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handoutMasterIdLst>
    <p:handoutMasterId r:id="rId28"/>
  </p:handoutMasterIdLst>
  <p:sldIdLst>
    <p:sldId id="256" r:id="rId3"/>
    <p:sldId id="265" r:id="rId4"/>
    <p:sldId id="284" r:id="rId5"/>
    <p:sldId id="257" r:id="rId6"/>
    <p:sldId id="259" r:id="rId7"/>
    <p:sldId id="258" r:id="rId8"/>
    <p:sldId id="266" r:id="rId9"/>
    <p:sldId id="268" r:id="rId10"/>
    <p:sldId id="262" r:id="rId11"/>
    <p:sldId id="271" r:id="rId12"/>
    <p:sldId id="273" r:id="rId13"/>
    <p:sldId id="274" r:id="rId14"/>
    <p:sldId id="275" r:id="rId15"/>
    <p:sldId id="278" r:id="rId16"/>
    <p:sldId id="279" r:id="rId17"/>
    <p:sldId id="277" r:id="rId18"/>
    <p:sldId id="280" r:id="rId19"/>
    <p:sldId id="281" r:id="rId20"/>
    <p:sldId id="282" r:id="rId21"/>
    <p:sldId id="283" r:id="rId22"/>
    <p:sldId id="267" r:id="rId23"/>
    <p:sldId id="263" r:id="rId24"/>
    <p:sldId id="270" r:id="rId25"/>
    <p:sldId id="269"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wamura, Kentaro [JANJP]" initials="KK[" lastIdx="13" clrIdx="0">
    <p:extLst>
      <p:ext uri="{19B8F6BF-5375-455C-9EA6-DF929625EA0E}">
        <p15:presenceInfo xmlns:p15="http://schemas.microsoft.com/office/powerpoint/2012/main" userId="S::KKAWAMUR@its.jnj.com::f109f72d-35a5-40fd-9087-1c631563ad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9"/>
    <a:srgbClr val="00A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17" autoAdjust="0"/>
    <p:restoredTop sz="96357" autoAdjust="0"/>
  </p:normalViewPr>
  <p:slideViewPr>
    <p:cSldViewPr snapToGrid="0" snapToObjects="1">
      <p:cViewPr varScale="1">
        <p:scale>
          <a:sx n="110" d="100"/>
          <a:sy n="110" d="100"/>
        </p:scale>
        <p:origin x="342" y="108"/>
      </p:cViewPr>
      <p:guideLst/>
    </p:cSldViewPr>
  </p:slideViewPr>
  <p:notesTextViewPr>
    <p:cViewPr>
      <p:scale>
        <a:sx n="1" d="1"/>
        <a:sy n="1" d="1"/>
      </p:scale>
      <p:origin x="0" y="0"/>
    </p:cViewPr>
  </p:notesTextViewPr>
  <p:notesViewPr>
    <p:cSldViewPr snapToGrid="0" snapToObjects="1">
      <p:cViewPr varScale="1">
        <p:scale>
          <a:sx n="126" d="100"/>
          <a:sy n="126" d="100"/>
        </p:scale>
        <p:origin x="3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0341A3-0B19-6D47-84AC-D95F5D15F0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DF0379E-7398-C949-96E0-76B1D3610B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46DB7-9070-CE4D-A618-06B9CAEFE00B}" type="datetimeFigureOut">
              <a:rPr lang="en-US" smtClean="0"/>
              <a:t>12/19/2019</a:t>
            </a:fld>
            <a:endParaRPr lang="en-US" dirty="0"/>
          </a:p>
        </p:txBody>
      </p:sp>
      <p:sp>
        <p:nvSpPr>
          <p:cNvPr id="4" name="Footer Placeholder 3">
            <a:extLst>
              <a:ext uri="{FF2B5EF4-FFF2-40B4-BE49-F238E27FC236}">
                <a16:creationId xmlns:a16="http://schemas.microsoft.com/office/drawing/2014/main" id="{4FAE054C-C2EC-DF49-80AD-F9C685D9B4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931175-0E72-0744-B914-98D4842C6C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7019A-C857-1243-BE70-7B53F01C6242}" type="slidenum">
              <a:rPr lang="en-US" smtClean="0"/>
              <a:t>‹#›</a:t>
            </a:fld>
            <a:endParaRPr lang="en-US" dirty="0"/>
          </a:p>
        </p:txBody>
      </p:sp>
    </p:spTree>
    <p:extLst>
      <p:ext uri="{BB962C8B-B14F-4D97-AF65-F5344CB8AC3E}">
        <p14:creationId xmlns:p14="http://schemas.microsoft.com/office/powerpoint/2010/main" val="1392706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29416-997A-44F2-8A52-A6DFC94407DD}" type="datetimeFigureOut">
              <a:rPr lang="en-NZ" smtClean="0"/>
              <a:t>19/12/2019</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4C824-6312-410E-A2D3-82BDA228363D}" type="slidenum">
              <a:rPr lang="en-NZ" smtClean="0"/>
              <a:t>‹#›</a:t>
            </a:fld>
            <a:endParaRPr lang="en-NZ" dirty="0"/>
          </a:p>
        </p:txBody>
      </p:sp>
    </p:spTree>
    <p:extLst>
      <p:ext uri="{BB962C8B-B14F-4D97-AF65-F5344CB8AC3E}">
        <p14:creationId xmlns:p14="http://schemas.microsoft.com/office/powerpoint/2010/main" val="46614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Solid Tumours Team Asia Pacific</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0574C824-6312-410E-A2D3-82BDA228363D}" type="slidenum">
              <a:rPr lang="en-NZ" smtClean="0"/>
              <a:t>2</a:t>
            </a:fld>
            <a:endParaRPr lang="en-NZ" dirty="0"/>
          </a:p>
        </p:txBody>
      </p:sp>
    </p:spTree>
    <p:extLst>
      <p:ext uri="{BB962C8B-B14F-4D97-AF65-F5344CB8AC3E}">
        <p14:creationId xmlns:p14="http://schemas.microsoft.com/office/powerpoint/2010/main" val="332465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574C824-6312-410E-A2D3-82BDA228363D}" type="slidenum">
              <a:rPr lang="en-NZ" smtClean="0"/>
              <a:t>5</a:t>
            </a:fld>
            <a:endParaRPr lang="en-NZ" dirty="0"/>
          </a:p>
        </p:txBody>
      </p:sp>
    </p:spTree>
    <p:extLst>
      <p:ext uri="{BB962C8B-B14F-4D97-AF65-F5344CB8AC3E}">
        <p14:creationId xmlns:p14="http://schemas.microsoft.com/office/powerpoint/2010/main" val="418058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0574C824-6312-410E-A2D3-82BDA228363D}" type="slidenum">
              <a:rPr lang="en-NZ" smtClean="0"/>
              <a:t>8</a:t>
            </a:fld>
            <a:endParaRPr lang="en-NZ" dirty="0"/>
          </a:p>
        </p:txBody>
      </p:sp>
    </p:spTree>
    <p:extLst>
      <p:ext uri="{BB962C8B-B14F-4D97-AF65-F5344CB8AC3E}">
        <p14:creationId xmlns:p14="http://schemas.microsoft.com/office/powerpoint/2010/main" val="250428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574C824-6312-410E-A2D3-82BDA228363D}" type="slidenum">
              <a:rPr lang="en-NZ" smtClean="0"/>
              <a:t>20</a:t>
            </a:fld>
            <a:endParaRPr lang="en-NZ" dirty="0"/>
          </a:p>
        </p:txBody>
      </p:sp>
    </p:spTree>
    <p:extLst>
      <p:ext uri="{BB962C8B-B14F-4D97-AF65-F5344CB8AC3E}">
        <p14:creationId xmlns:p14="http://schemas.microsoft.com/office/powerpoint/2010/main" val="85283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574C824-6312-410E-A2D3-82BDA228363D}" type="slidenum">
              <a:rPr lang="en-NZ" smtClean="0"/>
              <a:t>24</a:t>
            </a:fld>
            <a:endParaRPr lang="en-NZ" dirty="0"/>
          </a:p>
        </p:txBody>
      </p:sp>
    </p:spTree>
    <p:extLst>
      <p:ext uri="{BB962C8B-B14F-4D97-AF65-F5344CB8AC3E}">
        <p14:creationId xmlns:p14="http://schemas.microsoft.com/office/powerpoint/2010/main" val="244525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91D0-D787-2B45-B5AF-17EB1DEDC4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CD8AE56-48D9-7346-A5D1-A10531AEE0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A2653C-0FA1-4E49-BB8F-B40B8834D33D}"/>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1C772902-9FFD-5542-A8F7-7BA3AC57E4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A87F74-7922-AF41-B564-6D7B9E758FE4}"/>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86282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9891-13BF-B847-BE83-B36678249A4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C6BC5A-1567-C949-AA4B-504FEED256E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4F7945-CE69-4C49-BD9A-84B21B277CCD}"/>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B9B5F568-8B9E-C445-9FFA-9F8CAD281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B2E3A8-7058-7C40-84E1-6979229C5BD4}"/>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134213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68785-CAD0-6742-9717-34458A5E22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D0BF5F-96A4-814E-8E0F-91CC4D91976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09D07E-7E51-6B4C-8E66-B4312EC5FDF3}"/>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74C50E58-D7A4-4444-8681-94EEA7815B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478153-ADDC-7D43-A5FF-38EC82485452}"/>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3918421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91D0-D787-2B45-B5AF-17EB1DEDC4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CD8AE56-48D9-7346-A5D1-A10531AEE0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A2653C-0FA1-4E49-BB8F-B40B8834D33D}"/>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1C772902-9FFD-5542-A8F7-7BA3AC57E4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A87F74-7922-AF41-B564-6D7B9E758FE4}"/>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1405212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6B0E-8298-1840-AB8E-0985A033A5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3E9DC2-AC79-9A42-B1D5-1BD310D7D1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1F9376-BA6E-524F-ACC6-F94189BDBA89}"/>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122FE9D2-4726-0949-BD9B-4374E5BA5A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B5B078-9936-9A47-BCD4-F3FFFFE7F467}"/>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274326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668F-A2B9-E146-BDFA-12B5A07450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6CE8AC7-EB91-0C4C-AB95-1B785C23B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B3233D4-63AE-8D42-920B-371A5BD003D5}"/>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D8342095-019C-7F4E-B6A3-EBE3F21F2E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17D3E5-99B1-4C42-A6A7-0F7BC725EE3A}"/>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3496089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F073-10E6-5844-8E03-8CDCEDD110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EE94A6-78EA-2241-BEE8-74C804500D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9C0A49-D701-8A47-9B94-74409F349CD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B00F07F-92EF-E24D-B630-5EFB27EFA8D9}"/>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6" name="Footer Placeholder 5">
            <a:extLst>
              <a:ext uri="{FF2B5EF4-FFF2-40B4-BE49-F238E27FC236}">
                <a16:creationId xmlns:a16="http://schemas.microsoft.com/office/drawing/2014/main" id="{4BD3603D-2213-704F-A753-F1DD00AD7E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176B01-4FAA-304C-AA12-FD71359DF232}"/>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36996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65E0-5B57-824E-BE93-552F07E1701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D0D41D-7E21-8842-AED9-A366517DC6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60AFA5-B5B4-C642-86A4-5C098B5CD53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4288807-8402-4047-8174-6791FF6D5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5FB52C-7D4C-F241-8E2A-C7CA9AD2066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1411776-D3DE-7648-8336-B27FC505D4DC}"/>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8" name="Footer Placeholder 7">
            <a:extLst>
              <a:ext uri="{FF2B5EF4-FFF2-40B4-BE49-F238E27FC236}">
                <a16:creationId xmlns:a16="http://schemas.microsoft.com/office/drawing/2014/main" id="{4D865893-0182-5D4F-885D-000F7338BD1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AA3FACB-229B-F54E-9834-C2F3713E7AFF}"/>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1031124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1863-952E-3B4A-9843-B905AC9FBC8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FEC3D19-8412-2644-AB87-96914EC189C0}"/>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4" name="Footer Placeholder 3">
            <a:extLst>
              <a:ext uri="{FF2B5EF4-FFF2-40B4-BE49-F238E27FC236}">
                <a16:creationId xmlns:a16="http://schemas.microsoft.com/office/drawing/2014/main" id="{038D7F02-8035-0847-A046-3115CDF6EE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4196BF-5017-EA4D-9B19-FA99094E6CF5}"/>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3503497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58615-6B4F-754D-8120-83EE8018ACDB}"/>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3" name="Footer Placeholder 2">
            <a:extLst>
              <a:ext uri="{FF2B5EF4-FFF2-40B4-BE49-F238E27FC236}">
                <a16:creationId xmlns:a16="http://schemas.microsoft.com/office/drawing/2014/main" id="{2B48BEBD-08AC-E942-B10D-06B27F062C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989054-BC6A-BE4F-966A-111EBC5C940B}"/>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3506988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6132-DBAB-C84C-812E-C9065D01F8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12FC92-A055-3945-BB10-F6B6D12C8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C4BABCE-036A-8445-B5E1-7EBD067AF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0A9E69-74E0-B04A-8D06-33E9A062D6AB}"/>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6" name="Footer Placeholder 5">
            <a:extLst>
              <a:ext uri="{FF2B5EF4-FFF2-40B4-BE49-F238E27FC236}">
                <a16:creationId xmlns:a16="http://schemas.microsoft.com/office/drawing/2014/main" id="{6FE213C2-7262-FC4E-9420-C529F251A4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BFF3E8-0105-7744-9B97-6406E8EEE884}"/>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347116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6B0E-8298-1840-AB8E-0985A033A5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3E9DC2-AC79-9A42-B1D5-1BD310D7D1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1F9376-BA6E-524F-ACC6-F94189BDBA89}"/>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122FE9D2-4726-0949-BD9B-4374E5BA5A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B5B078-9936-9A47-BCD4-F3FFFFE7F467}"/>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3327344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19D6-065D-D840-968B-4EE21BCF38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C513703-C838-F84B-8AC7-1F173F82C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B41426-E0F3-F74D-909E-689F56965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72E703-87D9-5143-A2A4-4890E4C3E2C2}"/>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6" name="Footer Placeholder 5">
            <a:extLst>
              <a:ext uri="{FF2B5EF4-FFF2-40B4-BE49-F238E27FC236}">
                <a16:creationId xmlns:a16="http://schemas.microsoft.com/office/drawing/2014/main" id="{5A930D3E-3978-8941-90AF-11AA4FB971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ADA7A4-D127-6A44-A927-A4751039D24A}"/>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2735785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9891-13BF-B847-BE83-B36678249A4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C6BC5A-1567-C949-AA4B-504FEED256E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4F7945-CE69-4C49-BD9A-84B21B277CCD}"/>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B9B5F568-8B9E-C445-9FFA-9F8CAD281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B2E3A8-7058-7C40-84E1-6979229C5BD4}"/>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3051479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68785-CAD0-6742-9717-34458A5E22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D0BF5F-96A4-814E-8E0F-91CC4D91976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09D07E-7E51-6B4C-8E66-B4312EC5FDF3}"/>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74C50E58-D7A4-4444-8681-94EEA7815B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478153-ADDC-7D43-A5FF-38EC82485452}"/>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424173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668F-A2B9-E146-BDFA-12B5A07450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6CE8AC7-EB91-0C4C-AB95-1B785C23B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B3233D4-63AE-8D42-920B-371A5BD003D5}"/>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D8342095-019C-7F4E-B6A3-EBE3F21F2E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17D3E5-99B1-4C42-A6A7-0F7BC725EE3A}"/>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298805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F073-10E6-5844-8E03-8CDCEDD110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EE94A6-78EA-2241-BEE8-74C804500D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9C0A49-D701-8A47-9B94-74409F349CD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B00F07F-92EF-E24D-B630-5EFB27EFA8D9}"/>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6" name="Footer Placeholder 5">
            <a:extLst>
              <a:ext uri="{FF2B5EF4-FFF2-40B4-BE49-F238E27FC236}">
                <a16:creationId xmlns:a16="http://schemas.microsoft.com/office/drawing/2014/main" id="{4BD3603D-2213-704F-A753-F1DD00AD7E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176B01-4FAA-304C-AA12-FD71359DF232}"/>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206837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65E0-5B57-824E-BE93-552F07E1701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D0D41D-7E21-8842-AED9-A366517DC6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60AFA5-B5B4-C642-86A4-5C098B5CD53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4288807-8402-4047-8174-6791FF6D5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5FB52C-7D4C-F241-8E2A-C7CA9AD2066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1411776-D3DE-7648-8336-B27FC505D4DC}"/>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8" name="Footer Placeholder 7">
            <a:extLst>
              <a:ext uri="{FF2B5EF4-FFF2-40B4-BE49-F238E27FC236}">
                <a16:creationId xmlns:a16="http://schemas.microsoft.com/office/drawing/2014/main" id="{4D865893-0182-5D4F-885D-000F7338BD1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AA3FACB-229B-F54E-9834-C2F3713E7AFF}"/>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242937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1863-952E-3B4A-9843-B905AC9FBC8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FEC3D19-8412-2644-AB87-96914EC189C0}"/>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4" name="Footer Placeholder 3">
            <a:extLst>
              <a:ext uri="{FF2B5EF4-FFF2-40B4-BE49-F238E27FC236}">
                <a16:creationId xmlns:a16="http://schemas.microsoft.com/office/drawing/2014/main" id="{038D7F02-8035-0847-A046-3115CDF6EE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4196BF-5017-EA4D-9B19-FA99094E6CF5}"/>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289839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58615-6B4F-754D-8120-83EE8018ACDB}"/>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3" name="Footer Placeholder 2">
            <a:extLst>
              <a:ext uri="{FF2B5EF4-FFF2-40B4-BE49-F238E27FC236}">
                <a16:creationId xmlns:a16="http://schemas.microsoft.com/office/drawing/2014/main" id="{2B48BEBD-08AC-E942-B10D-06B27F062C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989054-BC6A-BE4F-966A-111EBC5C940B}"/>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141626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6132-DBAB-C84C-812E-C9065D01F8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12FC92-A055-3945-BB10-F6B6D12C8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C4BABCE-036A-8445-B5E1-7EBD067AF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0A9E69-74E0-B04A-8D06-33E9A062D6AB}"/>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6" name="Footer Placeholder 5">
            <a:extLst>
              <a:ext uri="{FF2B5EF4-FFF2-40B4-BE49-F238E27FC236}">
                <a16:creationId xmlns:a16="http://schemas.microsoft.com/office/drawing/2014/main" id="{6FE213C2-7262-FC4E-9420-C529F251A4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BFF3E8-0105-7744-9B97-6406E8EEE884}"/>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95278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19D6-065D-D840-968B-4EE21BCF38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C513703-C838-F84B-8AC7-1F173F82C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B41426-E0F3-F74D-909E-689F56965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72E703-87D9-5143-A2A4-4890E4C3E2C2}"/>
              </a:ext>
            </a:extLst>
          </p:cNvPr>
          <p:cNvSpPr>
            <a:spLocks noGrp="1"/>
          </p:cNvSpPr>
          <p:nvPr>
            <p:ph type="dt" sz="half" idx="10"/>
          </p:nvPr>
        </p:nvSpPr>
        <p:spPr/>
        <p:txBody>
          <a:bodyPr/>
          <a:lstStyle/>
          <a:p>
            <a:fld id="{F8A52D50-80D4-4944-9FA4-7D308464EC49}" type="datetimeFigureOut">
              <a:rPr lang="en-US" smtClean="0"/>
              <a:t>12/19/2019</a:t>
            </a:fld>
            <a:endParaRPr lang="en-US" dirty="0"/>
          </a:p>
        </p:txBody>
      </p:sp>
      <p:sp>
        <p:nvSpPr>
          <p:cNvPr id="6" name="Footer Placeholder 5">
            <a:extLst>
              <a:ext uri="{FF2B5EF4-FFF2-40B4-BE49-F238E27FC236}">
                <a16:creationId xmlns:a16="http://schemas.microsoft.com/office/drawing/2014/main" id="{5A930D3E-3978-8941-90AF-11AA4FB971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ADA7A4-D127-6A44-A927-A4751039D24A}"/>
              </a:ext>
            </a:extLst>
          </p:cNvPr>
          <p:cNvSpPr>
            <a:spLocks noGrp="1"/>
          </p:cNvSpPr>
          <p:nvPr>
            <p:ph type="sldNum" sz="quarter" idx="12"/>
          </p:nvPr>
        </p:nvSpPr>
        <p:spPr/>
        <p:txBody>
          <a:bodyPr/>
          <a:lstStyle/>
          <a:p>
            <a:fld id="{3A1DFEF7-F934-704F-BFAF-C2BEAA921DEE}" type="slidenum">
              <a:rPr lang="en-US" smtClean="0"/>
              <a:t>‹#›</a:t>
            </a:fld>
            <a:endParaRPr lang="en-US" dirty="0"/>
          </a:p>
        </p:txBody>
      </p:sp>
    </p:spTree>
    <p:extLst>
      <p:ext uri="{BB962C8B-B14F-4D97-AF65-F5344CB8AC3E}">
        <p14:creationId xmlns:p14="http://schemas.microsoft.com/office/powerpoint/2010/main" val="159425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5.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164A709-E938-4098-9286-B4872B7D4581}"/>
              </a:ext>
            </a:extLst>
          </p:cNvPr>
          <p:cNvGraphicFramePr>
            <a:graphicFrameLocks noChangeAspect="1"/>
          </p:cNvGraphicFramePr>
          <p:nvPr userDrawn="1">
            <p:custDataLst>
              <p:tags r:id="rId14"/>
            </p:custDataLst>
            <p:extLst>
              <p:ext uri="{D42A27DB-BD31-4B8C-83A1-F6EECF244321}">
                <p14:modId xmlns:p14="http://schemas.microsoft.com/office/powerpoint/2010/main" val="346280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1" name="think-cell スライド" r:id="rId16" imgW="442" imgH="442" progId="TCLayout.ActiveDocument.1">
                  <p:embed/>
                </p:oleObj>
              </mc:Choice>
              <mc:Fallback>
                <p:oleObj name="think-cell スライド" r:id="rId16" imgW="442" imgH="442" progId="TCLayout.ActiveDocument.1">
                  <p:embed/>
                  <p:pic>
                    <p:nvPicPr>
                      <p:cNvPr id="8" name="オブジェクト 7" hidden="1">
                        <a:extLst>
                          <a:ext uri="{FF2B5EF4-FFF2-40B4-BE49-F238E27FC236}">
                            <a16:creationId xmlns:a16="http://schemas.microsoft.com/office/drawing/2014/main" id="{3164A709-E938-4098-9286-B4872B7D4581}"/>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正方形/長方形 6" hidden="1">
            <a:extLst>
              <a:ext uri="{FF2B5EF4-FFF2-40B4-BE49-F238E27FC236}">
                <a16:creationId xmlns:a16="http://schemas.microsoft.com/office/drawing/2014/main" id="{C76938D6-3DC9-4C91-B012-C7406226E12B}"/>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GB" altLang="ja-JP"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97C585D7-4726-CE4E-8EB3-7C8E46EF3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A4633CA-04ED-2941-9E62-B45F72E5A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D737F2-0423-D947-B258-DFC55FA92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23C67E75-D4EE-E84C-9B91-7E1B9FF0F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769993B-3FA1-2849-ABF7-5013CB7AB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DFEF7-F934-704F-BFAF-C2BEAA921DEE}" type="slidenum">
              <a:rPr lang="en-US" smtClean="0"/>
              <a:t>‹#›</a:t>
            </a:fld>
            <a:endParaRPr lang="en-US" dirty="0"/>
          </a:p>
        </p:txBody>
      </p:sp>
    </p:spTree>
    <p:extLst>
      <p:ext uri="{BB962C8B-B14F-4D97-AF65-F5344CB8AC3E}">
        <p14:creationId xmlns:p14="http://schemas.microsoft.com/office/powerpoint/2010/main" val="1876294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0390A0E-6843-49C5-BF9B-2209FBAFDE52}"/>
              </a:ext>
            </a:extLst>
          </p:cNvPr>
          <p:cNvGraphicFramePr>
            <a:graphicFrameLocks noChangeAspect="1"/>
          </p:cNvGraphicFramePr>
          <p:nvPr userDrawn="1">
            <p:custDataLst>
              <p:tags r:id="rId14"/>
            </p:custDataLst>
            <p:extLst>
              <p:ext uri="{D42A27DB-BD31-4B8C-83A1-F6EECF244321}">
                <p14:modId xmlns:p14="http://schemas.microsoft.com/office/powerpoint/2010/main" val="2216507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4" name="think-cell スライド" r:id="rId16" imgW="442" imgH="442" progId="TCLayout.ActiveDocument.1">
                  <p:embed/>
                </p:oleObj>
              </mc:Choice>
              <mc:Fallback>
                <p:oleObj name="think-cell スライド" r:id="rId16" imgW="442" imgH="442" progId="TCLayout.ActiveDocument.1">
                  <p:embed/>
                  <p:pic>
                    <p:nvPicPr>
                      <p:cNvPr id="8" name="オブジェクト 7" hidden="1">
                        <a:extLst>
                          <a:ext uri="{FF2B5EF4-FFF2-40B4-BE49-F238E27FC236}">
                            <a16:creationId xmlns:a16="http://schemas.microsoft.com/office/drawing/2014/main" id="{30390A0E-6843-49C5-BF9B-2209FBAFDE52}"/>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正方形/長方形 6" hidden="1">
            <a:extLst>
              <a:ext uri="{FF2B5EF4-FFF2-40B4-BE49-F238E27FC236}">
                <a16:creationId xmlns:a16="http://schemas.microsoft.com/office/drawing/2014/main" id="{53264B35-16AE-4A48-87C6-A9DA44E6A88B}"/>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GB" altLang="ja-JP"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97C585D7-4726-CE4E-8EB3-7C8E46EF3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A4633CA-04ED-2941-9E62-B45F72E5A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D737F2-0423-D947-B258-DFC55FA92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52D50-80D4-4944-9FA4-7D308464EC49}" type="datetimeFigureOut">
              <a:rPr lang="en-US" smtClean="0"/>
              <a:t>12/19/2019</a:t>
            </a:fld>
            <a:endParaRPr lang="en-US" dirty="0"/>
          </a:p>
        </p:txBody>
      </p:sp>
      <p:sp>
        <p:nvSpPr>
          <p:cNvPr id="5" name="Footer Placeholder 4">
            <a:extLst>
              <a:ext uri="{FF2B5EF4-FFF2-40B4-BE49-F238E27FC236}">
                <a16:creationId xmlns:a16="http://schemas.microsoft.com/office/drawing/2014/main" id="{23C67E75-D4EE-E84C-9B91-7E1B9FF0F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769993B-3FA1-2849-ABF7-5013CB7AB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DFEF7-F934-704F-BFAF-C2BEAA921DEE}" type="slidenum">
              <a:rPr lang="en-US" smtClean="0"/>
              <a:t>‹#›</a:t>
            </a:fld>
            <a:endParaRPr lang="en-US" dirty="0"/>
          </a:p>
        </p:txBody>
      </p:sp>
    </p:spTree>
    <p:extLst>
      <p:ext uri="{BB962C8B-B14F-4D97-AF65-F5344CB8AC3E}">
        <p14:creationId xmlns:p14="http://schemas.microsoft.com/office/powerpoint/2010/main" val="116533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cyberarmic.firebaseapp.com/Animation/"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8EFA6A44-39EC-44DF-BE5D-9F8EF4FF92C2}"/>
              </a:ext>
            </a:extLst>
          </p:cNvPr>
          <p:cNvGraphicFramePr>
            <a:graphicFrameLocks noChangeAspect="1"/>
          </p:cNvGraphicFramePr>
          <p:nvPr>
            <p:custDataLst>
              <p:tags r:id="rId2"/>
            </p:custDataLst>
            <p:extLst>
              <p:ext uri="{D42A27DB-BD31-4B8C-83A1-F6EECF244321}">
                <p14:modId xmlns:p14="http://schemas.microsoft.com/office/powerpoint/2010/main" val="515465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9" name="think-cell スライド" r:id="rId5" imgW="442" imgH="442" progId="TCLayout.ActiveDocument.1">
                  <p:embed/>
                </p:oleObj>
              </mc:Choice>
              <mc:Fallback>
                <p:oleObj name="think-cell スライド" r:id="rId5" imgW="442" imgH="442" progId="TCLayout.ActiveDocument.1">
                  <p:embed/>
                  <p:pic>
                    <p:nvPicPr>
                      <p:cNvPr id="4" name="オブジェクト 3" hidden="1">
                        <a:extLst>
                          <a:ext uri="{FF2B5EF4-FFF2-40B4-BE49-F238E27FC236}">
                            <a16:creationId xmlns:a16="http://schemas.microsoft.com/office/drawing/2014/main" id="{8EFA6A44-39EC-44DF-BE5D-9F8EF4FF92C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正方形/長方形 2" hidden="1">
            <a:extLst>
              <a:ext uri="{FF2B5EF4-FFF2-40B4-BE49-F238E27FC236}">
                <a16:creationId xmlns:a16="http://schemas.microsoft.com/office/drawing/2014/main" id="{71FC84FE-8F8C-4CA2-BCDC-3C042D72ECD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1" lang="en-US" altLang="ja-JP" sz="3200"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5" name="Picture 4" descr="A picture containing light&#10;&#10;Description automatically generated">
            <a:extLst>
              <a:ext uri="{FF2B5EF4-FFF2-40B4-BE49-F238E27FC236}">
                <a16:creationId xmlns:a16="http://schemas.microsoft.com/office/drawing/2014/main" id="{0138201A-5630-7049-BDC1-7CFF9BC83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A537E9-A12E-F546-8848-CAAAFC94CE5C}"/>
              </a:ext>
            </a:extLst>
          </p:cNvPr>
          <p:cNvSpPr>
            <a:spLocks noGrp="1"/>
          </p:cNvSpPr>
          <p:nvPr>
            <p:ph type="ctrTitle"/>
          </p:nvPr>
        </p:nvSpPr>
        <p:spPr>
          <a:xfrm>
            <a:off x="1080000" y="2160000"/>
            <a:ext cx="8110182" cy="1466349"/>
          </a:xfrm>
        </p:spPr>
        <p:txBody>
          <a:bodyPr anchor="t">
            <a:normAutofit/>
          </a:bodyPr>
          <a:lstStyle/>
          <a:p>
            <a:pPr algn="l"/>
            <a:r>
              <a:rPr lang="en-US" sz="3200" b="1" i="1" dirty="0">
                <a:solidFill>
                  <a:schemeClr val="bg1"/>
                </a:solidFill>
                <a:latin typeface="Arial" panose="020B0604020202020204" pitchFamily="34" charset="0"/>
                <a:cs typeface="Arial" panose="020B0604020202020204" pitchFamily="34" charset="0"/>
              </a:rPr>
              <a:t>“It’s Time” </a:t>
            </a:r>
            <a:r>
              <a:rPr lang="en-US" sz="3200" b="1" dirty="0">
                <a:solidFill>
                  <a:schemeClr val="bg1"/>
                </a:solidFill>
                <a:latin typeface="Arial" panose="020B0604020202020204" pitchFamily="34" charset="0"/>
                <a:cs typeface="Arial" panose="020B0604020202020204" pitchFamily="34" charset="0"/>
              </a:rPr>
              <a:t>Campaign toolkit</a:t>
            </a:r>
            <a:br>
              <a:rPr lang="en-US" sz="3200" b="1" dirty="0">
                <a:solidFill>
                  <a:schemeClr val="bg1"/>
                </a:solidFill>
                <a:latin typeface="Arial" panose="020B0604020202020204" pitchFamily="34" charset="0"/>
                <a:cs typeface="Arial" panose="020B0604020202020204" pitchFamily="34" charset="0"/>
              </a:rPr>
            </a:br>
            <a:r>
              <a:rPr lang="en-US" sz="3200" dirty="0">
                <a:solidFill>
                  <a:srgbClr val="00A0DF"/>
                </a:solidFill>
                <a:latin typeface="Arial" panose="020B0604020202020204" pitchFamily="34" charset="0"/>
                <a:cs typeface="Arial" panose="020B0604020202020204" pitchFamily="34" charset="0"/>
              </a:rPr>
              <a:t>For AP Operating Companies</a:t>
            </a:r>
          </a:p>
        </p:txBody>
      </p:sp>
      <p:pic>
        <p:nvPicPr>
          <p:cNvPr id="7" name="Picture 6" descr="A picture containing drawing, meter&#10;&#10;Description automatically generated">
            <a:extLst>
              <a:ext uri="{FF2B5EF4-FFF2-40B4-BE49-F238E27FC236}">
                <a16:creationId xmlns:a16="http://schemas.microsoft.com/office/drawing/2014/main" id="{6B488FE3-8871-E841-AFF5-E525329B78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88000" y="363538"/>
            <a:ext cx="751211" cy="159632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F379B189-D6C4-714E-9D0D-00A4485163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88000" y="5610854"/>
            <a:ext cx="2021660" cy="703462"/>
          </a:xfrm>
          <a:prstGeom prst="rect">
            <a:avLst/>
          </a:prstGeom>
        </p:spPr>
      </p:pic>
      <p:sp>
        <p:nvSpPr>
          <p:cNvPr id="12" name="Title 1">
            <a:extLst>
              <a:ext uri="{FF2B5EF4-FFF2-40B4-BE49-F238E27FC236}">
                <a16:creationId xmlns:a16="http://schemas.microsoft.com/office/drawing/2014/main" id="{204457C5-FCC5-834C-8B56-8D0E317C1A4E}"/>
              </a:ext>
            </a:extLst>
          </p:cNvPr>
          <p:cNvSpPr txBox="1">
            <a:spLocks/>
          </p:cNvSpPr>
          <p:nvPr/>
        </p:nvSpPr>
        <p:spPr>
          <a:xfrm>
            <a:off x="1080000" y="3780000"/>
            <a:ext cx="9144000" cy="7034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Arial" panose="020B0604020202020204" pitchFamily="34" charset="0"/>
                <a:cs typeface="Arial" panose="020B0604020202020204" pitchFamily="34" charset="0"/>
              </a:rPr>
              <a:t>DRAFT: As at 19 December 2019</a:t>
            </a:r>
            <a:endParaRPr lang="en-US" sz="1600" dirty="0">
              <a:solidFill>
                <a:srgbClr val="00A0DF"/>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EF85844-A98D-144E-9BAD-AAF34FFFB615}"/>
              </a:ext>
            </a:extLst>
          </p:cNvPr>
          <p:cNvSpPr txBox="1">
            <a:spLocks/>
          </p:cNvSpPr>
          <p:nvPr/>
        </p:nvSpPr>
        <p:spPr>
          <a:xfrm>
            <a:off x="1080000" y="6416146"/>
            <a:ext cx="9144000" cy="156631"/>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 dirty="0">
                <a:solidFill>
                  <a:srgbClr val="00A0DF"/>
                </a:solidFill>
                <a:latin typeface="Arial" panose="020B0604020202020204" pitchFamily="34" charset="0"/>
                <a:cs typeface="Arial" panose="020B0604020202020204" pitchFamily="34" charset="0"/>
              </a:rPr>
              <a:t>© [Janssen local Operating Company]. [Company Registration No. xxx]. [Address]. [Approval number]. Date of preparation: October 2019.</a:t>
            </a:r>
          </a:p>
        </p:txBody>
      </p:sp>
    </p:spTree>
    <p:extLst>
      <p:ext uri="{BB962C8B-B14F-4D97-AF65-F5344CB8AC3E}">
        <p14:creationId xmlns:p14="http://schemas.microsoft.com/office/powerpoint/2010/main" val="265319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nmCRPC video with KOL comments</a:t>
            </a:r>
            <a:br>
              <a:rPr lang="en-US" sz="2400" b="1" dirty="0">
                <a:solidFill>
                  <a:srgbClr val="003479"/>
                </a:solidFill>
                <a:latin typeface="Arial" panose="020B0604020202020204" pitchFamily="34" charset="0"/>
                <a:cs typeface="Arial" panose="020B0604020202020204" pitchFamily="34" charset="0"/>
              </a:rPr>
            </a:br>
            <a:r>
              <a:rPr lang="en-US" sz="2400" dirty="0">
                <a:solidFill>
                  <a:srgbClr val="00A0DF"/>
                </a:solidFill>
                <a:latin typeface="Arial" panose="020B0604020202020204" pitchFamily="34" charset="0"/>
                <a:cs typeface="Arial" panose="020B0604020202020204" pitchFamily="34" charset="0"/>
              </a:rPr>
              <a:t>Peer to peer communication</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886029537"/>
              </p:ext>
            </p:extLst>
          </p:nvPr>
        </p:nvGraphicFramePr>
        <p:xfrm>
          <a:off x="1193189" y="2286392"/>
          <a:ext cx="6355691" cy="2468880"/>
        </p:xfrm>
        <a:graphic>
          <a:graphicData uri="http://schemas.openxmlformats.org/drawingml/2006/table">
            <a:tbl>
              <a:tblPr firstRow="1" bandRow="1">
                <a:tableStyleId>{2D5ABB26-0587-4C30-8999-92F81FD0307C}</a:tableStyleId>
              </a:tblPr>
              <a:tblGrid>
                <a:gridCol w="1397611">
                  <a:extLst>
                    <a:ext uri="{9D8B030D-6E8A-4147-A177-3AD203B41FA5}">
                      <a16:colId xmlns:a16="http://schemas.microsoft.com/office/drawing/2014/main" val="1402473431"/>
                    </a:ext>
                  </a:extLst>
                </a:gridCol>
                <a:gridCol w="4958080">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Highlight the body of evidence and the opinion of early adopters (KOLs) regarding the need to change management approach in nmCRPC</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Combination of illustrated campaign key messages and filmed interviews with AP clinicians to communicate why they believe </a:t>
                      </a:r>
                      <a:r>
                        <a:rPr lang="en-NZ" sz="1600" i="1" kern="1200" dirty="0">
                          <a:solidFill>
                            <a:schemeClr val="tx1"/>
                          </a:solidFill>
                          <a:latin typeface="Arial" panose="020B0604020202020204" pitchFamily="34" charset="0"/>
                          <a:ea typeface="+mn-ea"/>
                          <a:cs typeface="Arial" panose="020B0604020202020204" pitchFamily="34" charset="0"/>
                        </a:rPr>
                        <a:t>It’s Time</a:t>
                      </a:r>
                      <a:r>
                        <a:rPr lang="en-NZ" sz="1600" i="0" kern="1200" dirty="0">
                          <a:solidFill>
                            <a:schemeClr val="tx1"/>
                          </a:solidFill>
                          <a:latin typeface="Arial" panose="020B0604020202020204" pitchFamily="34" charset="0"/>
                          <a:ea typeface="+mn-ea"/>
                          <a:cs typeface="Arial" panose="020B0604020202020204" pitchFamily="34" charset="0"/>
                        </a:rPr>
                        <a:t> to use NHTs in nmCRPC </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Engaging, dynamic resource to compel clinicians to use NHTs in nmCRPC instead of CAB or ADT</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12" name="Table 11">
            <a:extLst>
              <a:ext uri="{FF2B5EF4-FFF2-40B4-BE49-F238E27FC236}">
                <a16:creationId xmlns:a16="http://schemas.microsoft.com/office/drawing/2014/main" id="{7DBDB2BB-BE7A-4D6C-A67C-830DC93CE24B}"/>
              </a:ext>
            </a:extLst>
          </p:cNvPr>
          <p:cNvGraphicFramePr>
            <a:graphicFrameLocks noGrp="1"/>
          </p:cNvGraphicFramePr>
          <p:nvPr>
            <p:extLst>
              <p:ext uri="{D42A27DB-BD31-4B8C-83A1-F6EECF244321}">
                <p14:modId xmlns:p14="http://schemas.microsoft.com/office/powerpoint/2010/main" val="3304606797"/>
              </p:ext>
            </p:extLst>
          </p:nvPr>
        </p:nvGraphicFramePr>
        <p:xfrm>
          <a:off x="1193188" y="5135720"/>
          <a:ext cx="9942172" cy="1066800"/>
        </p:xfrm>
        <a:graphic>
          <a:graphicData uri="http://schemas.openxmlformats.org/drawingml/2006/table">
            <a:tbl>
              <a:tblPr firstRow="1" bandRow="1">
                <a:tableStyleId>{2D5ABB26-0587-4C30-8999-92F81FD0307C}</a:tableStyleId>
              </a:tblPr>
              <a:tblGrid>
                <a:gridCol w="1428092">
                  <a:extLst>
                    <a:ext uri="{9D8B030D-6E8A-4147-A177-3AD203B41FA5}">
                      <a16:colId xmlns:a16="http://schemas.microsoft.com/office/drawing/2014/main" val="2601467729"/>
                    </a:ext>
                  </a:extLst>
                </a:gridCol>
                <a:gridCol w="8514080">
                  <a:extLst>
                    <a:ext uri="{9D8B030D-6E8A-4147-A177-3AD203B41FA5}">
                      <a16:colId xmlns:a16="http://schemas.microsoft.com/office/drawing/2014/main" val="8216975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Copy translation document available to facilitate local use including additional of local language subtitles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Source files available to support editing locally including addition of local KOLs  where available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pic>
        <p:nvPicPr>
          <p:cNvPr id="4" name="Picture 3">
            <a:extLst>
              <a:ext uri="{FF2B5EF4-FFF2-40B4-BE49-F238E27FC236}">
                <a16:creationId xmlns:a16="http://schemas.microsoft.com/office/drawing/2014/main" id="{CBDADD5D-EC62-4F62-8210-2EB8394A2FC3}"/>
              </a:ext>
            </a:extLst>
          </p:cNvPr>
          <p:cNvPicPr>
            <a:picLocks noChangeAspect="1"/>
          </p:cNvPicPr>
          <p:nvPr/>
        </p:nvPicPr>
        <p:blipFill rotWithShape="1">
          <a:blip r:embed="rId3"/>
          <a:srcRect l="13095" t="6131"/>
          <a:stretch/>
        </p:blipFill>
        <p:spPr>
          <a:xfrm>
            <a:off x="8035102" y="2282115"/>
            <a:ext cx="3523045" cy="2142154"/>
          </a:xfrm>
          <a:prstGeom prst="rect">
            <a:avLst/>
          </a:prstGeom>
        </p:spPr>
      </p:pic>
    </p:spTree>
    <p:extLst>
      <p:ext uri="{BB962C8B-B14F-4D97-AF65-F5344CB8AC3E}">
        <p14:creationId xmlns:p14="http://schemas.microsoft.com/office/powerpoint/2010/main" val="216868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mCSPC video </a:t>
            </a:r>
            <a:r>
              <a:rPr lang="en-US" altLang="ja-JP" sz="2400" b="1" dirty="0">
                <a:solidFill>
                  <a:srgbClr val="003479"/>
                </a:solidFill>
                <a:latin typeface="Arial" panose="020B0604020202020204" pitchFamily="34" charset="0"/>
                <a:cs typeface="Arial" panose="020B0604020202020204" pitchFamily="34" charset="0"/>
              </a:rPr>
              <a:t>with KOL comments</a:t>
            </a:r>
            <a:br>
              <a:rPr lang="en-US" sz="2400" b="1" dirty="0">
                <a:solidFill>
                  <a:srgbClr val="003479"/>
                </a:solidFill>
                <a:latin typeface="Arial" panose="020B0604020202020204" pitchFamily="34" charset="0"/>
                <a:cs typeface="Arial" panose="020B0604020202020204" pitchFamily="34" charset="0"/>
              </a:rPr>
            </a:br>
            <a:r>
              <a:rPr lang="en-US" sz="2400" dirty="0">
                <a:solidFill>
                  <a:srgbClr val="00A0DF"/>
                </a:solidFill>
                <a:latin typeface="Arial" panose="020B0604020202020204" pitchFamily="34" charset="0"/>
                <a:cs typeface="Arial" panose="020B0604020202020204" pitchFamily="34" charset="0"/>
              </a:rPr>
              <a:t>Peer to peer communication</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2936919877"/>
              </p:ext>
            </p:extLst>
          </p:nvPr>
        </p:nvGraphicFramePr>
        <p:xfrm>
          <a:off x="1193189" y="2286392"/>
          <a:ext cx="6355691" cy="2468880"/>
        </p:xfrm>
        <a:graphic>
          <a:graphicData uri="http://schemas.openxmlformats.org/drawingml/2006/table">
            <a:tbl>
              <a:tblPr firstRow="1" bandRow="1">
                <a:tableStyleId>{2D5ABB26-0587-4C30-8999-92F81FD0307C}</a:tableStyleId>
              </a:tblPr>
              <a:tblGrid>
                <a:gridCol w="1397611">
                  <a:extLst>
                    <a:ext uri="{9D8B030D-6E8A-4147-A177-3AD203B41FA5}">
                      <a16:colId xmlns:a16="http://schemas.microsoft.com/office/drawing/2014/main" val="1402473431"/>
                    </a:ext>
                  </a:extLst>
                </a:gridCol>
                <a:gridCol w="4958080">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Highlight the body of evidence and the opinion of early adopters (KOLs) regarding the need to change management approach in mCSPC</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Combination of illustrated campaign key messages and filmed interviews with AP clinicians to communicate why they believe </a:t>
                      </a:r>
                      <a:r>
                        <a:rPr lang="en-NZ" sz="1600" i="1" kern="1200" dirty="0">
                          <a:solidFill>
                            <a:schemeClr val="tx1"/>
                          </a:solidFill>
                          <a:latin typeface="Arial" panose="020B0604020202020204" pitchFamily="34" charset="0"/>
                          <a:ea typeface="+mn-ea"/>
                          <a:cs typeface="Arial" panose="020B0604020202020204" pitchFamily="34" charset="0"/>
                        </a:rPr>
                        <a:t>It’s Time</a:t>
                      </a:r>
                      <a:r>
                        <a:rPr lang="en-NZ" sz="1600" i="0" kern="1200" dirty="0">
                          <a:solidFill>
                            <a:schemeClr val="tx1"/>
                          </a:solidFill>
                          <a:latin typeface="Arial" panose="020B0604020202020204" pitchFamily="34" charset="0"/>
                          <a:ea typeface="+mn-ea"/>
                          <a:cs typeface="Arial" panose="020B0604020202020204" pitchFamily="34" charset="0"/>
                        </a:rPr>
                        <a:t> to use NHTs in mCSPC</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Engaging, dynamic resource to compel clinicians to use NHTs in mCSPC instead of CAB or ADT</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4" name="Table 3">
            <a:extLst>
              <a:ext uri="{FF2B5EF4-FFF2-40B4-BE49-F238E27FC236}">
                <a16:creationId xmlns:a16="http://schemas.microsoft.com/office/drawing/2014/main" id="{9CCD0F65-8874-4664-BB34-B18FE85983B3}"/>
              </a:ext>
            </a:extLst>
          </p:cNvPr>
          <p:cNvGraphicFramePr>
            <a:graphicFrameLocks noGrp="1"/>
          </p:cNvGraphicFramePr>
          <p:nvPr>
            <p:extLst>
              <p:ext uri="{D42A27DB-BD31-4B8C-83A1-F6EECF244321}">
                <p14:modId xmlns:p14="http://schemas.microsoft.com/office/powerpoint/2010/main" val="2030640355"/>
              </p:ext>
            </p:extLst>
          </p:nvPr>
        </p:nvGraphicFramePr>
        <p:xfrm>
          <a:off x="1193188" y="5135720"/>
          <a:ext cx="9942172" cy="1066800"/>
        </p:xfrm>
        <a:graphic>
          <a:graphicData uri="http://schemas.openxmlformats.org/drawingml/2006/table">
            <a:tbl>
              <a:tblPr firstRow="1" bandRow="1">
                <a:tableStyleId>{2D5ABB26-0587-4C30-8999-92F81FD0307C}</a:tableStyleId>
              </a:tblPr>
              <a:tblGrid>
                <a:gridCol w="1387452">
                  <a:extLst>
                    <a:ext uri="{9D8B030D-6E8A-4147-A177-3AD203B41FA5}">
                      <a16:colId xmlns:a16="http://schemas.microsoft.com/office/drawing/2014/main" val="2601467729"/>
                    </a:ext>
                  </a:extLst>
                </a:gridCol>
                <a:gridCol w="8554720">
                  <a:extLst>
                    <a:ext uri="{9D8B030D-6E8A-4147-A177-3AD203B41FA5}">
                      <a16:colId xmlns:a16="http://schemas.microsoft.com/office/drawing/2014/main" val="8216975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Copy translation document available to facilitate local use including additional of local language subtitles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Source files available to support editing locally including addition of local KOLs  where available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pic>
        <p:nvPicPr>
          <p:cNvPr id="6" name="Picture 5">
            <a:extLst>
              <a:ext uri="{FF2B5EF4-FFF2-40B4-BE49-F238E27FC236}">
                <a16:creationId xmlns:a16="http://schemas.microsoft.com/office/drawing/2014/main" id="{E06A6034-76F3-4B5F-B879-124B64092595}"/>
              </a:ext>
            </a:extLst>
          </p:cNvPr>
          <p:cNvPicPr>
            <a:picLocks noChangeAspect="1"/>
          </p:cNvPicPr>
          <p:nvPr/>
        </p:nvPicPr>
        <p:blipFill rotWithShape="1">
          <a:blip r:embed="rId3"/>
          <a:srcRect l="29076"/>
          <a:stretch/>
        </p:blipFill>
        <p:spPr>
          <a:xfrm>
            <a:off x="7964129" y="2286392"/>
            <a:ext cx="3171230" cy="2468880"/>
          </a:xfrm>
          <a:prstGeom prst="rect">
            <a:avLst/>
          </a:prstGeom>
        </p:spPr>
      </p:pic>
    </p:spTree>
    <p:extLst>
      <p:ext uri="{BB962C8B-B14F-4D97-AF65-F5344CB8AC3E}">
        <p14:creationId xmlns:p14="http://schemas.microsoft.com/office/powerpoint/2010/main" val="188372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Design Guide</a:t>
            </a:r>
            <a:br>
              <a:rPr lang="en-US" sz="2400" b="1" dirty="0">
                <a:solidFill>
                  <a:srgbClr val="003479"/>
                </a:solidFill>
                <a:latin typeface="Arial" panose="020B0604020202020204" pitchFamily="34" charset="0"/>
                <a:cs typeface="Arial" panose="020B0604020202020204" pitchFamily="34" charset="0"/>
              </a:rPr>
            </a:br>
            <a:r>
              <a:rPr lang="en-US" sz="2400" b="1" dirty="0">
                <a:solidFill>
                  <a:srgbClr val="00A0DF"/>
                </a:solidFill>
                <a:latin typeface="Arial" panose="020B0604020202020204" pitchFamily="34" charset="0"/>
                <a:cs typeface="Arial" panose="020B0604020202020204" pitchFamily="34" charset="0"/>
              </a:rPr>
              <a:t>Key information to support campaign resource production</a:t>
            </a:r>
            <a:endParaRPr lang="en-US" sz="2400" dirty="0">
              <a:solidFill>
                <a:srgbClr val="00A0DF"/>
              </a:solidFill>
              <a:latin typeface="Arial" panose="020B0604020202020204" pitchFamily="34" charset="0"/>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4207946690"/>
              </p:ext>
            </p:extLst>
          </p:nvPr>
        </p:nvGraphicFramePr>
        <p:xfrm>
          <a:off x="1193189" y="2286392"/>
          <a:ext cx="6355691" cy="1981200"/>
        </p:xfrm>
        <a:graphic>
          <a:graphicData uri="http://schemas.openxmlformats.org/drawingml/2006/table">
            <a:tbl>
              <a:tblPr firstRow="1" bandRow="1">
                <a:tableStyleId>{2D5ABB26-0587-4C30-8999-92F81FD0307C}</a:tableStyleId>
              </a:tblPr>
              <a:tblGrid>
                <a:gridCol w="1397611">
                  <a:extLst>
                    <a:ext uri="{9D8B030D-6E8A-4147-A177-3AD203B41FA5}">
                      <a16:colId xmlns:a16="http://schemas.microsoft.com/office/drawing/2014/main" val="1402473431"/>
                    </a:ext>
                  </a:extLst>
                </a:gridCol>
                <a:gridCol w="4958080">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Enable local campaign resources to be produced quickly and easily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Covers campaign logos, colours palette, fonts and examples of applications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All locally produced materials visually align with existing resources to maintain consistency across region and build resonance</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4" name="Table 3">
            <a:extLst>
              <a:ext uri="{FF2B5EF4-FFF2-40B4-BE49-F238E27FC236}">
                <a16:creationId xmlns:a16="http://schemas.microsoft.com/office/drawing/2014/main" id="{9CCD0F65-8874-4664-BB34-B18FE85983B3}"/>
              </a:ext>
            </a:extLst>
          </p:cNvPr>
          <p:cNvGraphicFramePr>
            <a:graphicFrameLocks noGrp="1"/>
          </p:cNvGraphicFramePr>
          <p:nvPr>
            <p:extLst>
              <p:ext uri="{D42A27DB-BD31-4B8C-83A1-F6EECF244321}">
                <p14:modId xmlns:p14="http://schemas.microsoft.com/office/powerpoint/2010/main" val="3327324101"/>
              </p:ext>
            </p:extLst>
          </p:nvPr>
        </p:nvGraphicFramePr>
        <p:xfrm>
          <a:off x="1148914" y="4698000"/>
          <a:ext cx="9942172" cy="822960"/>
        </p:xfrm>
        <a:graphic>
          <a:graphicData uri="http://schemas.openxmlformats.org/drawingml/2006/table">
            <a:tbl>
              <a:tblPr firstRow="1" bandRow="1">
                <a:tableStyleId>{2D5ABB26-0587-4C30-8999-92F81FD0307C}</a:tableStyleId>
              </a:tblPr>
              <a:tblGrid>
                <a:gridCol w="1472366">
                  <a:extLst>
                    <a:ext uri="{9D8B030D-6E8A-4147-A177-3AD203B41FA5}">
                      <a16:colId xmlns:a16="http://schemas.microsoft.com/office/drawing/2014/main" val="2601467729"/>
                    </a:ext>
                  </a:extLst>
                </a:gridCol>
                <a:gridCol w="8469806">
                  <a:extLst>
                    <a:ext uri="{9D8B030D-6E8A-4147-A177-3AD203B41FA5}">
                      <a16:colId xmlns:a16="http://schemas.microsoft.com/office/drawing/2014/main" val="8216975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Provides an outline of available digital and print resources to support local market use and customisation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Includes both PC and Mac versions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pic>
        <p:nvPicPr>
          <p:cNvPr id="5" name="Picture 4">
            <a:extLst>
              <a:ext uri="{FF2B5EF4-FFF2-40B4-BE49-F238E27FC236}">
                <a16:creationId xmlns:a16="http://schemas.microsoft.com/office/drawing/2014/main" id="{DD6B5B10-35DF-48A5-89E8-71B96754C2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185"/>
          <a:stretch/>
        </p:blipFill>
        <p:spPr>
          <a:xfrm>
            <a:off x="7786399" y="2277432"/>
            <a:ext cx="3389602" cy="1980000"/>
          </a:xfrm>
          <a:prstGeom prst="rect">
            <a:avLst/>
          </a:prstGeom>
        </p:spPr>
      </p:pic>
    </p:spTree>
    <p:extLst>
      <p:ext uri="{BB962C8B-B14F-4D97-AF65-F5344CB8AC3E}">
        <p14:creationId xmlns:p14="http://schemas.microsoft.com/office/powerpoint/2010/main" val="359883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Campaign narrative</a:t>
            </a:r>
          </a:p>
          <a:p>
            <a:pPr algn="l"/>
            <a:r>
              <a:rPr lang="en-US" sz="2400" b="1" dirty="0">
                <a:solidFill>
                  <a:srgbClr val="00A0DF"/>
                </a:solidFill>
                <a:latin typeface="Arial" panose="020B0604020202020204" pitchFamily="34" charset="0"/>
                <a:cs typeface="Arial" panose="020B0604020202020204" pitchFamily="34" charset="0"/>
              </a:rPr>
              <a:t>Key messages underpinning campaign resources</a:t>
            </a:r>
            <a:endParaRPr lang="en-US" sz="2400" dirty="0">
              <a:solidFill>
                <a:srgbClr val="00A0DF"/>
              </a:solidFill>
              <a:latin typeface="Arial" panose="020B0604020202020204" pitchFamily="34" charset="0"/>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2504310960"/>
              </p:ext>
            </p:extLst>
          </p:nvPr>
        </p:nvGraphicFramePr>
        <p:xfrm>
          <a:off x="1193189" y="2286392"/>
          <a:ext cx="6355691" cy="1529080"/>
        </p:xfrm>
        <a:graphic>
          <a:graphicData uri="http://schemas.openxmlformats.org/drawingml/2006/table">
            <a:tbl>
              <a:tblPr firstRow="1" bandRow="1">
                <a:tableStyleId>{2D5ABB26-0587-4C30-8999-92F81FD0307C}</a:tableStyleId>
              </a:tblPr>
              <a:tblGrid>
                <a:gridCol w="1397611">
                  <a:extLst>
                    <a:ext uri="{9D8B030D-6E8A-4147-A177-3AD203B41FA5}">
                      <a16:colId xmlns:a16="http://schemas.microsoft.com/office/drawing/2014/main" val="1402473431"/>
                    </a:ext>
                  </a:extLst>
                </a:gridCol>
                <a:gridCol w="4958080">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Enable local campaign resources to be produced quickly and easily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Core campaign key messages and references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Provides a foundation for the development of subsequent messages and materials</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4" name="Table 3">
            <a:extLst>
              <a:ext uri="{FF2B5EF4-FFF2-40B4-BE49-F238E27FC236}">
                <a16:creationId xmlns:a16="http://schemas.microsoft.com/office/drawing/2014/main" id="{9CCD0F65-8874-4664-BB34-B18FE85983B3}"/>
              </a:ext>
            </a:extLst>
          </p:cNvPr>
          <p:cNvGraphicFramePr>
            <a:graphicFrameLocks noGrp="1"/>
          </p:cNvGraphicFramePr>
          <p:nvPr>
            <p:extLst>
              <p:ext uri="{D42A27DB-BD31-4B8C-83A1-F6EECF244321}">
                <p14:modId xmlns:p14="http://schemas.microsoft.com/office/powerpoint/2010/main" val="405227426"/>
              </p:ext>
            </p:extLst>
          </p:nvPr>
        </p:nvGraphicFramePr>
        <p:xfrm>
          <a:off x="1193189" y="4168389"/>
          <a:ext cx="9942172" cy="1066800"/>
        </p:xfrm>
        <a:graphic>
          <a:graphicData uri="http://schemas.openxmlformats.org/drawingml/2006/table">
            <a:tbl>
              <a:tblPr firstRow="1" bandRow="1">
                <a:tableStyleId>{2D5ABB26-0587-4C30-8999-92F81FD0307C}</a:tableStyleId>
              </a:tblPr>
              <a:tblGrid>
                <a:gridCol w="1397611">
                  <a:extLst>
                    <a:ext uri="{9D8B030D-6E8A-4147-A177-3AD203B41FA5}">
                      <a16:colId xmlns:a16="http://schemas.microsoft.com/office/drawing/2014/main" val="2601467729"/>
                    </a:ext>
                  </a:extLst>
                </a:gridCol>
                <a:gridCol w="8544561">
                  <a:extLst>
                    <a:ext uri="{9D8B030D-6E8A-4147-A177-3AD203B41FA5}">
                      <a16:colId xmlns:a16="http://schemas.microsoft.com/office/drawing/2014/main" val="8216975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Can be used to test campaign key messages to ensure compliance with local market legal and regulatory requirements before progressing specific materials through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Can also be used to support the development of additional resources such as direct marketing communications to healthcare professionals to support the campaign.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spTree>
    <p:extLst>
      <p:ext uri="{BB962C8B-B14F-4D97-AF65-F5344CB8AC3E}">
        <p14:creationId xmlns:p14="http://schemas.microsoft.com/office/powerpoint/2010/main" val="390815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Information leaflet</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1595751019"/>
              </p:ext>
            </p:extLst>
          </p:nvPr>
        </p:nvGraphicFramePr>
        <p:xfrm>
          <a:off x="1193189" y="2113672"/>
          <a:ext cx="5654651" cy="2468880"/>
        </p:xfrm>
        <a:graphic>
          <a:graphicData uri="http://schemas.openxmlformats.org/drawingml/2006/table">
            <a:tbl>
              <a:tblPr firstRow="1" bandRow="1">
                <a:tableStyleId>{2D5ABB26-0587-4C30-8999-92F81FD0307C}</a:tableStyleId>
              </a:tblPr>
              <a:tblGrid>
                <a:gridCol w="1428091">
                  <a:extLst>
                    <a:ext uri="{9D8B030D-6E8A-4147-A177-3AD203B41FA5}">
                      <a16:colId xmlns:a16="http://schemas.microsoft.com/office/drawing/2014/main" val="1402473431"/>
                    </a:ext>
                  </a:extLst>
                </a:gridCol>
                <a:gridCol w="4226560">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Core campaign printed collateral to leave with customers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Double-sided A5 information brochure covering core campaign key messages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Support campaign call to action and encourage discussion regarding the role of NHTs during customer engagement at events and during one-to-ones / small meetings</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4" name="Table 3">
            <a:extLst>
              <a:ext uri="{FF2B5EF4-FFF2-40B4-BE49-F238E27FC236}">
                <a16:creationId xmlns:a16="http://schemas.microsoft.com/office/drawing/2014/main" id="{9CCD0F65-8874-4664-BB34-B18FE85983B3}"/>
              </a:ext>
            </a:extLst>
          </p:cNvPr>
          <p:cNvGraphicFramePr>
            <a:graphicFrameLocks noGrp="1"/>
          </p:cNvGraphicFramePr>
          <p:nvPr>
            <p:extLst>
              <p:ext uri="{D42A27DB-BD31-4B8C-83A1-F6EECF244321}">
                <p14:modId xmlns:p14="http://schemas.microsoft.com/office/powerpoint/2010/main" val="674274952"/>
              </p:ext>
            </p:extLst>
          </p:nvPr>
        </p:nvGraphicFramePr>
        <p:xfrm>
          <a:off x="1193189" y="4874681"/>
          <a:ext cx="9942172" cy="1201896"/>
        </p:xfrm>
        <a:graphic>
          <a:graphicData uri="http://schemas.openxmlformats.org/drawingml/2006/table">
            <a:tbl>
              <a:tblPr firstRow="1" bandRow="1">
                <a:tableStyleId>{2D5ABB26-0587-4C30-8999-92F81FD0307C}</a:tableStyleId>
              </a:tblPr>
              <a:tblGrid>
                <a:gridCol w="1458571">
                  <a:extLst>
                    <a:ext uri="{9D8B030D-6E8A-4147-A177-3AD203B41FA5}">
                      <a16:colId xmlns:a16="http://schemas.microsoft.com/office/drawing/2014/main" val="2601467729"/>
                    </a:ext>
                  </a:extLst>
                </a:gridCol>
                <a:gridCol w="8483601">
                  <a:extLst>
                    <a:ext uri="{9D8B030D-6E8A-4147-A177-3AD203B41FA5}">
                      <a16:colId xmlns:a16="http://schemas.microsoft.com/office/drawing/2014/main" val="821697584"/>
                    </a:ext>
                  </a:extLst>
                </a:gridCol>
              </a:tblGrid>
              <a:tr h="1201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Opportunity to tailor this resource by including local KOL commentary and / or patient case studies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Can also be repurposed as a leave behind for medical representatives by including contact details and links to additional local information resources such as Janssen Pro</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pic>
        <p:nvPicPr>
          <p:cNvPr id="5" name="Picture 4">
            <a:extLst>
              <a:ext uri="{FF2B5EF4-FFF2-40B4-BE49-F238E27FC236}">
                <a16:creationId xmlns:a16="http://schemas.microsoft.com/office/drawing/2014/main" id="{117757B4-3450-44DC-96D6-AFD4BCEC45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7131" y="2135352"/>
            <a:ext cx="1770738" cy="2447199"/>
          </a:xfrm>
          <a:prstGeom prst="rect">
            <a:avLst/>
          </a:prstGeom>
        </p:spPr>
      </p:pic>
      <p:pic>
        <p:nvPicPr>
          <p:cNvPr id="6" name="Picture 5">
            <a:extLst>
              <a:ext uri="{FF2B5EF4-FFF2-40B4-BE49-F238E27FC236}">
                <a16:creationId xmlns:a16="http://schemas.microsoft.com/office/drawing/2014/main" id="{EF10000C-44B5-4467-8D91-7D2C946860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4532" y="2135351"/>
            <a:ext cx="1819869" cy="2447200"/>
          </a:xfrm>
          <a:prstGeom prst="rect">
            <a:avLst/>
          </a:prstGeom>
        </p:spPr>
      </p:pic>
    </p:spTree>
    <p:extLst>
      <p:ext uri="{BB962C8B-B14F-4D97-AF65-F5344CB8AC3E}">
        <p14:creationId xmlns:p14="http://schemas.microsoft.com/office/powerpoint/2010/main" val="92719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Poster / advertisement</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538959631"/>
              </p:ext>
            </p:extLst>
          </p:nvPr>
        </p:nvGraphicFramePr>
        <p:xfrm>
          <a:off x="1193189" y="2286392"/>
          <a:ext cx="6711291" cy="2016760"/>
        </p:xfrm>
        <a:graphic>
          <a:graphicData uri="http://schemas.openxmlformats.org/drawingml/2006/table">
            <a:tbl>
              <a:tblPr firstRow="1" bandRow="1">
                <a:tableStyleId>{2D5ABB26-0587-4C30-8999-92F81FD0307C}</a:tableStyleId>
              </a:tblPr>
              <a:tblGrid>
                <a:gridCol w="1475807">
                  <a:extLst>
                    <a:ext uri="{9D8B030D-6E8A-4147-A177-3AD203B41FA5}">
                      <a16:colId xmlns:a16="http://schemas.microsoft.com/office/drawing/2014/main" val="1402473431"/>
                    </a:ext>
                  </a:extLst>
                </a:gridCol>
                <a:gridCol w="5235484">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For use in relevant healthcare professional publications, congress booklets or event materials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A4 sized campaign advertisement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Capture audience attention and increase campaign reach and resonance via relevant communication channels in conjunction with broader campaign activities</a:t>
                      </a:r>
                      <a:endParaRPr lang="en-NZ" sz="16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4" name="Table 3">
            <a:extLst>
              <a:ext uri="{FF2B5EF4-FFF2-40B4-BE49-F238E27FC236}">
                <a16:creationId xmlns:a16="http://schemas.microsoft.com/office/drawing/2014/main" id="{9CCD0F65-8874-4664-BB34-B18FE85983B3}"/>
              </a:ext>
            </a:extLst>
          </p:cNvPr>
          <p:cNvGraphicFramePr>
            <a:graphicFrameLocks noGrp="1"/>
          </p:cNvGraphicFramePr>
          <p:nvPr>
            <p:extLst>
              <p:ext uri="{D42A27DB-BD31-4B8C-83A1-F6EECF244321}">
                <p14:modId xmlns:p14="http://schemas.microsoft.com/office/powerpoint/2010/main" val="136308816"/>
              </p:ext>
            </p:extLst>
          </p:nvPr>
        </p:nvGraphicFramePr>
        <p:xfrm>
          <a:off x="1193189" y="4540862"/>
          <a:ext cx="6711291" cy="691458"/>
        </p:xfrm>
        <a:graphic>
          <a:graphicData uri="http://schemas.openxmlformats.org/drawingml/2006/table">
            <a:tbl>
              <a:tblPr firstRow="1" bandRow="1">
                <a:tableStyleId>{2D5ABB26-0587-4C30-8999-92F81FD0307C}</a:tableStyleId>
              </a:tblPr>
              <a:tblGrid>
                <a:gridCol w="1499211">
                  <a:extLst>
                    <a:ext uri="{9D8B030D-6E8A-4147-A177-3AD203B41FA5}">
                      <a16:colId xmlns:a16="http://schemas.microsoft.com/office/drawing/2014/main" val="2601467729"/>
                    </a:ext>
                  </a:extLst>
                </a:gridCol>
                <a:gridCol w="5212080">
                  <a:extLst>
                    <a:ext uri="{9D8B030D-6E8A-4147-A177-3AD203B41FA5}">
                      <a16:colId xmlns:a16="http://schemas.microsoft.com/office/drawing/2014/main" val="821697584"/>
                    </a:ext>
                  </a:extLst>
                </a:gridCol>
              </a:tblGrid>
              <a:tr h="691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Can be easily repurposed to suit a range of production sizes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pic>
        <p:nvPicPr>
          <p:cNvPr id="5" name="Picture 4">
            <a:extLst>
              <a:ext uri="{FF2B5EF4-FFF2-40B4-BE49-F238E27FC236}">
                <a16:creationId xmlns:a16="http://schemas.microsoft.com/office/drawing/2014/main" id="{56A9C918-848A-4D9E-9236-18281A791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5692" y="1646000"/>
            <a:ext cx="2571839" cy="3586320"/>
          </a:xfrm>
          <a:prstGeom prst="rect">
            <a:avLst/>
          </a:prstGeom>
        </p:spPr>
      </p:pic>
    </p:spTree>
    <p:extLst>
      <p:ext uri="{BB962C8B-B14F-4D97-AF65-F5344CB8AC3E}">
        <p14:creationId xmlns:p14="http://schemas.microsoft.com/office/powerpoint/2010/main" val="23120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PowerPoint template</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969799771"/>
              </p:ext>
            </p:extLst>
          </p:nvPr>
        </p:nvGraphicFramePr>
        <p:xfrm>
          <a:off x="1193189" y="2286392"/>
          <a:ext cx="5654651" cy="1981200"/>
        </p:xfrm>
        <a:graphic>
          <a:graphicData uri="http://schemas.openxmlformats.org/drawingml/2006/table">
            <a:tbl>
              <a:tblPr firstRow="1" bandRow="1">
                <a:tableStyleId>{2D5ABB26-0587-4C30-8999-92F81FD0307C}</a:tableStyleId>
              </a:tblPr>
              <a:tblGrid>
                <a:gridCol w="1478891">
                  <a:extLst>
                    <a:ext uri="{9D8B030D-6E8A-4147-A177-3AD203B41FA5}">
                      <a16:colId xmlns:a16="http://schemas.microsoft.com/office/drawing/2014/main" val="1402473431"/>
                    </a:ext>
                  </a:extLst>
                </a:gridCol>
                <a:gridCol w="4175760">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Support any communication in relation to the campaign with internal and external audiences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PowerPoint template with key campaign colours, fonts and logos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All locally produced materials visually align with existing resources</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4" name="Table 3">
            <a:extLst>
              <a:ext uri="{FF2B5EF4-FFF2-40B4-BE49-F238E27FC236}">
                <a16:creationId xmlns:a16="http://schemas.microsoft.com/office/drawing/2014/main" id="{9CCD0F65-8874-4664-BB34-B18FE85983B3}"/>
              </a:ext>
            </a:extLst>
          </p:cNvPr>
          <p:cNvGraphicFramePr>
            <a:graphicFrameLocks noGrp="1"/>
          </p:cNvGraphicFramePr>
          <p:nvPr>
            <p:extLst>
              <p:ext uri="{D42A27DB-BD31-4B8C-83A1-F6EECF244321}">
                <p14:modId xmlns:p14="http://schemas.microsoft.com/office/powerpoint/2010/main" val="1664837385"/>
              </p:ext>
            </p:extLst>
          </p:nvPr>
        </p:nvGraphicFramePr>
        <p:xfrm>
          <a:off x="1193189" y="4623555"/>
          <a:ext cx="5583531" cy="1554480"/>
        </p:xfrm>
        <a:graphic>
          <a:graphicData uri="http://schemas.openxmlformats.org/drawingml/2006/table">
            <a:tbl>
              <a:tblPr firstRow="1" bandRow="1">
                <a:tableStyleId>{2D5ABB26-0587-4C30-8999-92F81FD0307C}</a:tableStyleId>
              </a:tblPr>
              <a:tblGrid>
                <a:gridCol w="1499211">
                  <a:extLst>
                    <a:ext uri="{9D8B030D-6E8A-4147-A177-3AD203B41FA5}">
                      <a16:colId xmlns:a16="http://schemas.microsoft.com/office/drawing/2014/main" val="2601467729"/>
                    </a:ext>
                  </a:extLst>
                </a:gridCol>
                <a:gridCol w="4084320">
                  <a:extLst>
                    <a:ext uri="{9D8B030D-6E8A-4147-A177-3AD203B41FA5}">
                      <a16:colId xmlns:a16="http://schemas.microsoft.com/office/drawing/2014/main" val="8216975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English and Simplified Chinese templates available for local customisation. For other languages, the template will need to be updated with the translated version of the campaign logo and call to action.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pic>
        <p:nvPicPr>
          <p:cNvPr id="6" name="Picture 5">
            <a:extLst>
              <a:ext uri="{FF2B5EF4-FFF2-40B4-BE49-F238E27FC236}">
                <a16:creationId xmlns:a16="http://schemas.microsoft.com/office/drawing/2014/main" id="{5E2C7C21-5358-49AA-BE17-DD6BD73B96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4412" y="3964355"/>
            <a:ext cx="3553083" cy="1980000"/>
          </a:xfrm>
          <a:prstGeom prst="rect">
            <a:avLst/>
          </a:prstGeom>
        </p:spPr>
      </p:pic>
      <p:pic>
        <p:nvPicPr>
          <p:cNvPr id="5" name="Picture 4">
            <a:extLst>
              <a:ext uri="{FF2B5EF4-FFF2-40B4-BE49-F238E27FC236}">
                <a16:creationId xmlns:a16="http://schemas.microsoft.com/office/drawing/2014/main" id="{2C679EC4-1E5E-433F-931D-2BE79732B9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9908" y="1992260"/>
            <a:ext cx="3562092" cy="1990800"/>
          </a:xfrm>
          <a:prstGeom prst="rect">
            <a:avLst/>
          </a:prstGeom>
        </p:spPr>
      </p:pic>
    </p:spTree>
    <p:extLst>
      <p:ext uri="{BB962C8B-B14F-4D97-AF65-F5344CB8AC3E}">
        <p14:creationId xmlns:p14="http://schemas.microsoft.com/office/powerpoint/2010/main" val="138314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Pull-up banner</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102663975"/>
              </p:ext>
            </p:extLst>
          </p:nvPr>
        </p:nvGraphicFramePr>
        <p:xfrm>
          <a:off x="1193189" y="1788552"/>
          <a:ext cx="5654651" cy="3444240"/>
        </p:xfrm>
        <a:graphic>
          <a:graphicData uri="http://schemas.openxmlformats.org/drawingml/2006/table">
            <a:tbl>
              <a:tblPr firstRow="1" bandRow="1">
                <a:tableStyleId>{2D5ABB26-0587-4C30-8999-92F81FD0307C}</a:tableStyleId>
              </a:tblPr>
              <a:tblGrid>
                <a:gridCol w="1316331">
                  <a:extLst>
                    <a:ext uri="{9D8B030D-6E8A-4147-A177-3AD203B41FA5}">
                      <a16:colId xmlns:a16="http://schemas.microsoft.com/office/drawing/2014/main" val="1402473431"/>
                    </a:ext>
                  </a:extLst>
                </a:gridCol>
                <a:gridCol w="4338320">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Re-usable and easily transportable campaign material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Designed for use as a free-standing pull-up banner for use during events, on exhibition stands, in symposium room and/or at  entrances or on stage </a:t>
                      </a:r>
                    </a:p>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Can be re-used for regional and local meetings and/or other relevant customer events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All locally produced materials visually align with existing resources to maintain consistency across region and build resonance</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4" name="Table 3">
            <a:extLst>
              <a:ext uri="{FF2B5EF4-FFF2-40B4-BE49-F238E27FC236}">
                <a16:creationId xmlns:a16="http://schemas.microsoft.com/office/drawing/2014/main" id="{9CCD0F65-8874-4664-BB34-B18FE85983B3}"/>
              </a:ext>
            </a:extLst>
          </p:cNvPr>
          <p:cNvGraphicFramePr>
            <a:graphicFrameLocks noGrp="1"/>
          </p:cNvGraphicFramePr>
          <p:nvPr>
            <p:extLst>
              <p:ext uri="{D42A27DB-BD31-4B8C-83A1-F6EECF244321}">
                <p14:modId xmlns:p14="http://schemas.microsoft.com/office/powerpoint/2010/main" val="922108237"/>
              </p:ext>
            </p:extLst>
          </p:nvPr>
        </p:nvGraphicFramePr>
        <p:xfrm>
          <a:off x="1193189" y="5473640"/>
          <a:ext cx="5730554" cy="822960"/>
        </p:xfrm>
        <a:graphic>
          <a:graphicData uri="http://schemas.openxmlformats.org/drawingml/2006/table">
            <a:tbl>
              <a:tblPr firstRow="1" bandRow="1">
                <a:tableStyleId>{2D5ABB26-0587-4C30-8999-92F81FD0307C}</a:tableStyleId>
              </a:tblPr>
              <a:tblGrid>
                <a:gridCol w="1296011">
                  <a:extLst>
                    <a:ext uri="{9D8B030D-6E8A-4147-A177-3AD203B41FA5}">
                      <a16:colId xmlns:a16="http://schemas.microsoft.com/office/drawing/2014/main" val="2601467729"/>
                    </a:ext>
                  </a:extLst>
                </a:gridCol>
                <a:gridCol w="4434543">
                  <a:extLst>
                    <a:ext uri="{9D8B030D-6E8A-4147-A177-3AD203B41FA5}">
                      <a16:colId xmlns:a16="http://schemas.microsoft.com/office/drawing/2014/main" val="8216975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Design-files may need to be resize to fit existing pull-up banner cartridge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grpSp>
        <p:nvGrpSpPr>
          <p:cNvPr id="9" name="Group 8">
            <a:extLst>
              <a:ext uri="{FF2B5EF4-FFF2-40B4-BE49-F238E27FC236}">
                <a16:creationId xmlns:a16="http://schemas.microsoft.com/office/drawing/2014/main" id="{86BC569D-F737-44D6-8CE0-7FC3D443777A}"/>
              </a:ext>
            </a:extLst>
          </p:cNvPr>
          <p:cNvGrpSpPr/>
          <p:nvPr/>
        </p:nvGrpSpPr>
        <p:grpSpPr>
          <a:xfrm>
            <a:off x="7311912" y="1953521"/>
            <a:ext cx="3838152" cy="4009625"/>
            <a:chOff x="7106768" y="857428"/>
            <a:chExt cx="6862082" cy="6229172"/>
          </a:xfrm>
        </p:grpSpPr>
        <p:pic>
          <p:nvPicPr>
            <p:cNvPr id="12" name="Picture 11">
              <a:extLst>
                <a:ext uri="{FF2B5EF4-FFF2-40B4-BE49-F238E27FC236}">
                  <a16:creationId xmlns:a16="http://schemas.microsoft.com/office/drawing/2014/main" id="{EB12786C-030A-4FA4-9BEA-273AE54DC7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6768" y="857428"/>
              <a:ext cx="6862082" cy="6229172"/>
            </a:xfrm>
            <a:prstGeom prst="rect">
              <a:avLst/>
            </a:prstGeom>
          </p:spPr>
        </p:pic>
        <p:pic>
          <p:nvPicPr>
            <p:cNvPr id="15" name="Picture 14">
              <a:extLst>
                <a:ext uri="{FF2B5EF4-FFF2-40B4-BE49-F238E27FC236}">
                  <a16:creationId xmlns:a16="http://schemas.microsoft.com/office/drawing/2014/main" id="{F10E66A2-B6CD-42BF-AD9A-914AA77A31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94" t="-512" r="2720" b="15362"/>
            <a:stretch/>
          </p:blipFill>
          <p:spPr>
            <a:xfrm>
              <a:off x="9071376" y="1466192"/>
              <a:ext cx="2547808" cy="5234153"/>
            </a:xfrm>
            <a:prstGeom prst="rect">
              <a:avLst/>
            </a:prstGeom>
          </p:spPr>
        </p:pic>
      </p:grpSp>
    </p:spTree>
    <p:extLst>
      <p:ext uri="{BB962C8B-B14F-4D97-AF65-F5344CB8AC3E}">
        <p14:creationId xmlns:p14="http://schemas.microsoft.com/office/powerpoint/2010/main" val="136006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Banner advertisement</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482077229"/>
              </p:ext>
            </p:extLst>
          </p:nvPr>
        </p:nvGraphicFramePr>
        <p:xfrm>
          <a:off x="1193189" y="2286392"/>
          <a:ext cx="5654651" cy="1772920"/>
        </p:xfrm>
        <a:graphic>
          <a:graphicData uri="http://schemas.openxmlformats.org/drawingml/2006/table">
            <a:tbl>
              <a:tblPr firstRow="1" bandRow="1">
                <a:tableStyleId>{2D5ABB26-0587-4C30-8999-92F81FD0307C}</a:tableStyleId>
              </a:tblPr>
              <a:tblGrid>
                <a:gridCol w="1428091">
                  <a:extLst>
                    <a:ext uri="{9D8B030D-6E8A-4147-A177-3AD203B41FA5}">
                      <a16:colId xmlns:a16="http://schemas.microsoft.com/office/drawing/2014/main" val="1402473431"/>
                    </a:ext>
                  </a:extLst>
                </a:gridCol>
                <a:gridCol w="4226560">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Provide a core visual resource for online use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Online banner advertisement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Support broader campaign activities and link to online information (where available) </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4" name="Table 3">
            <a:extLst>
              <a:ext uri="{FF2B5EF4-FFF2-40B4-BE49-F238E27FC236}">
                <a16:creationId xmlns:a16="http://schemas.microsoft.com/office/drawing/2014/main" id="{9CCD0F65-8874-4664-BB34-B18FE85983B3}"/>
              </a:ext>
            </a:extLst>
          </p:cNvPr>
          <p:cNvGraphicFramePr>
            <a:graphicFrameLocks noGrp="1"/>
          </p:cNvGraphicFramePr>
          <p:nvPr>
            <p:extLst>
              <p:ext uri="{D42A27DB-BD31-4B8C-83A1-F6EECF244321}">
                <p14:modId xmlns:p14="http://schemas.microsoft.com/office/powerpoint/2010/main" val="247337141"/>
              </p:ext>
            </p:extLst>
          </p:nvPr>
        </p:nvGraphicFramePr>
        <p:xfrm>
          <a:off x="1193189" y="4241800"/>
          <a:ext cx="9942172" cy="860481"/>
        </p:xfrm>
        <a:graphic>
          <a:graphicData uri="http://schemas.openxmlformats.org/drawingml/2006/table">
            <a:tbl>
              <a:tblPr firstRow="1" bandRow="1">
                <a:tableStyleId>{2D5ABB26-0587-4C30-8999-92F81FD0307C}</a:tableStyleId>
              </a:tblPr>
              <a:tblGrid>
                <a:gridCol w="1458571">
                  <a:extLst>
                    <a:ext uri="{9D8B030D-6E8A-4147-A177-3AD203B41FA5}">
                      <a16:colId xmlns:a16="http://schemas.microsoft.com/office/drawing/2014/main" val="2601467729"/>
                    </a:ext>
                  </a:extLst>
                </a:gridCol>
                <a:gridCol w="8483601">
                  <a:extLst>
                    <a:ext uri="{9D8B030D-6E8A-4147-A177-3AD203B41FA5}">
                      <a16:colId xmlns:a16="http://schemas.microsoft.com/office/drawing/2014/main" val="821697584"/>
                    </a:ext>
                  </a:extLst>
                </a:gridCol>
              </a:tblGrid>
              <a:tr h="860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Can be easily resized to suit target website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Where online resources are not possible to link to, the ‘Learn more’ button can be removed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pic>
        <p:nvPicPr>
          <p:cNvPr id="6" name="Picture 5">
            <a:extLst>
              <a:ext uri="{FF2B5EF4-FFF2-40B4-BE49-F238E27FC236}">
                <a16:creationId xmlns:a16="http://schemas.microsoft.com/office/drawing/2014/main" id="{974EB2D0-B962-4946-9DD6-B420A155DC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6541" y="2290002"/>
            <a:ext cx="4118820" cy="1716175"/>
          </a:xfrm>
          <a:prstGeom prst="rect">
            <a:avLst/>
          </a:prstGeom>
        </p:spPr>
      </p:pic>
    </p:spTree>
    <p:extLst>
      <p:ext uri="{BB962C8B-B14F-4D97-AF65-F5344CB8AC3E}">
        <p14:creationId xmlns:p14="http://schemas.microsoft.com/office/powerpoint/2010/main" val="541057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Interactive web page</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1856081431"/>
              </p:ext>
            </p:extLst>
          </p:nvPr>
        </p:nvGraphicFramePr>
        <p:xfrm>
          <a:off x="1193189" y="1806950"/>
          <a:ext cx="5654651" cy="2956560"/>
        </p:xfrm>
        <a:graphic>
          <a:graphicData uri="http://schemas.openxmlformats.org/drawingml/2006/table">
            <a:tbl>
              <a:tblPr firstRow="1" bandRow="1">
                <a:tableStyleId>{2D5ABB26-0587-4C30-8999-92F81FD0307C}</a:tableStyleId>
              </a:tblPr>
              <a:tblGrid>
                <a:gridCol w="1407771">
                  <a:extLst>
                    <a:ext uri="{9D8B030D-6E8A-4147-A177-3AD203B41FA5}">
                      <a16:colId xmlns:a16="http://schemas.microsoft.com/office/drawing/2014/main" val="1402473431"/>
                    </a:ext>
                  </a:extLst>
                </a:gridCol>
                <a:gridCol w="4246880">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Provide an engaging and dynamic communication platform for core campaign content including KOL and patient videos as well as additional educational resources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HTML 5 web page with animated elements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Enduring campaign resources easily accessible for customers, potential to track campaign engagement and message resonance</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4" name="Table 3">
            <a:extLst>
              <a:ext uri="{FF2B5EF4-FFF2-40B4-BE49-F238E27FC236}">
                <a16:creationId xmlns:a16="http://schemas.microsoft.com/office/drawing/2014/main" id="{9CCD0F65-8874-4664-BB34-B18FE85983B3}"/>
              </a:ext>
            </a:extLst>
          </p:cNvPr>
          <p:cNvGraphicFramePr>
            <a:graphicFrameLocks noGrp="1"/>
          </p:cNvGraphicFramePr>
          <p:nvPr>
            <p:extLst>
              <p:ext uri="{D42A27DB-BD31-4B8C-83A1-F6EECF244321}">
                <p14:modId xmlns:p14="http://schemas.microsoft.com/office/powerpoint/2010/main" val="520942889"/>
              </p:ext>
            </p:extLst>
          </p:nvPr>
        </p:nvGraphicFramePr>
        <p:xfrm>
          <a:off x="1193189" y="4858441"/>
          <a:ext cx="9942172" cy="1798320"/>
        </p:xfrm>
        <a:graphic>
          <a:graphicData uri="http://schemas.openxmlformats.org/drawingml/2006/table">
            <a:tbl>
              <a:tblPr firstRow="1" bandRow="1">
                <a:tableStyleId>{2D5ABB26-0587-4C30-8999-92F81FD0307C}</a:tableStyleId>
              </a:tblPr>
              <a:tblGrid>
                <a:gridCol w="1417931">
                  <a:extLst>
                    <a:ext uri="{9D8B030D-6E8A-4147-A177-3AD203B41FA5}">
                      <a16:colId xmlns:a16="http://schemas.microsoft.com/office/drawing/2014/main" val="2601467729"/>
                    </a:ext>
                  </a:extLst>
                </a:gridCol>
                <a:gridCol w="8524241">
                  <a:extLst>
                    <a:ext uri="{9D8B030D-6E8A-4147-A177-3AD203B41FA5}">
                      <a16:colId xmlns:a16="http://schemas.microsoft.com/office/drawing/2014/main" val="8216975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Consideration should be given to where this resource could be hosted e.g. JanssenPro and any technical / resource constraints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Whilst some investment may be required to incorporate this interactive web page into existing resources, it provides a digital resource that can continue to be updated as further campaign resources are developed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Where possible, consider opportunities to track customer engagement and usage of resources to guide future activities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pic>
        <p:nvPicPr>
          <p:cNvPr id="12" name="Content Placeholder 7">
            <a:hlinkClick r:id="rId3"/>
            <a:extLst>
              <a:ext uri="{FF2B5EF4-FFF2-40B4-BE49-F238E27FC236}">
                <a16:creationId xmlns:a16="http://schemas.microsoft.com/office/drawing/2014/main" id="{4A5599AA-D8AE-443C-B322-783AADD15A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8411"/>
          <a:stretch/>
        </p:blipFill>
        <p:spPr>
          <a:xfrm>
            <a:off x="7298210" y="2334290"/>
            <a:ext cx="3837151" cy="1901881"/>
          </a:xfrm>
          <a:prstGeom prst="rect">
            <a:avLst/>
          </a:prstGeom>
        </p:spPr>
      </p:pic>
    </p:spTree>
    <p:extLst>
      <p:ext uri="{BB962C8B-B14F-4D97-AF65-F5344CB8AC3E}">
        <p14:creationId xmlns:p14="http://schemas.microsoft.com/office/powerpoint/2010/main" val="342132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F84975E1-DA4F-42F4-950E-1FAF4D62E41E}"/>
              </a:ext>
            </a:extLst>
          </p:cNvPr>
          <p:cNvGraphicFramePr>
            <a:graphicFrameLocks noChangeAspect="1"/>
          </p:cNvGraphicFramePr>
          <p:nvPr>
            <p:custDataLst>
              <p:tags r:id="rId2"/>
            </p:custDataLst>
            <p:extLst>
              <p:ext uri="{D42A27DB-BD31-4B8C-83A1-F6EECF244321}">
                <p14:modId xmlns:p14="http://schemas.microsoft.com/office/powerpoint/2010/main" val="2264395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8" name="think-cell スライド" r:id="rId6" imgW="442" imgH="442" progId="TCLayout.ActiveDocument.1">
                  <p:embed/>
                </p:oleObj>
              </mc:Choice>
              <mc:Fallback>
                <p:oleObj name="think-cell スライド" r:id="rId6" imgW="442" imgH="442" progId="TCLayout.ActiveDocument.1">
                  <p:embed/>
                  <p:pic>
                    <p:nvPicPr>
                      <p:cNvPr id="5" name="オブジェクト 4" hidden="1">
                        <a:extLst>
                          <a:ext uri="{FF2B5EF4-FFF2-40B4-BE49-F238E27FC236}">
                            <a16:creationId xmlns:a16="http://schemas.microsoft.com/office/drawing/2014/main" id="{F84975E1-DA4F-42F4-950E-1FAF4D62E41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正方形/長方形 1" hidden="1">
            <a:extLst>
              <a:ext uri="{FF2B5EF4-FFF2-40B4-BE49-F238E27FC236}">
                <a16:creationId xmlns:a16="http://schemas.microsoft.com/office/drawing/2014/main" id="{0EB80FD2-19DA-4336-B1DC-7B2B70DC7B0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1" lang="en-US" altLang="ja-JP" sz="3200" b="1" dirty="0">
              <a:latin typeface="Arial" panose="020B0604020202020204" pitchFamily="34" charset="0"/>
              <a:ea typeface="游ゴシック Light" panose="020B0300000000000000" pitchFamily="50" charset="-128"/>
              <a:cs typeface="Arial" panose="020B0604020202020204" pitchFamily="34" charset="0"/>
              <a:sym typeface="Arial" panose="020B0604020202020204" pitchFamily="34" charset="0"/>
            </a:endParaRPr>
          </a:p>
        </p:txBody>
      </p:sp>
      <p:sp>
        <p:nvSpPr>
          <p:cNvPr id="3" name="Rectangle 2">
            <a:extLst>
              <a:ext uri="{FF2B5EF4-FFF2-40B4-BE49-F238E27FC236}">
                <a16:creationId xmlns:a16="http://schemas.microsoft.com/office/drawing/2014/main" id="{F5EC6F70-C87D-5B42-BB21-9CA90DA49A26}"/>
              </a:ext>
            </a:extLst>
          </p:cNvPr>
          <p:cNvSpPr/>
          <p:nvPr/>
        </p:nvSpPr>
        <p:spPr>
          <a:xfrm>
            <a:off x="0" y="-10160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187869"/>
            <a:ext cx="9144000" cy="48453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003479"/>
                </a:solidFill>
                <a:latin typeface="Arial" panose="020B0604020202020204" pitchFamily="34" charset="0"/>
                <a:cs typeface="Arial" panose="020B0604020202020204" pitchFamily="34" charset="0"/>
              </a:rPr>
              <a:t>Foreword</a:t>
            </a:r>
            <a:endParaRPr lang="en-US" sz="2800" dirty="0">
              <a:solidFill>
                <a:srgbClr val="00A0DF"/>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4041DEF4-1A4B-354C-925B-0898956107F3}"/>
              </a:ext>
            </a:extLst>
          </p:cNvPr>
          <p:cNvSpPr txBox="1">
            <a:spLocks/>
          </p:cNvSpPr>
          <p:nvPr/>
        </p:nvSpPr>
        <p:spPr>
          <a:xfrm>
            <a:off x="556461" y="1828800"/>
            <a:ext cx="11178339" cy="4591455"/>
          </a:xfrm>
          <a:prstGeom prst="rect">
            <a:avLst/>
          </a:prstGeom>
        </p:spPr>
        <p:txBody>
          <a:bodyPr vert="horz" lIns="91440" tIns="45720" rIns="91440" bIns="45720" rtlCol="0" anchor="t">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spcAft>
                <a:spcPts val="600"/>
              </a:spcAft>
            </a:pPr>
            <a:r>
              <a:rPr lang="en-US" sz="1900" dirty="0">
                <a:solidFill>
                  <a:srgbClr val="003479"/>
                </a:solidFill>
                <a:latin typeface="Arial" panose="020B0604020202020204" pitchFamily="34" charset="0"/>
                <a:cs typeface="Arial" panose="020B0604020202020204" pitchFamily="34" charset="0"/>
              </a:rPr>
              <a:t>Janssen is in the unique position of being able to change the trajectory of prostate cancer (PCa) in Asia Pacific and make a significant difference to the lives of thousands of men, their families and carers. We have a number of promising PCa treatments within our current portfolio and future pipeline, as well as a passionate team of people like you, who are committed to improving the standard of PCa care across the region.</a:t>
            </a:r>
          </a:p>
          <a:p>
            <a:pPr algn="l">
              <a:lnSpc>
                <a:spcPct val="120000"/>
              </a:lnSpc>
              <a:spcAft>
                <a:spcPts val="600"/>
              </a:spcAft>
            </a:pPr>
            <a:r>
              <a:rPr lang="en-US" sz="1900" i="1" dirty="0">
                <a:solidFill>
                  <a:srgbClr val="003479"/>
                </a:solidFill>
                <a:latin typeface="Arial" panose="020B0604020202020204" pitchFamily="34" charset="0"/>
                <a:cs typeface="Arial" panose="020B0604020202020204" pitchFamily="34" charset="0"/>
              </a:rPr>
              <a:t>It’s Time</a:t>
            </a:r>
            <a:r>
              <a:rPr lang="en-US" sz="1900" dirty="0">
                <a:solidFill>
                  <a:srgbClr val="003479"/>
                </a:solidFill>
                <a:latin typeface="Arial" panose="020B0604020202020204" pitchFamily="34" charset="0"/>
                <a:cs typeface="Arial" panose="020B0604020202020204" pitchFamily="34" charset="0"/>
              </a:rPr>
              <a:t> aims </a:t>
            </a:r>
            <a:r>
              <a:rPr lang="en-NZ" sz="1900" dirty="0">
                <a:solidFill>
                  <a:srgbClr val="003479"/>
                </a:solidFill>
                <a:latin typeface="Arial" panose="020B0604020202020204" pitchFamily="34" charset="0"/>
                <a:cs typeface="Arial" panose="020B0604020202020204" pitchFamily="34" charset="0"/>
              </a:rPr>
              <a:t>to challenge clinicians’ current prescribing </a:t>
            </a:r>
            <a:r>
              <a:rPr lang="en-US" sz="1900" dirty="0">
                <a:solidFill>
                  <a:srgbClr val="003479"/>
                </a:solidFill>
                <a:latin typeface="Arial" panose="020B0604020202020204" pitchFamily="34" charset="0"/>
                <a:cs typeface="Arial" panose="020B0604020202020204" pitchFamily="34" charset="0"/>
              </a:rPr>
              <a:t>behavior</a:t>
            </a:r>
            <a:r>
              <a:rPr lang="en-NZ" sz="1900" dirty="0">
                <a:solidFill>
                  <a:srgbClr val="003479"/>
                </a:solidFill>
                <a:latin typeface="Arial" panose="020B0604020202020204" pitchFamily="34" charset="0"/>
                <a:cs typeface="Arial" panose="020B0604020202020204" pitchFamily="34" charset="0"/>
              </a:rPr>
              <a:t> and ultimately displace combined androgen blockade (CAB) as the standard of care in advanced PCa. The campaign uses the body of evidence gained through recent phase 3 trials, in combination with thought leader testimonials, to show that CAB (or androgen deprivation therapy (ADT) alone) is not enough to delay progression to the final fatal, stage of prostate cancer (mCRPC), and highlight that patients do better when strong AR targeting agents are used first in advanced prostate cancer. </a:t>
            </a:r>
          </a:p>
          <a:p>
            <a:pPr algn="l">
              <a:lnSpc>
                <a:spcPct val="120000"/>
              </a:lnSpc>
              <a:spcAft>
                <a:spcPts val="600"/>
              </a:spcAft>
            </a:pPr>
            <a:r>
              <a:rPr lang="en-US" sz="1900" dirty="0">
                <a:solidFill>
                  <a:srgbClr val="003479"/>
                </a:solidFill>
                <a:latin typeface="Arial" panose="020B0604020202020204" pitchFamily="34" charset="0"/>
                <a:cs typeface="Arial" panose="020B0604020202020204" pitchFamily="34" charset="0"/>
              </a:rPr>
              <a:t>It is purposely an unbranded campaign so it can continue to evolve with our pipeline and support complementary campaigns such as “Not All Prostate Cancer Is The Same”. Most importantly, </a:t>
            </a:r>
            <a:r>
              <a:rPr lang="en-US" sz="1900" i="1" dirty="0">
                <a:solidFill>
                  <a:srgbClr val="003479"/>
                </a:solidFill>
                <a:latin typeface="Arial" panose="020B0604020202020204" pitchFamily="34" charset="0"/>
                <a:cs typeface="Arial" panose="020B0604020202020204" pitchFamily="34" charset="0"/>
              </a:rPr>
              <a:t>It’s Time</a:t>
            </a:r>
            <a:r>
              <a:rPr lang="en-US" sz="1900" dirty="0">
                <a:solidFill>
                  <a:srgbClr val="003479"/>
                </a:solidFill>
                <a:latin typeface="Arial" panose="020B0604020202020204" pitchFamily="34" charset="0"/>
                <a:cs typeface="Arial" panose="020B0604020202020204" pitchFamily="34" charset="0"/>
              </a:rPr>
              <a:t> provides an opportunity </a:t>
            </a:r>
            <a:r>
              <a:rPr lang="en-NZ" sz="1900" dirty="0">
                <a:solidFill>
                  <a:srgbClr val="003479"/>
                </a:solidFill>
                <a:latin typeface="Arial" panose="020B0604020202020204" pitchFamily="34" charset="0"/>
                <a:cs typeface="Arial" panose="020B0604020202020204" pitchFamily="34" charset="0"/>
              </a:rPr>
              <a:t>to live our Janssen Promise, by </a:t>
            </a:r>
            <a:r>
              <a:rPr lang="en-US" altLang="ja-JP" sz="1900" dirty="0">
                <a:solidFill>
                  <a:srgbClr val="003479"/>
                </a:solidFill>
                <a:latin typeface="Arial" panose="020B0604020202020204" pitchFamily="34" charset="0"/>
                <a:cs typeface="Arial" panose="020B0604020202020204" pitchFamily="34" charset="0"/>
              </a:rPr>
              <a:t>driving physician behavior to change the way advanced PCa is treated </a:t>
            </a:r>
            <a:r>
              <a:rPr lang="en-NZ" sz="1900" dirty="0">
                <a:solidFill>
                  <a:srgbClr val="003479"/>
                </a:solidFill>
                <a:latin typeface="Arial" panose="020B0604020202020204" pitchFamily="34" charset="0"/>
                <a:cs typeface="Arial" panose="020B0604020202020204" pitchFamily="34" charset="0"/>
              </a:rPr>
              <a:t>and blazing a path forward for positive change that will truly benefit patients. </a:t>
            </a:r>
          </a:p>
          <a:p>
            <a:pPr algn="l">
              <a:lnSpc>
                <a:spcPct val="120000"/>
              </a:lnSpc>
            </a:pPr>
            <a:r>
              <a:rPr lang="en-NZ" sz="1900" dirty="0">
                <a:solidFill>
                  <a:srgbClr val="003479"/>
                </a:solidFill>
                <a:latin typeface="Arial" panose="020B0604020202020204" pitchFamily="34" charset="0"/>
                <a:cs typeface="Arial" panose="020B0604020202020204" pitchFamily="34" charset="0"/>
              </a:rPr>
              <a:t>We call upon you to join us by working with your customers to help transform the management of advanced prostate cancer now – </a:t>
            </a:r>
            <a:r>
              <a:rPr lang="en-NZ" sz="1900" b="1" i="1" dirty="0">
                <a:solidFill>
                  <a:srgbClr val="003479"/>
                </a:solidFill>
                <a:latin typeface="Arial" panose="020B0604020202020204" pitchFamily="34" charset="0"/>
                <a:cs typeface="Arial" panose="020B0604020202020204" pitchFamily="34" charset="0"/>
              </a:rPr>
              <a:t>It’s Time</a:t>
            </a:r>
            <a:r>
              <a:rPr lang="en-NZ" sz="1900" dirty="0">
                <a:solidFill>
                  <a:srgbClr val="003479"/>
                </a:solidFill>
                <a:latin typeface="Arial" panose="020B0604020202020204" pitchFamily="34" charset="0"/>
                <a:cs typeface="Arial" panose="020B0604020202020204" pitchFamily="34" charset="0"/>
              </a:rPr>
              <a:t>.</a:t>
            </a:r>
          </a:p>
          <a:p>
            <a:pPr algn="l">
              <a:lnSpc>
                <a:spcPct val="100000"/>
              </a:lnSpc>
            </a:pPr>
            <a:endParaRPr lang="en-US" sz="1800" dirty="0">
              <a:solidFill>
                <a:srgbClr val="003479"/>
              </a:solidFill>
              <a:latin typeface="Arial" panose="020B0604020202020204" pitchFamily="34" charset="0"/>
              <a:cs typeface="Arial" panose="020B0604020202020204" pitchFamily="34" charset="0"/>
            </a:endParaRPr>
          </a:p>
          <a:p>
            <a:pPr algn="l">
              <a:lnSpc>
                <a:spcPct val="100000"/>
              </a:lnSpc>
            </a:pPr>
            <a:r>
              <a:rPr lang="en-US" sz="1800" dirty="0">
                <a:solidFill>
                  <a:srgbClr val="003479"/>
                </a:solidFill>
                <a:latin typeface="Arial" panose="020B0604020202020204" pitchFamily="34" charset="0"/>
                <a:cs typeface="Arial" panose="020B0604020202020204" pitchFamily="34" charset="0"/>
              </a:rPr>
              <a:t>Kentaro Kawamura</a:t>
            </a:r>
            <a:r>
              <a:rPr lang="en-US" sz="1800" dirty="0">
                <a:solidFill>
                  <a:srgbClr val="00A0DF"/>
                </a:solidFill>
                <a:latin typeface="Arial" panose="020B0604020202020204" pitchFamily="34" charset="0"/>
                <a:cs typeface="Arial" panose="020B0604020202020204" pitchFamily="34" charset="0"/>
              </a:rPr>
              <a:t>				</a:t>
            </a:r>
            <a:r>
              <a:rPr lang="en-US" sz="1800" dirty="0">
                <a:solidFill>
                  <a:srgbClr val="003479"/>
                </a:solidFill>
                <a:latin typeface="Arial" panose="020B0604020202020204" pitchFamily="34" charset="0"/>
                <a:cs typeface="Arial" panose="020B0604020202020204" pitchFamily="34" charset="0"/>
              </a:rPr>
              <a:t>Ira Alvarez</a:t>
            </a:r>
          </a:p>
          <a:p>
            <a:pPr algn="l">
              <a:lnSpc>
                <a:spcPct val="100000"/>
              </a:lnSpc>
            </a:pPr>
            <a:r>
              <a:rPr lang="en-US" sz="1800" dirty="0">
                <a:solidFill>
                  <a:srgbClr val="00A0DF"/>
                </a:solidFill>
                <a:latin typeface="Arial" panose="020B0604020202020204" pitchFamily="34" charset="0"/>
                <a:cs typeface="Arial" panose="020B0604020202020204" pitchFamily="34" charset="0"/>
              </a:rPr>
              <a:t>Regional Strategic Marketing Senior Manager		Commercial Lead</a:t>
            </a:r>
          </a:p>
          <a:p>
            <a:pPr algn="l">
              <a:lnSpc>
                <a:spcPct val="100000"/>
              </a:lnSpc>
            </a:pPr>
            <a:r>
              <a:rPr lang="en-US" sz="1800" dirty="0">
                <a:solidFill>
                  <a:srgbClr val="00A0DF"/>
                </a:solidFill>
                <a:latin typeface="Arial" panose="020B0604020202020204" pitchFamily="34" charset="0"/>
                <a:cs typeface="Arial" panose="020B0604020202020204" pitchFamily="34" charset="0"/>
              </a:rPr>
              <a:t>Asia Pacific Solid Tumours 			Asia Pacific Solid Tumours</a:t>
            </a:r>
          </a:p>
        </p:txBody>
      </p:sp>
      <p:pic>
        <p:nvPicPr>
          <p:cNvPr id="4" name="Picture 3" descr="A picture containing object, meter, clock&#10;&#10;Description automatically generated">
            <a:extLst>
              <a:ext uri="{FF2B5EF4-FFF2-40B4-BE49-F238E27FC236}">
                <a16:creationId xmlns:a16="http://schemas.microsoft.com/office/drawing/2014/main" id="{20257B2F-C45F-4748-A88B-BB94776FB4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6461" y="1076845"/>
            <a:ext cx="306359" cy="651600"/>
          </a:xfrm>
          <a:prstGeom prst="rect">
            <a:avLst/>
          </a:prstGeom>
        </p:spPr>
      </p:pic>
      <p:sp>
        <p:nvSpPr>
          <p:cNvPr id="7" name="Title 1">
            <a:extLst>
              <a:ext uri="{FF2B5EF4-FFF2-40B4-BE49-F238E27FC236}">
                <a16:creationId xmlns:a16="http://schemas.microsoft.com/office/drawing/2014/main" id="{D0B41CFC-C5E7-48AF-9BDF-76E9A2A0F97F}"/>
              </a:ext>
            </a:extLst>
          </p:cNvPr>
          <p:cNvSpPr>
            <a:spLocks noGrp="1"/>
          </p:cNvSpPr>
          <p:nvPr>
            <p:ph type="ctrTitle"/>
          </p:nvPr>
        </p:nvSpPr>
        <p:spPr>
          <a:xfrm>
            <a:off x="556461" y="-45739"/>
            <a:ext cx="10328579" cy="900001"/>
          </a:xfrm>
        </p:spPr>
        <p:txBody>
          <a:bodyPr anchor="ctr">
            <a:normAutofit/>
          </a:bodyPr>
          <a:lstStyle/>
          <a:p>
            <a:pPr algn="l"/>
            <a:r>
              <a:rPr lang="en-US" altLang="ja-JP" sz="3200" b="1" dirty="0">
                <a:solidFill>
                  <a:schemeClr val="bg1"/>
                </a:solidFill>
                <a:latin typeface="Arial" panose="020B0604020202020204" pitchFamily="34" charset="0"/>
                <a:cs typeface="Arial" panose="020B0604020202020204" pitchFamily="34" charset="0"/>
              </a:rPr>
              <a:t>Why </a:t>
            </a:r>
            <a:r>
              <a:rPr lang="en-US" altLang="ja-JP" sz="3200" b="1" i="1" dirty="0">
                <a:solidFill>
                  <a:schemeClr val="bg1"/>
                </a:solidFill>
                <a:latin typeface="Arial" panose="020B0604020202020204" pitchFamily="34" charset="0"/>
                <a:cs typeface="Arial" panose="020B0604020202020204" pitchFamily="34" charset="0"/>
              </a:rPr>
              <a:t>“It’s Time” </a:t>
            </a:r>
            <a:r>
              <a:rPr lang="en-US" altLang="ja-JP" sz="3200" b="1" dirty="0">
                <a:solidFill>
                  <a:schemeClr val="bg1"/>
                </a:solidFill>
                <a:latin typeface="Arial" panose="020B0604020202020204" pitchFamily="34" charset="0"/>
                <a:cs typeface="Arial" panose="020B0604020202020204" pitchFamily="34" charset="0"/>
              </a:rPr>
              <a:t>we did more</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838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Social media tiles</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4170645283"/>
              </p:ext>
            </p:extLst>
          </p:nvPr>
        </p:nvGraphicFramePr>
        <p:xfrm>
          <a:off x="1193189" y="2286392"/>
          <a:ext cx="6894171" cy="1981200"/>
        </p:xfrm>
        <a:graphic>
          <a:graphicData uri="http://schemas.openxmlformats.org/drawingml/2006/table">
            <a:tbl>
              <a:tblPr firstRow="1" bandRow="1">
                <a:tableStyleId>{2D5ABB26-0587-4C30-8999-92F81FD0307C}</a:tableStyleId>
              </a:tblPr>
              <a:tblGrid>
                <a:gridCol w="1741134">
                  <a:extLst>
                    <a:ext uri="{9D8B030D-6E8A-4147-A177-3AD203B41FA5}">
                      <a16:colId xmlns:a16="http://schemas.microsoft.com/office/drawing/2014/main" val="1402473431"/>
                    </a:ext>
                  </a:extLst>
                </a:gridCol>
                <a:gridCol w="5153037">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Extend campaign visuals and key messages into relevant social media channels to support omnichannel approach</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70840">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Imagery for use on social media in alignment with campaign visuals and key messages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Extend campaign reach and resonance and encourage broader engagement</a:t>
                      </a:r>
                      <a:endParaRPr lang="en-NZ"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graphicFrame>
        <p:nvGraphicFramePr>
          <p:cNvPr id="4" name="Table 3">
            <a:extLst>
              <a:ext uri="{FF2B5EF4-FFF2-40B4-BE49-F238E27FC236}">
                <a16:creationId xmlns:a16="http://schemas.microsoft.com/office/drawing/2014/main" id="{9CCD0F65-8874-4664-BB34-B18FE85983B3}"/>
              </a:ext>
            </a:extLst>
          </p:cNvPr>
          <p:cNvGraphicFramePr>
            <a:graphicFrameLocks noGrp="1"/>
          </p:cNvGraphicFramePr>
          <p:nvPr>
            <p:extLst>
              <p:ext uri="{D42A27DB-BD31-4B8C-83A1-F6EECF244321}">
                <p14:modId xmlns:p14="http://schemas.microsoft.com/office/powerpoint/2010/main" val="3034682389"/>
              </p:ext>
            </p:extLst>
          </p:nvPr>
        </p:nvGraphicFramePr>
        <p:xfrm>
          <a:off x="1193189" y="4537863"/>
          <a:ext cx="6894171" cy="822960"/>
        </p:xfrm>
        <a:graphic>
          <a:graphicData uri="http://schemas.openxmlformats.org/drawingml/2006/table">
            <a:tbl>
              <a:tblPr firstRow="1" bandRow="1">
                <a:tableStyleId>{2D5ABB26-0587-4C30-8999-92F81FD0307C}</a:tableStyleId>
              </a:tblPr>
              <a:tblGrid>
                <a:gridCol w="1692251">
                  <a:extLst>
                    <a:ext uri="{9D8B030D-6E8A-4147-A177-3AD203B41FA5}">
                      <a16:colId xmlns:a16="http://schemas.microsoft.com/office/drawing/2014/main" val="2601467729"/>
                    </a:ext>
                  </a:extLst>
                </a:gridCol>
                <a:gridCol w="5201920">
                  <a:extLst>
                    <a:ext uri="{9D8B030D-6E8A-4147-A177-3AD203B41FA5}">
                      <a16:colId xmlns:a16="http://schemas.microsoft.com/office/drawing/2014/main" val="8216975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Can be easily resized to suit target social channel image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to, the ‘Learn more’ button can be removed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pic>
        <p:nvPicPr>
          <p:cNvPr id="7" name="Picture 6" descr="A picture containing object, light&#10;&#10;Description automatically generated">
            <a:extLst>
              <a:ext uri="{FF2B5EF4-FFF2-40B4-BE49-F238E27FC236}">
                <a16:creationId xmlns:a16="http://schemas.microsoft.com/office/drawing/2014/main" id="{1B4302AA-5223-4470-81F6-CAC641340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31161" y="2286392"/>
            <a:ext cx="2704200" cy="2704200"/>
          </a:xfrm>
          <a:prstGeom prst="rect">
            <a:avLst/>
          </a:prstGeom>
        </p:spPr>
      </p:pic>
    </p:spTree>
    <p:extLst>
      <p:ext uri="{BB962C8B-B14F-4D97-AF65-F5344CB8AC3E}">
        <p14:creationId xmlns:p14="http://schemas.microsoft.com/office/powerpoint/2010/main" val="197968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997613C-018B-AE4B-B53E-5DFD2AFE5E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8"/>
            <a:ext cx="12192000" cy="6858000"/>
          </a:xfrm>
          <a:prstGeom prst="rect">
            <a:avLst/>
          </a:prstGeom>
        </p:spPr>
      </p:pic>
      <p:sp>
        <p:nvSpPr>
          <p:cNvPr id="2" name="Title 1">
            <a:extLst>
              <a:ext uri="{FF2B5EF4-FFF2-40B4-BE49-F238E27FC236}">
                <a16:creationId xmlns:a16="http://schemas.microsoft.com/office/drawing/2014/main" id="{2DA537E9-A12E-F546-8848-CAAAFC94CE5C}"/>
              </a:ext>
            </a:extLst>
          </p:cNvPr>
          <p:cNvSpPr>
            <a:spLocks noGrp="1"/>
          </p:cNvSpPr>
          <p:nvPr>
            <p:ph type="ctrTitle"/>
          </p:nvPr>
        </p:nvSpPr>
        <p:spPr>
          <a:xfrm>
            <a:off x="1080000" y="2160000"/>
            <a:ext cx="9144000" cy="1466349"/>
          </a:xfrm>
        </p:spPr>
        <p:txBody>
          <a:bodyPr anchor="t">
            <a:normAutofit/>
          </a:bodyPr>
          <a:lstStyle/>
          <a:p>
            <a:pPr algn="l"/>
            <a:r>
              <a:rPr lang="en-US" sz="3200" b="1" dirty="0">
                <a:solidFill>
                  <a:srgbClr val="003479"/>
                </a:solidFill>
                <a:latin typeface="Arial" panose="020B0604020202020204" pitchFamily="34" charset="0"/>
                <a:cs typeface="Arial" panose="020B0604020202020204" pitchFamily="34" charset="0"/>
              </a:rPr>
              <a:t>Local implementation</a:t>
            </a:r>
            <a:br>
              <a:rPr lang="en-US" sz="3200" b="1"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Considerations and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recommendations</a:t>
            </a:r>
          </a:p>
        </p:txBody>
      </p:sp>
    </p:spTree>
    <p:extLst>
      <p:ext uri="{BB962C8B-B14F-4D97-AF65-F5344CB8AC3E}">
        <p14:creationId xmlns:p14="http://schemas.microsoft.com/office/powerpoint/2010/main" val="361643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Considerations for localizing the campaign</a:t>
            </a:r>
            <a:br>
              <a:rPr lang="en-US" sz="2400" b="1" dirty="0">
                <a:solidFill>
                  <a:srgbClr val="003479"/>
                </a:solidFill>
                <a:latin typeface="Arial" panose="020B0604020202020204" pitchFamily="34" charset="0"/>
                <a:cs typeface="Arial" panose="020B0604020202020204" pitchFamily="34" charset="0"/>
              </a:rPr>
            </a:br>
            <a:r>
              <a:rPr lang="en-US" sz="2400" dirty="0">
                <a:solidFill>
                  <a:srgbClr val="00A0DF"/>
                </a:solidFill>
                <a:latin typeface="Arial" panose="020B0604020202020204" pitchFamily="34" charset="0"/>
                <a:cs typeface="Arial" panose="020B0604020202020204" pitchFamily="34" charset="0"/>
              </a:rPr>
              <a:t>Key Opinion Leader (KOL) engagement</a:t>
            </a:r>
          </a:p>
        </p:txBody>
      </p:sp>
      <p:sp>
        <p:nvSpPr>
          <p:cNvPr id="15" name="Title 1">
            <a:extLst>
              <a:ext uri="{FF2B5EF4-FFF2-40B4-BE49-F238E27FC236}">
                <a16:creationId xmlns:a16="http://schemas.microsoft.com/office/drawing/2014/main" id="{4041DEF4-1A4B-354C-925B-0898956107F3}"/>
              </a:ext>
            </a:extLst>
          </p:cNvPr>
          <p:cNvSpPr txBox="1">
            <a:spLocks/>
          </p:cNvSpPr>
          <p:nvPr/>
        </p:nvSpPr>
        <p:spPr>
          <a:xfrm>
            <a:off x="1080000" y="2160000"/>
            <a:ext cx="10032000" cy="368503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00000"/>
              </a:lnSpc>
              <a:buFont typeface="Arial" panose="020B0604020202020204" pitchFamily="34" charset="0"/>
              <a:buChar char="•"/>
            </a:pPr>
            <a:r>
              <a:rPr lang="en-US" sz="2000" b="1" dirty="0">
                <a:solidFill>
                  <a:srgbClr val="003479"/>
                </a:solidFill>
                <a:latin typeface="Arial" panose="020B0604020202020204" pitchFamily="34" charset="0"/>
                <a:cs typeface="Arial" panose="020B0604020202020204" pitchFamily="34" charset="0"/>
              </a:rPr>
              <a:t>Do you have local KOLs that you may be able to involve in the campaign?</a:t>
            </a:r>
          </a:p>
          <a:p>
            <a:pPr marL="355600" algn="l">
              <a:lnSpc>
                <a:spcPct val="100000"/>
              </a:lnSpc>
            </a:pPr>
            <a:r>
              <a:rPr lang="en-US" sz="2000" dirty="0">
                <a:solidFill>
                  <a:srgbClr val="003479"/>
                </a:solidFill>
                <a:latin typeface="Arial" panose="020B0604020202020204" pitchFamily="34" charset="0"/>
                <a:cs typeface="Arial" panose="020B0604020202020204" pitchFamily="34" charset="0"/>
              </a:rPr>
              <a:t>You may wish to consider interviewing and/or filming them to create your own content to supplement the core resources.</a:t>
            </a:r>
          </a:p>
          <a:p>
            <a:pPr marL="355600" algn="l">
              <a:lnSpc>
                <a:spcPct val="100000"/>
              </a:lnSpc>
            </a:pPr>
            <a:r>
              <a:rPr lang="en-US" sz="2000" dirty="0">
                <a:solidFill>
                  <a:srgbClr val="003479"/>
                </a:solidFill>
                <a:latin typeface="Arial" panose="020B0604020202020204" pitchFamily="34" charset="0"/>
                <a:cs typeface="Arial" panose="020B0604020202020204" pitchFamily="34" charset="0"/>
              </a:rPr>
              <a:t>Video content can be utilized during relevant meetings (National, local), sponsored symposia and on exhibition stands. Quotes or testimonials from KOLs (where allowed under local regulations) can be incorporated into print materials, added to website copy, included in MSL / field force customer conversation resources and added to direct marketing communications e.g. EDMs.</a:t>
            </a:r>
          </a:p>
          <a:p>
            <a:pPr marL="355600" algn="l">
              <a:lnSpc>
                <a:spcPct val="100000"/>
              </a:lnSpc>
            </a:pPr>
            <a:r>
              <a:rPr lang="en-US" sz="2000" dirty="0">
                <a:solidFill>
                  <a:srgbClr val="003479"/>
                </a:solidFill>
                <a:latin typeface="Arial" panose="020B0604020202020204" pitchFamily="34" charset="0"/>
                <a:cs typeface="Arial" panose="020B0604020202020204" pitchFamily="34" charset="0"/>
              </a:rPr>
              <a:t>A core set of interview questions is available to support you.</a:t>
            </a:r>
          </a:p>
          <a:p>
            <a:pPr marL="800100" lvl="1" indent="-342900">
              <a:buFont typeface="Arial" panose="020B0604020202020204" pitchFamily="34" charset="0"/>
              <a:buChar char="•"/>
            </a:pPr>
            <a:r>
              <a:rPr lang="en-US" sz="100" dirty="0">
                <a:solidFill>
                  <a:srgbClr val="003479"/>
                </a:solidFill>
                <a:latin typeface="Arial" panose="020B0604020202020204" pitchFamily="34" charset="0"/>
                <a:cs typeface="Arial" panose="020B0604020202020204" pitchFamily="34" charset="0"/>
              </a:rPr>
              <a:t>You</a:t>
            </a:r>
            <a:endParaRPr lang="en-US" sz="100" dirty="0">
              <a:solidFill>
                <a:srgbClr val="00A0DF"/>
              </a:solidFill>
              <a:latin typeface="Arial" panose="020B0604020202020204" pitchFamily="34" charset="0"/>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spTree>
    <p:extLst>
      <p:ext uri="{BB962C8B-B14F-4D97-AF65-F5344CB8AC3E}">
        <p14:creationId xmlns:p14="http://schemas.microsoft.com/office/powerpoint/2010/main" val="361777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Considerations for localizing the campaign</a:t>
            </a:r>
            <a:br>
              <a:rPr lang="en-US" sz="2400" b="1" dirty="0">
                <a:solidFill>
                  <a:srgbClr val="003479"/>
                </a:solidFill>
                <a:latin typeface="Arial" panose="020B0604020202020204" pitchFamily="34" charset="0"/>
                <a:cs typeface="Arial" panose="020B0604020202020204" pitchFamily="34" charset="0"/>
              </a:rPr>
            </a:br>
            <a:r>
              <a:rPr lang="en-US" sz="2400" dirty="0">
                <a:solidFill>
                  <a:srgbClr val="00A0DF"/>
                </a:solidFill>
                <a:latin typeface="Arial" panose="020B0604020202020204" pitchFamily="34" charset="0"/>
                <a:cs typeface="Arial" panose="020B0604020202020204" pitchFamily="34" charset="0"/>
              </a:rPr>
              <a:t>Patient case studies</a:t>
            </a:r>
          </a:p>
        </p:txBody>
      </p:sp>
      <p:sp>
        <p:nvSpPr>
          <p:cNvPr id="15" name="Title 1">
            <a:extLst>
              <a:ext uri="{FF2B5EF4-FFF2-40B4-BE49-F238E27FC236}">
                <a16:creationId xmlns:a16="http://schemas.microsoft.com/office/drawing/2014/main" id="{4041DEF4-1A4B-354C-925B-0898956107F3}"/>
              </a:ext>
            </a:extLst>
          </p:cNvPr>
          <p:cNvSpPr txBox="1">
            <a:spLocks/>
          </p:cNvSpPr>
          <p:nvPr/>
        </p:nvSpPr>
        <p:spPr>
          <a:xfrm>
            <a:off x="1080000" y="2160000"/>
            <a:ext cx="10032000" cy="368503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00000"/>
              </a:lnSpc>
              <a:buFont typeface="Arial" panose="020B0604020202020204" pitchFamily="34" charset="0"/>
              <a:buChar char="•"/>
            </a:pPr>
            <a:r>
              <a:rPr lang="en-US" sz="2000" b="1" dirty="0">
                <a:solidFill>
                  <a:srgbClr val="003479"/>
                </a:solidFill>
                <a:latin typeface="Arial" panose="020B0604020202020204" pitchFamily="34" charset="0"/>
                <a:cs typeface="Arial" panose="020B0604020202020204" pitchFamily="34" charset="0"/>
              </a:rPr>
              <a:t>Could you work with your KOLs to identify patients and/or carers who would be willing to talk about their experience with prostate cancer?</a:t>
            </a:r>
          </a:p>
          <a:p>
            <a:pPr marL="355600" algn="l">
              <a:lnSpc>
                <a:spcPct val="100000"/>
              </a:lnSpc>
            </a:pPr>
            <a:r>
              <a:rPr lang="en-US" sz="2000" dirty="0">
                <a:solidFill>
                  <a:srgbClr val="003479"/>
                </a:solidFill>
                <a:latin typeface="Arial" panose="020B0604020202020204" pitchFamily="34" charset="0"/>
                <a:cs typeface="Arial" panose="020B0604020202020204" pitchFamily="34" charset="0"/>
              </a:rPr>
              <a:t>It is recommended that you identify patients (or carers) with advanced prostate cancer. The type of questions they would be asked include their experience of living with metastatic disease, their treatment pathway and how their quality of life has changed with disease stages.</a:t>
            </a:r>
          </a:p>
          <a:p>
            <a:pPr marL="355600" algn="l">
              <a:lnSpc>
                <a:spcPct val="100000"/>
              </a:lnSpc>
            </a:pPr>
            <a:r>
              <a:rPr lang="en-US" sz="2000" dirty="0">
                <a:solidFill>
                  <a:srgbClr val="003479"/>
                </a:solidFill>
                <a:latin typeface="Arial" panose="020B0604020202020204" pitchFamily="34" charset="0"/>
                <a:cs typeface="Arial" panose="020B0604020202020204" pitchFamily="34" charset="0"/>
              </a:rPr>
              <a:t>The focus of any patient case studies would be to highlight the physiological and psychological burden of progressing to advanced stages, as a means to reinforce with customers the importance of intervening early to delay this final, fatal stage of prostate cancer.</a:t>
            </a:r>
          </a:p>
          <a:p>
            <a:pPr marL="355600" algn="l">
              <a:lnSpc>
                <a:spcPct val="100000"/>
              </a:lnSpc>
            </a:pPr>
            <a:r>
              <a:rPr lang="en-US" sz="2000" dirty="0">
                <a:solidFill>
                  <a:srgbClr val="003479"/>
                </a:solidFill>
                <a:latin typeface="Arial" panose="020B0604020202020204" pitchFamily="34" charset="0"/>
                <a:cs typeface="Arial" panose="020B0604020202020204" pitchFamily="34" charset="0"/>
              </a:rPr>
              <a:t>A core set of interview questions is available to support you.</a:t>
            </a:r>
          </a:p>
          <a:p>
            <a:pPr marL="355600" algn="l">
              <a:lnSpc>
                <a:spcPct val="100000"/>
              </a:lnSpc>
            </a:pPr>
            <a:endParaRPr lang="en-US" sz="100" dirty="0">
              <a:solidFill>
                <a:srgbClr val="00A0DF"/>
              </a:solidFill>
              <a:latin typeface="Arial" panose="020B0604020202020204" pitchFamily="34" charset="0"/>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spTree>
    <p:extLst>
      <p:ext uri="{BB962C8B-B14F-4D97-AF65-F5344CB8AC3E}">
        <p14:creationId xmlns:p14="http://schemas.microsoft.com/office/powerpoint/2010/main" val="3129011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Considerations for localizing the campaign</a:t>
            </a:r>
            <a:br>
              <a:rPr lang="en-US" sz="2400" b="1" dirty="0">
                <a:solidFill>
                  <a:srgbClr val="003479"/>
                </a:solidFill>
                <a:latin typeface="Arial" panose="020B0604020202020204" pitchFamily="34" charset="0"/>
                <a:cs typeface="Arial" panose="020B0604020202020204" pitchFamily="34" charset="0"/>
              </a:rPr>
            </a:br>
            <a:r>
              <a:rPr lang="en-US" sz="2400" dirty="0">
                <a:solidFill>
                  <a:srgbClr val="00A0DF"/>
                </a:solidFill>
                <a:latin typeface="Arial" panose="020B0604020202020204" pitchFamily="34" charset="0"/>
                <a:cs typeface="Arial" panose="020B0604020202020204" pitchFamily="34" charset="0"/>
              </a:rPr>
              <a:t>Embedding the campaign into planned activities</a:t>
            </a:r>
          </a:p>
        </p:txBody>
      </p:sp>
      <p:sp>
        <p:nvSpPr>
          <p:cNvPr id="15" name="Title 1">
            <a:extLst>
              <a:ext uri="{FF2B5EF4-FFF2-40B4-BE49-F238E27FC236}">
                <a16:creationId xmlns:a16="http://schemas.microsoft.com/office/drawing/2014/main" id="{4041DEF4-1A4B-354C-925B-0898956107F3}"/>
              </a:ext>
            </a:extLst>
          </p:cNvPr>
          <p:cNvSpPr txBox="1">
            <a:spLocks/>
          </p:cNvSpPr>
          <p:nvPr/>
        </p:nvSpPr>
        <p:spPr>
          <a:xfrm>
            <a:off x="711200" y="2160000"/>
            <a:ext cx="6400800" cy="4037600"/>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00000"/>
              </a:lnSpc>
              <a:buFont typeface="Arial" panose="020B0604020202020204" pitchFamily="34" charset="0"/>
              <a:buChar char="•"/>
            </a:pPr>
            <a:r>
              <a:rPr lang="en-US" sz="2000" b="1" dirty="0">
                <a:solidFill>
                  <a:srgbClr val="003479"/>
                </a:solidFill>
                <a:latin typeface="Arial" panose="020B0604020202020204" pitchFamily="34" charset="0"/>
                <a:cs typeface="Arial" panose="020B0604020202020204" pitchFamily="34" charset="0"/>
              </a:rPr>
              <a:t>Do you have existing events or promotional activities that you could utilize to implement the campaign?</a:t>
            </a:r>
          </a:p>
          <a:p>
            <a:pPr marL="355600" algn="l">
              <a:lnSpc>
                <a:spcPct val="100000"/>
              </a:lnSpc>
            </a:pPr>
            <a:r>
              <a:rPr lang="en-US" sz="2000" dirty="0">
                <a:solidFill>
                  <a:srgbClr val="003479"/>
                </a:solidFill>
                <a:latin typeface="Arial" panose="020B0604020202020204" pitchFamily="34" charset="0"/>
                <a:cs typeface="Arial" panose="020B0604020202020204" pitchFamily="34" charset="0"/>
              </a:rPr>
              <a:t>The campaign resources can be used in conjunction with any brand activities or events that you may have already planned. This may include National Conferences, regional meetings or local city events. For example, the China team launched </a:t>
            </a:r>
            <a:r>
              <a:rPr lang="en-US" sz="2000" i="1" dirty="0">
                <a:solidFill>
                  <a:srgbClr val="003479"/>
                </a:solidFill>
                <a:latin typeface="Arial" panose="020B0604020202020204" pitchFamily="34" charset="0"/>
                <a:cs typeface="Arial" panose="020B0604020202020204" pitchFamily="34" charset="0"/>
              </a:rPr>
              <a:t>It’s Time</a:t>
            </a:r>
            <a:r>
              <a:rPr lang="en-US" sz="2000" dirty="0">
                <a:solidFill>
                  <a:srgbClr val="003479"/>
                </a:solidFill>
                <a:latin typeface="Arial" panose="020B0604020202020204" pitchFamily="34" charset="0"/>
                <a:cs typeface="Arial" panose="020B0604020202020204" pitchFamily="34" charset="0"/>
              </a:rPr>
              <a:t> at the 2019 Chinese Urology Association Conference with a strong visual presence including billboards, exhibition stand displays, banners. They also utilized the information leaflet and clinician survey.</a:t>
            </a:r>
            <a:endParaRPr lang="en-US" sz="100" dirty="0">
              <a:solidFill>
                <a:srgbClr val="FF0000"/>
              </a:solidFill>
              <a:latin typeface="Arial" panose="020B0604020202020204" pitchFamily="34" charset="0"/>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pic>
        <p:nvPicPr>
          <p:cNvPr id="6" name="Picture 5">
            <a:extLst>
              <a:ext uri="{FF2B5EF4-FFF2-40B4-BE49-F238E27FC236}">
                <a16:creationId xmlns:a16="http://schemas.microsoft.com/office/drawing/2014/main" id="{CF252262-4C7B-4B71-95A5-3EC317A850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948" r="10692"/>
          <a:stretch/>
        </p:blipFill>
        <p:spPr>
          <a:xfrm>
            <a:off x="7349760" y="2336281"/>
            <a:ext cx="4046720" cy="3685037"/>
          </a:xfrm>
          <a:prstGeom prst="rect">
            <a:avLst/>
          </a:prstGeom>
        </p:spPr>
      </p:pic>
    </p:spTree>
    <p:extLst>
      <p:ext uri="{BB962C8B-B14F-4D97-AF65-F5344CB8AC3E}">
        <p14:creationId xmlns:p14="http://schemas.microsoft.com/office/powerpoint/2010/main" val="15648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ight&#10;&#10;Description automatically generated">
            <a:extLst>
              <a:ext uri="{FF2B5EF4-FFF2-40B4-BE49-F238E27FC236}">
                <a16:creationId xmlns:a16="http://schemas.microsoft.com/office/drawing/2014/main" id="{B8D6E90B-F5A3-4F95-994A-C8B15CC568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7" name="Title 1">
            <a:extLst>
              <a:ext uri="{FF2B5EF4-FFF2-40B4-BE49-F238E27FC236}">
                <a16:creationId xmlns:a16="http://schemas.microsoft.com/office/drawing/2014/main" id="{5F6FF7AD-9562-4F30-97D4-41679A683EDA}"/>
              </a:ext>
            </a:extLst>
          </p:cNvPr>
          <p:cNvSpPr txBox="1">
            <a:spLocks/>
          </p:cNvSpPr>
          <p:nvPr/>
        </p:nvSpPr>
        <p:spPr>
          <a:xfrm>
            <a:off x="982723" y="1234625"/>
            <a:ext cx="5113277" cy="43887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a:solidFill>
                  <a:srgbClr val="00A0DF"/>
                </a:solidFill>
                <a:latin typeface="Arial" panose="020B0604020202020204" pitchFamily="34" charset="0"/>
                <a:cs typeface="Arial" panose="020B0604020202020204" pitchFamily="34" charset="0"/>
              </a:rPr>
              <a:t>It’s Time</a:t>
            </a:r>
          </a:p>
          <a:p>
            <a:r>
              <a:rPr lang="en-US" sz="1800" dirty="0">
                <a:solidFill>
                  <a:schemeClr val="bg1"/>
                </a:solidFill>
                <a:latin typeface="Arial" panose="020B0604020202020204" pitchFamily="34" charset="0"/>
                <a:cs typeface="Arial" panose="020B0604020202020204" pitchFamily="34" charset="0"/>
              </a:rPr>
              <a:t>to change the way we treat patients with advanced prostate cancer.</a:t>
            </a:r>
          </a:p>
          <a:p>
            <a:endParaRPr lang="en-US" sz="2400" b="1" i="1" dirty="0">
              <a:solidFill>
                <a:schemeClr val="bg1"/>
              </a:solidFill>
              <a:latin typeface="Arial" panose="020B0604020202020204" pitchFamily="34" charset="0"/>
              <a:cs typeface="Arial" panose="020B0604020202020204" pitchFamily="34" charset="0"/>
            </a:endParaRPr>
          </a:p>
          <a:p>
            <a:r>
              <a:rPr lang="en-US" sz="2400" b="1" i="1" dirty="0">
                <a:solidFill>
                  <a:srgbClr val="00A0DF"/>
                </a:solidFill>
                <a:latin typeface="Arial" panose="020B0604020202020204" pitchFamily="34" charset="0"/>
                <a:cs typeface="Arial" panose="020B0604020202020204" pitchFamily="34" charset="0"/>
              </a:rPr>
              <a:t>It’s Time</a:t>
            </a:r>
          </a:p>
          <a:p>
            <a:r>
              <a:rPr lang="en-US" sz="1800" dirty="0">
                <a:solidFill>
                  <a:schemeClr val="bg1"/>
                </a:solidFill>
                <a:latin typeface="Arial" panose="020B0604020202020204" pitchFamily="34" charset="0"/>
                <a:cs typeface="Arial" panose="020B0604020202020204" pitchFamily="34" charset="0"/>
              </a:rPr>
              <a:t>to recognize the body of evidence and put it into practice. ADT and CAB are not longer enough in the treatment of nmCRPC and mCSPC.</a:t>
            </a:r>
          </a:p>
          <a:p>
            <a:endParaRPr lang="en-US" sz="2400" b="1" i="1" dirty="0">
              <a:solidFill>
                <a:schemeClr val="bg1"/>
              </a:solidFill>
              <a:latin typeface="Arial" panose="020B0604020202020204" pitchFamily="34" charset="0"/>
              <a:cs typeface="Arial" panose="020B0604020202020204" pitchFamily="34" charset="0"/>
            </a:endParaRPr>
          </a:p>
          <a:p>
            <a:r>
              <a:rPr lang="en-US" sz="2400" b="1" i="1" dirty="0">
                <a:solidFill>
                  <a:srgbClr val="00A0DF"/>
                </a:solidFill>
                <a:latin typeface="Arial" panose="020B0604020202020204" pitchFamily="34" charset="0"/>
                <a:cs typeface="Arial" panose="020B0604020202020204" pitchFamily="34" charset="0"/>
              </a:rPr>
              <a:t>It’s Time</a:t>
            </a:r>
          </a:p>
          <a:p>
            <a:r>
              <a:rPr lang="en-US" sz="1800" dirty="0">
                <a:solidFill>
                  <a:schemeClr val="bg1"/>
                </a:solidFill>
                <a:latin typeface="Arial" panose="020B0604020202020204" pitchFamily="34" charset="0"/>
                <a:cs typeface="Arial" panose="020B0604020202020204" pitchFamily="34" charset="0"/>
              </a:rPr>
              <a:t>to intervene early, using a novel hormone therapy, to give your patients with nmCRPC and mCSPC more time to enjoy life with their family and friends.</a:t>
            </a:r>
          </a:p>
        </p:txBody>
      </p:sp>
      <p:sp>
        <p:nvSpPr>
          <p:cNvPr id="2" name="Rectangle 1">
            <a:extLst>
              <a:ext uri="{FF2B5EF4-FFF2-40B4-BE49-F238E27FC236}">
                <a16:creationId xmlns:a16="http://schemas.microsoft.com/office/drawing/2014/main" id="{FE3001D3-EA98-4D24-B211-526E265D99A6}"/>
              </a:ext>
            </a:extLst>
          </p:cNvPr>
          <p:cNvSpPr/>
          <p:nvPr/>
        </p:nvSpPr>
        <p:spPr>
          <a:xfrm>
            <a:off x="7524206" y="4640572"/>
            <a:ext cx="2316480" cy="1692771"/>
          </a:xfrm>
          <a:prstGeom prst="rect">
            <a:avLst/>
          </a:prstGeom>
        </p:spPr>
        <p:txBody>
          <a:bodyPr wrap="square">
            <a:spAutoFit/>
          </a:bodyPr>
          <a:lstStyle/>
          <a:p>
            <a:pPr algn="ctr"/>
            <a:r>
              <a:rPr lang="en-US" sz="2400" b="1" i="1" dirty="0">
                <a:solidFill>
                  <a:schemeClr val="bg1"/>
                </a:solidFill>
                <a:latin typeface="Arial" panose="020B0604020202020204" pitchFamily="34" charset="0"/>
                <a:cs typeface="Arial" panose="020B0604020202020204" pitchFamily="34" charset="0"/>
              </a:rPr>
              <a:t>It’s Time</a:t>
            </a:r>
            <a:br>
              <a:rPr lang="en-US" b="1" dirty="0">
                <a:solidFill>
                  <a:schemeClr val="bg1"/>
                </a:solidFill>
                <a:latin typeface="Arial" panose="020B0604020202020204" pitchFamily="34" charset="0"/>
                <a:cs typeface="Arial" panose="020B0604020202020204" pitchFamily="34" charset="0"/>
              </a:rPr>
            </a:br>
            <a:r>
              <a:rPr lang="en-US" sz="2000" b="1" dirty="0">
                <a:solidFill>
                  <a:srgbClr val="003479"/>
                </a:solidFill>
                <a:latin typeface="Arial" panose="020B0604020202020204" pitchFamily="34" charset="0"/>
                <a:cs typeface="Arial" panose="020B0604020202020204" pitchFamily="34" charset="0"/>
              </a:rPr>
              <a:t>to do more to delay the fatal stage of prostate cancer.</a:t>
            </a:r>
            <a:endParaRPr lang="en-US" sz="2400" b="1" dirty="0">
              <a:solidFill>
                <a:srgbClr val="00347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72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997613C-018B-AE4B-B53E-5DFD2AFE5E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2"/>
            <a:ext cx="12192000" cy="6858000"/>
          </a:xfrm>
          <a:prstGeom prst="rect">
            <a:avLst/>
          </a:prstGeom>
        </p:spPr>
      </p:pic>
      <p:sp>
        <p:nvSpPr>
          <p:cNvPr id="2" name="Title 1">
            <a:extLst>
              <a:ext uri="{FF2B5EF4-FFF2-40B4-BE49-F238E27FC236}">
                <a16:creationId xmlns:a16="http://schemas.microsoft.com/office/drawing/2014/main" id="{2DA537E9-A12E-F546-8848-CAAAFC94CE5C}"/>
              </a:ext>
            </a:extLst>
          </p:cNvPr>
          <p:cNvSpPr>
            <a:spLocks noGrp="1"/>
          </p:cNvSpPr>
          <p:nvPr>
            <p:ph type="ctrTitle"/>
          </p:nvPr>
        </p:nvSpPr>
        <p:spPr>
          <a:xfrm>
            <a:off x="1080000" y="2160000"/>
            <a:ext cx="9144000" cy="1466349"/>
          </a:xfrm>
        </p:spPr>
        <p:txBody>
          <a:bodyPr anchor="t">
            <a:normAutofit/>
          </a:bodyPr>
          <a:lstStyle/>
          <a:p>
            <a:pPr algn="l"/>
            <a:r>
              <a:rPr lang="en-US" sz="3200" b="1" dirty="0">
                <a:solidFill>
                  <a:srgbClr val="003479"/>
                </a:solidFill>
                <a:latin typeface="Arial" panose="020B0604020202020204" pitchFamily="34" charset="0"/>
                <a:cs typeface="Arial" panose="020B0604020202020204" pitchFamily="34" charset="0"/>
              </a:rPr>
              <a:t>About the campaign</a:t>
            </a:r>
            <a:br>
              <a:rPr lang="en-US" sz="3200" b="1"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Key insights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and strategic approach</a:t>
            </a:r>
          </a:p>
        </p:txBody>
      </p:sp>
    </p:spTree>
    <p:extLst>
      <p:ext uri="{BB962C8B-B14F-4D97-AF65-F5344CB8AC3E}">
        <p14:creationId xmlns:p14="http://schemas.microsoft.com/office/powerpoint/2010/main" val="267787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3" name="Title 1">
            <a:extLst>
              <a:ext uri="{FF2B5EF4-FFF2-40B4-BE49-F238E27FC236}">
                <a16:creationId xmlns:a16="http://schemas.microsoft.com/office/drawing/2014/main" id="{BEF85844-A98D-144E-9BAD-AAF34FFFB615}"/>
              </a:ext>
            </a:extLst>
          </p:cNvPr>
          <p:cNvSpPr txBox="1">
            <a:spLocks/>
          </p:cNvSpPr>
          <p:nvPr/>
        </p:nvSpPr>
        <p:spPr>
          <a:xfrm>
            <a:off x="6830753" y="5273154"/>
            <a:ext cx="1957840" cy="17427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dirty="0">
                <a:solidFill>
                  <a:srgbClr val="00A0DF"/>
                </a:solidFill>
                <a:latin typeface="Arial" panose="020B0604020202020204" pitchFamily="34" charset="0"/>
                <a:cs typeface="Arial" panose="020B0604020202020204" pitchFamily="34" charset="0"/>
              </a:rPr>
              <a:t>Source: Janssen. Data on file</a:t>
            </a: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79999" y="1260000"/>
            <a:ext cx="10258561"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00A0DF"/>
                </a:solidFill>
                <a:latin typeface="Arial" panose="020B0604020202020204" pitchFamily="34" charset="0"/>
                <a:cs typeface="Arial" panose="020B0604020202020204" pitchFamily="34" charset="0"/>
              </a:rPr>
              <a:t>By shifting reliance on outdated medicines with limited clinical benefit </a:t>
            </a:r>
          </a:p>
        </p:txBody>
      </p:sp>
      <p:sp>
        <p:nvSpPr>
          <p:cNvPr id="15" name="Title 1">
            <a:extLst>
              <a:ext uri="{FF2B5EF4-FFF2-40B4-BE49-F238E27FC236}">
                <a16:creationId xmlns:a16="http://schemas.microsoft.com/office/drawing/2014/main" id="{4041DEF4-1A4B-354C-925B-0898956107F3}"/>
              </a:ext>
            </a:extLst>
          </p:cNvPr>
          <p:cNvSpPr txBox="1">
            <a:spLocks/>
          </p:cNvSpPr>
          <p:nvPr/>
        </p:nvSpPr>
        <p:spPr>
          <a:xfrm>
            <a:off x="1080000" y="2327367"/>
            <a:ext cx="3427345" cy="314801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NZ" sz="2000" dirty="0">
                <a:solidFill>
                  <a:srgbClr val="003479"/>
                </a:solidFill>
                <a:latin typeface="Arial" panose="020B0604020202020204" pitchFamily="34" charset="0"/>
                <a:cs typeface="Arial" panose="020B0604020202020204" pitchFamily="34" charset="0"/>
              </a:rPr>
              <a:t>Despite strong data to support novel hormone therapies like ERLEADA and ZYTIGA, the majority of clinicians in Asia Pacific currently use traditional treatments for advanced prostate cancer like mCSPC / nmCRPC. </a:t>
            </a:r>
            <a:endParaRPr lang="en-US" sz="2000" dirty="0">
              <a:solidFill>
                <a:srgbClr val="00A0D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E40603B-F32E-4E6F-9F1E-A02EB295B4CD}"/>
              </a:ext>
            </a:extLst>
          </p:cNvPr>
          <p:cNvPicPr>
            <a:picLocks noChangeAspect="1"/>
          </p:cNvPicPr>
          <p:nvPr/>
        </p:nvPicPr>
        <p:blipFill rotWithShape="1">
          <a:blip r:embed="rId3"/>
          <a:srcRect l="23474" t="38313" r="23054" b="3433"/>
          <a:stretch/>
        </p:blipFill>
        <p:spPr>
          <a:xfrm>
            <a:off x="4507345" y="2135456"/>
            <a:ext cx="6604656" cy="3148018"/>
          </a:xfrm>
          <a:prstGeom prst="rect">
            <a:avLst/>
          </a:prstGeom>
        </p:spPr>
      </p:pic>
      <p:sp>
        <p:nvSpPr>
          <p:cNvPr id="16" name="Title 1">
            <a:extLst>
              <a:ext uri="{FF2B5EF4-FFF2-40B4-BE49-F238E27FC236}">
                <a16:creationId xmlns:a16="http://schemas.microsoft.com/office/drawing/2014/main" id="{EEA80EEC-6C61-4CEE-AFCB-0EDDE91AF0C5}"/>
              </a:ext>
            </a:extLst>
          </p:cNvPr>
          <p:cNvSpPr>
            <a:spLocks noGrp="1"/>
          </p:cNvSpPr>
          <p:nvPr>
            <p:ph type="ctrTitle"/>
          </p:nvPr>
        </p:nvSpPr>
        <p:spPr>
          <a:xfrm>
            <a:off x="556461" y="2901"/>
            <a:ext cx="10328579" cy="900001"/>
          </a:xfrm>
        </p:spPr>
        <p:txBody>
          <a:bodyPr anchor="ctr">
            <a:normAutofit/>
          </a:bodyPr>
          <a:lstStyle/>
          <a:p>
            <a:pPr algn="l"/>
            <a:r>
              <a:rPr lang="en-US" altLang="ja-JP" sz="2800" b="1" dirty="0">
                <a:solidFill>
                  <a:schemeClr val="bg1"/>
                </a:solidFill>
                <a:latin typeface="Arial" panose="020B0604020202020204" pitchFamily="34" charset="0"/>
                <a:cs typeface="Arial" panose="020B0604020202020204" pitchFamily="34" charset="0"/>
              </a:rPr>
              <a:t>We need to challenge the status quo</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35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79B601E-CDE2-4ABD-BB14-39446869B915}"/>
              </a:ext>
            </a:extLst>
          </p:cNvPr>
          <p:cNvSpPr/>
          <p:nvPr/>
        </p:nvSpPr>
        <p:spPr>
          <a:xfrm>
            <a:off x="706875" y="3700818"/>
            <a:ext cx="10778247" cy="1402665"/>
          </a:xfrm>
          <a:prstGeom prst="roundRect">
            <a:avLst/>
          </a:prstGeom>
          <a:solidFill>
            <a:srgbClr val="00A0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123808"/>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00A0DF"/>
                </a:solidFill>
                <a:latin typeface="Arial" panose="020B0604020202020204" pitchFamily="34" charset="0"/>
                <a:cs typeface="Arial" panose="020B0604020202020204" pitchFamily="34" charset="0"/>
              </a:rPr>
              <a:t>To instill a sense of urgency to do more for patients now</a:t>
            </a:r>
          </a:p>
        </p:txBody>
      </p:sp>
      <p:sp>
        <p:nvSpPr>
          <p:cNvPr id="12" name="Text Placeholder 19">
            <a:extLst>
              <a:ext uri="{FF2B5EF4-FFF2-40B4-BE49-F238E27FC236}">
                <a16:creationId xmlns:a16="http://schemas.microsoft.com/office/drawing/2014/main" id="{2860768B-A179-4ABA-A080-17F6474ED239}"/>
              </a:ext>
            </a:extLst>
          </p:cNvPr>
          <p:cNvSpPr txBox="1">
            <a:spLocks/>
          </p:cNvSpPr>
          <p:nvPr/>
        </p:nvSpPr>
        <p:spPr>
          <a:xfrm>
            <a:off x="1067120" y="1735567"/>
            <a:ext cx="3174051" cy="520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0A0DF"/>
                </a:solidFill>
                <a:latin typeface="Arial" panose="020B0604020202020204" pitchFamily="34" charset="0"/>
                <a:cs typeface="Arial" panose="020B0604020202020204" pitchFamily="34" charset="0"/>
              </a:rPr>
              <a:t>1.</a:t>
            </a:r>
          </a:p>
        </p:txBody>
      </p:sp>
      <p:sp>
        <p:nvSpPr>
          <p:cNvPr id="16" name="Text Placeholder 21">
            <a:extLst>
              <a:ext uri="{FF2B5EF4-FFF2-40B4-BE49-F238E27FC236}">
                <a16:creationId xmlns:a16="http://schemas.microsoft.com/office/drawing/2014/main" id="{E6C0EE20-0CCF-4BBA-9F30-28DEB169445B}"/>
              </a:ext>
            </a:extLst>
          </p:cNvPr>
          <p:cNvSpPr txBox="1">
            <a:spLocks/>
          </p:cNvSpPr>
          <p:nvPr/>
        </p:nvSpPr>
        <p:spPr>
          <a:xfrm>
            <a:off x="4513332" y="2184107"/>
            <a:ext cx="3174051" cy="520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3479"/>
                </a:solidFill>
                <a:latin typeface="Arial" panose="020B0604020202020204" pitchFamily="34" charset="0"/>
                <a:cs typeface="Arial" panose="020B0604020202020204" pitchFamily="34" charset="0"/>
              </a:rPr>
              <a:t>Challenge the belief there is still time</a:t>
            </a:r>
          </a:p>
        </p:txBody>
      </p:sp>
      <p:sp>
        <p:nvSpPr>
          <p:cNvPr id="17" name="Text Placeholder 22">
            <a:extLst>
              <a:ext uri="{FF2B5EF4-FFF2-40B4-BE49-F238E27FC236}">
                <a16:creationId xmlns:a16="http://schemas.microsoft.com/office/drawing/2014/main" id="{A9B3E4BC-3BDD-400D-A554-4344D0C5CB82}"/>
              </a:ext>
            </a:extLst>
          </p:cNvPr>
          <p:cNvSpPr txBox="1">
            <a:spLocks/>
          </p:cNvSpPr>
          <p:nvPr/>
        </p:nvSpPr>
        <p:spPr>
          <a:xfrm>
            <a:off x="7921951" y="2216427"/>
            <a:ext cx="3175200" cy="520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tabLst>
                <a:tab pos="2151063" algn="l"/>
              </a:tabLst>
            </a:pPr>
            <a:r>
              <a:rPr lang="en-NZ" sz="2000" dirty="0">
                <a:solidFill>
                  <a:srgbClr val="003479"/>
                </a:solidFill>
                <a:latin typeface="Arial" panose="020B0604020202020204" pitchFamily="34" charset="0"/>
                <a:cs typeface="Arial" panose="020B0604020202020204" pitchFamily="34" charset="0"/>
              </a:rPr>
              <a:t>Build dissatisfaction with current treatment</a:t>
            </a:r>
          </a:p>
        </p:txBody>
      </p:sp>
      <p:sp>
        <p:nvSpPr>
          <p:cNvPr id="21" name="Rectangle: Rounded Corners 20">
            <a:extLst>
              <a:ext uri="{FF2B5EF4-FFF2-40B4-BE49-F238E27FC236}">
                <a16:creationId xmlns:a16="http://schemas.microsoft.com/office/drawing/2014/main" id="{9107AED2-21F3-4DAB-A0FD-66EFC0C40786}"/>
              </a:ext>
            </a:extLst>
          </p:cNvPr>
          <p:cNvSpPr/>
          <p:nvPr/>
        </p:nvSpPr>
        <p:spPr bwMode="auto">
          <a:xfrm>
            <a:off x="7921951" y="3939944"/>
            <a:ext cx="3211200" cy="932608"/>
          </a:xfrm>
          <a:prstGeom prst="roundRect">
            <a:avLst/>
          </a:prstGeom>
          <a:solidFill>
            <a:srgbClr val="003479"/>
          </a:solidFill>
          <a:ln w="19050" cap="flat" cmpd="sng" algn="ctr">
            <a:solidFill>
              <a:schemeClr val="bg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7280">
              <a:spcBef>
                <a:spcPct val="0"/>
              </a:spcBef>
            </a:pPr>
            <a:r>
              <a:rPr lang="en-US" dirty="0">
                <a:solidFill>
                  <a:schemeClr val="bg1"/>
                </a:solidFill>
                <a:latin typeface="Arial" panose="020B0604020202020204" pitchFamily="34" charset="0"/>
                <a:ea typeface="Verdana" panose="020B0604030504040204" pitchFamily="34" charset="0"/>
                <a:cs typeface="Arial" panose="020B0604020202020204" pitchFamily="34" charset="0"/>
                <a:sym typeface="Arial" pitchFamily="-110" charset="0"/>
              </a:rPr>
              <a:t>CAB and ADT are no longer enough in nmCRPC and mCSPC</a:t>
            </a:r>
          </a:p>
        </p:txBody>
      </p:sp>
      <p:sp>
        <p:nvSpPr>
          <p:cNvPr id="22" name="Rectangle: Rounded Corners 21">
            <a:extLst>
              <a:ext uri="{FF2B5EF4-FFF2-40B4-BE49-F238E27FC236}">
                <a16:creationId xmlns:a16="http://schemas.microsoft.com/office/drawing/2014/main" id="{9E3D86F6-77F7-4BFE-824A-1929FBD64237}"/>
              </a:ext>
            </a:extLst>
          </p:cNvPr>
          <p:cNvSpPr/>
          <p:nvPr/>
        </p:nvSpPr>
        <p:spPr bwMode="auto">
          <a:xfrm>
            <a:off x="985299" y="3939944"/>
            <a:ext cx="3211314" cy="964928"/>
          </a:xfrm>
          <a:prstGeom prst="roundRect">
            <a:avLst/>
          </a:prstGeom>
          <a:solidFill>
            <a:schemeClr val="accent2"/>
          </a:solidFill>
          <a:ln w="19050" cap="flat" cmpd="sng" algn="ctr">
            <a:solidFill>
              <a:schemeClr val="bg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7280">
              <a:spcBef>
                <a:spcPct val="0"/>
              </a:spcBef>
            </a:pPr>
            <a:r>
              <a:rPr lang="en-US" dirty="0">
                <a:solidFill>
                  <a:schemeClr val="bg1"/>
                </a:solidFill>
                <a:latin typeface="Arial" panose="020B0604020202020204" pitchFamily="34" charset="0"/>
                <a:ea typeface="Verdana" panose="020B0604030504040204" pitchFamily="34" charset="0"/>
                <a:cs typeface="Arial" panose="020B0604020202020204" pitchFamily="34" charset="0"/>
                <a:sym typeface="Arial" pitchFamily="-110" charset="0"/>
              </a:rPr>
              <a:t>QoL and likelihood of survival both drop dramatically in mCRPC </a:t>
            </a:r>
          </a:p>
        </p:txBody>
      </p:sp>
      <p:sp>
        <p:nvSpPr>
          <p:cNvPr id="23" name="Rectangle: Rounded Corners 22">
            <a:extLst>
              <a:ext uri="{FF2B5EF4-FFF2-40B4-BE49-F238E27FC236}">
                <a16:creationId xmlns:a16="http://schemas.microsoft.com/office/drawing/2014/main" id="{17A2CF18-4CCD-4476-A83F-FB518D97F7EF}"/>
              </a:ext>
            </a:extLst>
          </p:cNvPr>
          <p:cNvSpPr/>
          <p:nvPr/>
        </p:nvSpPr>
        <p:spPr bwMode="auto">
          <a:xfrm>
            <a:off x="4500976" y="3939944"/>
            <a:ext cx="3211314" cy="932608"/>
          </a:xfrm>
          <a:prstGeom prst="roundRect">
            <a:avLst/>
          </a:prstGeom>
          <a:solidFill>
            <a:schemeClr val="accent3"/>
          </a:solidFill>
          <a:ln w="19050" cap="flat" cmpd="sng" algn="ctr">
            <a:solidFill>
              <a:schemeClr val="bg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7280">
              <a:spcBef>
                <a:spcPct val="0"/>
              </a:spcBef>
            </a:pPr>
            <a:r>
              <a:rPr lang="en-US" dirty="0">
                <a:solidFill>
                  <a:schemeClr val="bg1"/>
                </a:solidFill>
                <a:latin typeface="Arial" panose="020B0604020202020204" pitchFamily="34" charset="0"/>
                <a:ea typeface="Verdana" panose="020B0604030504040204" pitchFamily="34" charset="0"/>
                <a:cs typeface="Arial" panose="020B0604020202020204" pitchFamily="34" charset="0"/>
                <a:sym typeface="Arial" pitchFamily="-110" charset="0"/>
              </a:rPr>
              <a:t>Progression happens sooner than clinicians think</a:t>
            </a:r>
          </a:p>
        </p:txBody>
      </p:sp>
      <p:pic>
        <p:nvPicPr>
          <p:cNvPr id="24" name="Picture 23" descr="A picture containing drawing&#10;&#10;Description automatically generated">
            <a:extLst>
              <a:ext uri="{FF2B5EF4-FFF2-40B4-BE49-F238E27FC236}">
                <a16:creationId xmlns:a16="http://schemas.microsoft.com/office/drawing/2014/main" id="{69460501-EE8E-487A-A999-EED92E882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2252" y="2902924"/>
            <a:ext cx="302594" cy="643013"/>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179003D-37BF-49D1-A1BB-6B0F03E653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3279" y="2902924"/>
            <a:ext cx="306811" cy="651974"/>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03D6F901-F791-4B61-B457-D695A4C8D1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15115" y="2902924"/>
            <a:ext cx="306811" cy="651974"/>
          </a:xfrm>
          <a:prstGeom prst="rect">
            <a:avLst/>
          </a:prstGeom>
        </p:spPr>
      </p:pic>
      <p:sp>
        <p:nvSpPr>
          <p:cNvPr id="27" name="Text Placeholder 19">
            <a:extLst>
              <a:ext uri="{FF2B5EF4-FFF2-40B4-BE49-F238E27FC236}">
                <a16:creationId xmlns:a16="http://schemas.microsoft.com/office/drawing/2014/main" id="{80186203-093A-4674-ABD1-F0DA262FCF98}"/>
              </a:ext>
            </a:extLst>
          </p:cNvPr>
          <p:cNvSpPr txBox="1">
            <a:spLocks/>
          </p:cNvSpPr>
          <p:nvPr/>
        </p:nvSpPr>
        <p:spPr>
          <a:xfrm>
            <a:off x="1067120" y="2184107"/>
            <a:ext cx="3174051" cy="520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3479"/>
                </a:solidFill>
                <a:latin typeface="Arial" panose="020B0604020202020204" pitchFamily="34" charset="0"/>
                <a:cs typeface="Arial" panose="020B0604020202020204" pitchFamily="34" charset="0"/>
              </a:rPr>
              <a:t>Highlight the burden of disease post-progression</a:t>
            </a:r>
          </a:p>
        </p:txBody>
      </p:sp>
      <p:sp>
        <p:nvSpPr>
          <p:cNvPr id="28" name="Text Placeholder 19">
            <a:extLst>
              <a:ext uri="{FF2B5EF4-FFF2-40B4-BE49-F238E27FC236}">
                <a16:creationId xmlns:a16="http://schemas.microsoft.com/office/drawing/2014/main" id="{1B48B54E-C86E-4505-B778-7C552A1A28D3}"/>
              </a:ext>
            </a:extLst>
          </p:cNvPr>
          <p:cNvSpPr txBox="1">
            <a:spLocks/>
          </p:cNvSpPr>
          <p:nvPr/>
        </p:nvSpPr>
        <p:spPr>
          <a:xfrm>
            <a:off x="4513332" y="1734040"/>
            <a:ext cx="3174051" cy="520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0A0DF"/>
                </a:solidFill>
                <a:latin typeface="Arial" panose="020B0604020202020204" pitchFamily="34" charset="0"/>
                <a:cs typeface="Arial" panose="020B0604020202020204" pitchFamily="34" charset="0"/>
              </a:rPr>
              <a:t>2.</a:t>
            </a:r>
          </a:p>
        </p:txBody>
      </p:sp>
      <p:sp>
        <p:nvSpPr>
          <p:cNvPr id="29" name="Text Placeholder 19">
            <a:extLst>
              <a:ext uri="{FF2B5EF4-FFF2-40B4-BE49-F238E27FC236}">
                <a16:creationId xmlns:a16="http://schemas.microsoft.com/office/drawing/2014/main" id="{8925AD45-5BD6-46BF-ACD8-C5ECB9E1EB3F}"/>
              </a:ext>
            </a:extLst>
          </p:cNvPr>
          <p:cNvSpPr txBox="1">
            <a:spLocks/>
          </p:cNvSpPr>
          <p:nvPr/>
        </p:nvSpPr>
        <p:spPr>
          <a:xfrm>
            <a:off x="7921951" y="1741223"/>
            <a:ext cx="3174051" cy="520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0A0DF"/>
                </a:solidFill>
                <a:latin typeface="Arial" panose="020B0604020202020204" pitchFamily="34" charset="0"/>
                <a:cs typeface="Arial" panose="020B0604020202020204" pitchFamily="34" charset="0"/>
              </a:rPr>
              <a:t>3.</a:t>
            </a:r>
          </a:p>
        </p:txBody>
      </p:sp>
      <p:sp>
        <p:nvSpPr>
          <p:cNvPr id="2" name="Rectangle: Rounded Corners 1">
            <a:extLst>
              <a:ext uri="{FF2B5EF4-FFF2-40B4-BE49-F238E27FC236}">
                <a16:creationId xmlns:a16="http://schemas.microsoft.com/office/drawing/2014/main" id="{1BE1A253-3BA3-48C9-82BF-7D3BF4EB15DD}"/>
              </a:ext>
            </a:extLst>
          </p:cNvPr>
          <p:cNvSpPr/>
          <p:nvPr/>
        </p:nvSpPr>
        <p:spPr>
          <a:xfrm>
            <a:off x="706875" y="5585870"/>
            <a:ext cx="10778247" cy="1009483"/>
          </a:xfrm>
          <a:prstGeom prst="roundRect">
            <a:avLst/>
          </a:prstGeom>
          <a:solidFill>
            <a:srgbClr val="003479"/>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i="1" dirty="0">
                <a:solidFill>
                  <a:schemeClr val="bg1"/>
                </a:solidFill>
                <a:latin typeface="Arial" panose="020B0604020202020204" pitchFamily="34" charset="0"/>
                <a:cs typeface="Arial" panose="020B0604020202020204" pitchFamily="34" charset="0"/>
              </a:rPr>
              <a:t>It’s Time</a:t>
            </a:r>
            <a:br>
              <a:rPr lang="en-US" sz="2000" b="1" dirty="0">
                <a:solidFill>
                  <a:schemeClr val="bg1"/>
                </a:solidFill>
                <a:latin typeface="Arial" panose="020B0604020202020204" pitchFamily="34" charset="0"/>
                <a:cs typeface="Arial" panose="020B0604020202020204" pitchFamily="34" charset="0"/>
              </a:rPr>
            </a:br>
            <a:r>
              <a:rPr lang="en-US" sz="2400" dirty="0">
                <a:solidFill>
                  <a:srgbClr val="00A0DF"/>
                </a:solidFill>
                <a:latin typeface="Arial" panose="020B0604020202020204" pitchFamily="34" charset="0"/>
                <a:cs typeface="Arial" panose="020B0604020202020204" pitchFamily="34" charset="0"/>
              </a:rPr>
              <a:t>to do more to delay the fatal stage of prostate cancer</a:t>
            </a:r>
            <a:endParaRPr lang="en-US" sz="2800" dirty="0">
              <a:solidFill>
                <a:srgbClr val="00A0DF"/>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B5D11C3F-9D95-4E0D-B4C9-1EB41195B2D4}"/>
              </a:ext>
            </a:extLst>
          </p:cNvPr>
          <p:cNvSpPr>
            <a:spLocks noGrp="1"/>
          </p:cNvSpPr>
          <p:nvPr>
            <p:ph type="ctrTitle"/>
          </p:nvPr>
        </p:nvSpPr>
        <p:spPr>
          <a:xfrm>
            <a:off x="556461" y="2901"/>
            <a:ext cx="10328579" cy="900001"/>
          </a:xfrm>
        </p:spPr>
        <p:txBody>
          <a:bodyPr anchor="ctr">
            <a:normAutofit/>
          </a:bodyPr>
          <a:lstStyle/>
          <a:p>
            <a:pPr algn="l"/>
            <a:r>
              <a:rPr lang="en-US" altLang="ja-JP" sz="2800" b="1" dirty="0">
                <a:solidFill>
                  <a:schemeClr val="bg1"/>
                </a:solidFill>
                <a:latin typeface="Arial" panose="020B0604020202020204" pitchFamily="34" charset="0"/>
                <a:cs typeface="Arial" panose="020B0604020202020204" pitchFamily="34" charset="0"/>
              </a:rPr>
              <a:t>By focusing on these core elements</a:t>
            </a:r>
            <a:endParaRPr lang="en-US" sz="2800" b="1" dirty="0">
              <a:solidFill>
                <a:schemeClr val="bg1"/>
              </a:solidFill>
              <a:latin typeface="Arial" panose="020B0604020202020204" pitchFamily="34" charset="0"/>
              <a:cs typeface="Arial" panose="020B0604020202020204" pitchFamily="34" charset="0"/>
            </a:endParaRPr>
          </a:p>
        </p:txBody>
      </p:sp>
      <p:sp>
        <p:nvSpPr>
          <p:cNvPr id="7" name="Arrow: Down 6">
            <a:extLst>
              <a:ext uri="{FF2B5EF4-FFF2-40B4-BE49-F238E27FC236}">
                <a16:creationId xmlns:a16="http://schemas.microsoft.com/office/drawing/2014/main" id="{C9DFF888-7E32-4402-BC6E-EE9A97C66F1D}"/>
              </a:ext>
            </a:extLst>
          </p:cNvPr>
          <p:cNvSpPr/>
          <p:nvPr/>
        </p:nvSpPr>
        <p:spPr>
          <a:xfrm>
            <a:off x="5798570" y="5063070"/>
            <a:ext cx="963039" cy="671122"/>
          </a:xfrm>
          <a:prstGeom prst="downArrow">
            <a:avLst/>
          </a:prstGeom>
          <a:solidFill>
            <a:srgbClr val="00A0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89164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997613C-018B-AE4B-B53E-5DFD2AFE5E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160"/>
            <a:ext cx="12192000" cy="6858000"/>
          </a:xfrm>
          <a:prstGeom prst="rect">
            <a:avLst/>
          </a:prstGeom>
        </p:spPr>
      </p:pic>
      <p:sp>
        <p:nvSpPr>
          <p:cNvPr id="2" name="Title 1">
            <a:extLst>
              <a:ext uri="{FF2B5EF4-FFF2-40B4-BE49-F238E27FC236}">
                <a16:creationId xmlns:a16="http://schemas.microsoft.com/office/drawing/2014/main" id="{2DA537E9-A12E-F546-8848-CAAAFC94CE5C}"/>
              </a:ext>
            </a:extLst>
          </p:cNvPr>
          <p:cNvSpPr>
            <a:spLocks noGrp="1"/>
          </p:cNvSpPr>
          <p:nvPr>
            <p:ph type="ctrTitle"/>
          </p:nvPr>
        </p:nvSpPr>
        <p:spPr>
          <a:xfrm>
            <a:off x="1080000" y="2160000"/>
            <a:ext cx="9144000" cy="1466349"/>
          </a:xfrm>
        </p:spPr>
        <p:txBody>
          <a:bodyPr anchor="t">
            <a:normAutofit/>
          </a:bodyPr>
          <a:lstStyle/>
          <a:p>
            <a:pPr algn="l"/>
            <a:r>
              <a:rPr lang="en-US" sz="3200" b="1" dirty="0">
                <a:solidFill>
                  <a:srgbClr val="003479"/>
                </a:solidFill>
                <a:latin typeface="Arial" panose="020B0604020202020204" pitchFamily="34" charset="0"/>
                <a:cs typeface="Arial" panose="020B0604020202020204" pitchFamily="34" charset="0"/>
              </a:rPr>
              <a:t>Introducing the materials</a:t>
            </a:r>
            <a:br>
              <a:rPr lang="en-US" sz="3200" b="1"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Core campaign resources</a:t>
            </a:r>
          </a:p>
        </p:txBody>
      </p:sp>
    </p:spTree>
    <p:extLst>
      <p:ext uri="{BB962C8B-B14F-4D97-AF65-F5344CB8AC3E}">
        <p14:creationId xmlns:p14="http://schemas.microsoft.com/office/powerpoint/2010/main" val="396531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Summary of available resources</a:t>
            </a:r>
            <a:br>
              <a:rPr lang="en-US" sz="2400" b="1" dirty="0">
                <a:solidFill>
                  <a:srgbClr val="003479"/>
                </a:solidFill>
                <a:latin typeface="Arial" panose="020B0604020202020204" pitchFamily="34" charset="0"/>
                <a:cs typeface="Arial" panose="020B0604020202020204" pitchFamily="34" charset="0"/>
              </a:rPr>
            </a:br>
            <a:r>
              <a:rPr lang="en-US" sz="2400" dirty="0">
                <a:solidFill>
                  <a:srgbClr val="00A0DF"/>
                </a:solidFill>
                <a:latin typeface="Arial" panose="020B0604020202020204" pitchFamily="34" charset="0"/>
                <a:cs typeface="Arial" panose="020B0604020202020204" pitchFamily="34" charset="0"/>
              </a:rPr>
              <a:t>All digital and print-ready files can be accessed via SharePoint</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31B0B39B-6F0B-47C3-8F8E-CFB3DBC7703A}"/>
              </a:ext>
            </a:extLst>
          </p:cNvPr>
          <p:cNvGraphicFramePr>
            <a:graphicFrameLocks noGrp="1"/>
          </p:cNvGraphicFramePr>
          <p:nvPr>
            <p:extLst>
              <p:ext uri="{D42A27DB-BD31-4B8C-83A1-F6EECF244321}">
                <p14:modId xmlns:p14="http://schemas.microsoft.com/office/powerpoint/2010/main" val="1258800022"/>
              </p:ext>
            </p:extLst>
          </p:nvPr>
        </p:nvGraphicFramePr>
        <p:xfrm>
          <a:off x="640081" y="2316800"/>
          <a:ext cx="11186162" cy="2595880"/>
        </p:xfrm>
        <a:graphic>
          <a:graphicData uri="http://schemas.openxmlformats.org/drawingml/2006/table">
            <a:tbl>
              <a:tblPr firstRow="1" bandRow="1">
                <a:tableStyleId>{5C22544A-7EE6-4342-B048-85BDC9FD1C3A}</a:tableStyleId>
              </a:tblPr>
              <a:tblGrid>
                <a:gridCol w="4043680">
                  <a:extLst>
                    <a:ext uri="{9D8B030D-6E8A-4147-A177-3AD203B41FA5}">
                      <a16:colId xmlns:a16="http://schemas.microsoft.com/office/drawing/2014/main" val="2417027899"/>
                    </a:ext>
                  </a:extLst>
                </a:gridCol>
                <a:gridCol w="3451015">
                  <a:extLst>
                    <a:ext uri="{9D8B030D-6E8A-4147-A177-3AD203B41FA5}">
                      <a16:colId xmlns:a16="http://schemas.microsoft.com/office/drawing/2014/main" val="3830486424"/>
                    </a:ext>
                  </a:extLst>
                </a:gridCol>
                <a:gridCol w="3691467">
                  <a:extLst>
                    <a:ext uri="{9D8B030D-6E8A-4147-A177-3AD203B41FA5}">
                      <a16:colId xmlns:a16="http://schemas.microsoft.com/office/drawing/2014/main" val="1322101949"/>
                    </a:ext>
                  </a:extLst>
                </a:gridCol>
              </a:tblGrid>
              <a:tr h="370840">
                <a:tc>
                  <a:txBody>
                    <a:bodyPr/>
                    <a:lstStyle/>
                    <a:p>
                      <a:r>
                        <a:rPr lang="en-NZ" dirty="0">
                          <a:latin typeface="Arial" panose="020B0604020202020204" pitchFamily="34" charset="0"/>
                          <a:cs typeface="Arial" panose="020B0604020202020204" pitchFamily="34" charset="0"/>
                        </a:rPr>
                        <a:t>Core resources</a:t>
                      </a:r>
                    </a:p>
                  </a:txBody>
                  <a:tcPr>
                    <a:lnB w="12700" cap="flat" cmpd="sng" algn="ctr">
                      <a:solidFill>
                        <a:schemeClr val="bg1">
                          <a:lumMod val="85000"/>
                        </a:schemeClr>
                      </a:solidFill>
                      <a:prstDash val="solid"/>
                      <a:round/>
                      <a:headEnd type="none" w="med" len="med"/>
                      <a:tailEnd type="none" w="med" len="med"/>
                    </a:lnB>
                    <a:solidFill>
                      <a:srgbClr val="003479"/>
                    </a:solidFill>
                  </a:tcPr>
                </a:tc>
                <a:tc>
                  <a:txBody>
                    <a:bodyPr/>
                    <a:lstStyle/>
                    <a:p>
                      <a:r>
                        <a:rPr lang="en-NZ" dirty="0">
                          <a:latin typeface="Arial" panose="020B0604020202020204" pitchFamily="34" charset="0"/>
                          <a:cs typeface="Arial" panose="020B0604020202020204" pitchFamily="34" charset="0"/>
                        </a:rPr>
                        <a:t>Event resources</a:t>
                      </a:r>
                    </a:p>
                  </a:txBody>
                  <a:tcPr>
                    <a:lnB w="12700" cap="flat" cmpd="sng" algn="ctr">
                      <a:solidFill>
                        <a:schemeClr val="bg1">
                          <a:lumMod val="85000"/>
                        </a:schemeClr>
                      </a:solidFill>
                      <a:prstDash val="solid"/>
                      <a:round/>
                      <a:headEnd type="none" w="med" len="med"/>
                      <a:tailEnd type="none" w="med" len="med"/>
                    </a:lnB>
                    <a:solidFill>
                      <a:srgbClr val="003479"/>
                    </a:solidFill>
                  </a:tcPr>
                </a:tc>
                <a:tc>
                  <a:txBody>
                    <a:bodyPr/>
                    <a:lstStyle/>
                    <a:p>
                      <a:r>
                        <a:rPr lang="en-NZ" dirty="0">
                          <a:latin typeface="Arial" panose="020B0604020202020204" pitchFamily="34" charset="0"/>
                          <a:cs typeface="Arial" panose="020B0604020202020204" pitchFamily="34" charset="0"/>
                        </a:rPr>
                        <a:t>Digital</a:t>
                      </a:r>
                    </a:p>
                  </a:txBody>
                  <a:tcPr>
                    <a:lnB w="12700" cap="flat" cmpd="sng" algn="ctr">
                      <a:solidFill>
                        <a:schemeClr val="bg1">
                          <a:lumMod val="85000"/>
                        </a:schemeClr>
                      </a:solidFill>
                      <a:prstDash val="solid"/>
                      <a:round/>
                      <a:headEnd type="none" w="med" len="med"/>
                      <a:tailEnd type="none" w="med" len="med"/>
                    </a:lnB>
                    <a:solidFill>
                      <a:srgbClr val="003479"/>
                    </a:solidFill>
                  </a:tcPr>
                </a:tc>
                <a:extLst>
                  <a:ext uri="{0D108BD9-81ED-4DB2-BD59-A6C34878D82A}">
                    <a16:rowId xmlns:a16="http://schemas.microsoft.com/office/drawing/2014/main" val="29291683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3479"/>
                          </a:solidFill>
                          <a:latin typeface="Arial" panose="020B0604020202020204" pitchFamily="34" charset="0"/>
                          <a:cs typeface="Arial" panose="020B0604020202020204" pitchFamily="34" charset="0"/>
                        </a:rPr>
                        <a:t>Clinician survey</a:t>
                      </a:r>
                      <a:endParaRPr lang="en-US" sz="1800" dirty="0">
                        <a:solidFill>
                          <a:srgbClr val="00A0DF"/>
                        </a:solidFill>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Information leaflet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Banner advertisement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26264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nmCRPC video with KOL comments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Poster / advertisement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Interactive web page (HTML5)</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24815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mCSPC video with KOL comments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PowerPoint template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Social media tiles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876989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Design guide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Pull-up banner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kern="1200" dirty="0">
                        <a:solidFill>
                          <a:srgbClr val="003479"/>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162403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Key messages / narrative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kern="1200" dirty="0">
                        <a:solidFill>
                          <a:srgbClr val="003479"/>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kern="1200" dirty="0">
                        <a:solidFill>
                          <a:srgbClr val="003479"/>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40706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rgbClr val="003479"/>
                          </a:solidFill>
                          <a:latin typeface="Arial" panose="020B0604020202020204" pitchFamily="34" charset="0"/>
                          <a:ea typeface="+mn-ea"/>
                          <a:cs typeface="Arial" panose="020B0604020202020204" pitchFamily="34" charset="0"/>
                        </a:rPr>
                        <a:t>Interview questions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kern="1200" dirty="0">
                        <a:solidFill>
                          <a:srgbClr val="003479"/>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kern="1200" dirty="0">
                        <a:solidFill>
                          <a:srgbClr val="003479"/>
                        </a:solidFill>
                        <a:latin typeface="Arial" panose="020B0604020202020204" pitchFamily="34" charset="0"/>
                        <a:ea typeface="+mn-ea"/>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99915754"/>
                  </a:ext>
                </a:extLst>
              </a:tr>
            </a:tbl>
          </a:graphicData>
        </a:graphic>
      </p:graphicFrame>
      <p:sp>
        <p:nvSpPr>
          <p:cNvPr id="4" name="Rectangle 3">
            <a:extLst>
              <a:ext uri="{FF2B5EF4-FFF2-40B4-BE49-F238E27FC236}">
                <a16:creationId xmlns:a16="http://schemas.microsoft.com/office/drawing/2014/main" id="{CB0BF57D-6561-4727-88F4-27655CDF00B1}"/>
              </a:ext>
            </a:extLst>
          </p:cNvPr>
          <p:cNvSpPr/>
          <p:nvPr/>
        </p:nvSpPr>
        <p:spPr>
          <a:xfrm>
            <a:off x="1193188" y="5607959"/>
            <a:ext cx="9932013" cy="646331"/>
          </a:xfrm>
          <a:prstGeom prst="rect">
            <a:avLst/>
          </a:prstGeom>
        </p:spPr>
        <p:txBody>
          <a:bodyPr wrap="square">
            <a:spAutoFit/>
          </a:bodyPr>
          <a:lstStyle/>
          <a:p>
            <a:pPr lvl="0">
              <a:defRPr/>
            </a:pPr>
            <a:r>
              <a:rPr lang="en-NZ" dirty="0">
                <a:solidFill>
                  <a:srgbClr val="00A0DF"/>
                </a:solidFill>
                <a:latin typeface="Arial" panose="020B0604020202020204" pitchFamily="34" charset="0"/>
                <a:cs typeface="Arial" panose="020B0604020202020204" pitchFamily="34" charset="0"/>
              </a:rPr>
              <a:t>NB: All materials should be reviewed and approved in accordance with local market legal and regulatory requirements.</a:t>
            </a:r>
          </a:p>
        </p:txBody>
      </p:sp>
    </p:spTree>
    <p:extLst>
      <p:ext uri="{BB962C8B-B14F-4D97-AF65-F5344CB8AC3E}">
        <p14:creationId xmlns:p14="http://schemas.microsoft.com/office/powerpoint/2010/main" val="182359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EC6F70-C87D-5B42-BB21-9CA90DA49A26}"/>
              </a:ext>
            </a:extLst>
          </p:cNvPr>
          <p:cNvSpPr/>
          <p:nvPr/>
        </p:nvSpPr>
        <p:spPr>
          <a:xfrm>
            <a:off x="0" y="0"/>
            <a:ext cx="12192000" cy="900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79"/>
              </a:solidFill>
            </a:endParaRPr>
          </a:p>
        </p:txBody>
      </p:sp>
      <p:sp>
        <p:nvSpPr>
          <p:cNvPr id="14" name="Title 1">
            <a:extLst>
              <a:ext uri="{FF2B5EF4-FFF2-40B4-BE49-F238E27FC236}">
                <a16:creationId xmlns:a16="http://schemas.microsoft.com/office/drawing/2014/main" id="{5B7DBED2-E58C-F549-82B4-89A55912DCE0}"/>
              </a:ext>
            </a:extLst>
          </p:cNvPr>
          <p:cNvSpPr txBox="1">
            <a:spLocks/>
          </p:cNvSpPr>
          <p:nvPr/>
        </p:nvSpPr>
        <p:spPr>
          <a:xfrm>
            <a:off x="1080000" y="1260000"/>
            <a:ext cx="9144000" cy="9000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3479"/>
                </a:solidFill>
                <a:latin typeface="Arial" panose="020B0604020202020204" pitchFamily="34" charset="0"/>
                <a:cs typeface="Arial" panose="020B0604020202020204" pitchFamily="34" charset="0"/>
              </a:rPr>
              <a:t>Clinician survey</a:t>
            </a:r>
            <a:br>
              <a:rPr lang="en-US" sz="2400" b="1" dirty="0">
                <a:solidFill>
                  <a:srgbClr val="003479"/>
                </a:solidFill>
                <a:latin typeface="Arial" panose="020B0604020202020204" pitchFamily="34" charset="0"/>
                <a:cs typeface="Arial" panose="020B0604020202020204" pitchFamily="34" charset="0"/>
              </a:rPr>
            </a:br>
            <a:r>
              <a:rPr lang="en-US" sz="2400" dirty="0">
                <a:solidFill>
                  <a:srgbClr val="00A0DF"/>
                </a:solidFill>
                <a:latin typeface="Arial" panose="020B0604020202020204" pitchFamily="34" charset="0"/>
                <a:cs typeface="Arial" panose="020B0604020202020204" pitchFamily="34" charset="0"/>
              </a:rPr>
              <a:t>Generating local market research data</a:t>
            </a:r>
          </a:p>
        </p:txBody>
      </p:sp>
      <p:pic>
        <p:nvPicPr>
          <p:cNvPr id="10" name="Picture 9" descr="A picture containing drawing&#10;&#10;Description automatically generated">
            <a:extLst>
              <a:ext uri="{FF2B5EF4-FFF2-40B4-BE49-F238E27FC236}">
                <a16:creationId xmlns:a16="http://schemas.microsoft.com/office/drawing/2014/main" id="{CAA9AD5F-079D-4018-8008-1E99CC8065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189" y="137076"/>
            <a:ext cx="306811" cy="651974"/>
          </a:xfrm>
          <a:prstGeom prst="rect">
            <a:avLst/>
          </a:prstGeom>
        </p:spPr>
      </p:pic>
      <p:sp>
        <p:nvSpPr>
          <p:cNvPr id="11" name="Title 1">
            <a:extLst>
              <a:ext uri="{FF2B5EF4-FFF2-40B4-BE49-F238E27FC236}">
                <a16:creationId xmlns:a16="http://schemas.microsoft.com/office/drawing/2014/main" id="{32A8CF88-3A28-45FA-B9B3-373BB6E25B2E}"/>
              </a:ext>
            </a:extLst>
          </p:cNvPr>
          <p:cNvSpPr txBox="1">
            <a:spLocks/>
          </p:cNvSpPr>
          <p:nvPr/>
        </p:nvSpPr>
        <p:spPr>
          <a:xfrm>
            <a:off x="1548000" y="0"/>
            <a:ext cx="9144000" cy="9000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solidFill>
                  <a:schemeClr val="bg1"/>
                </a:solidFill>
                <a:latin typeface="Arial" panose="020B0604020202020204" pitchFamily="34" charset="0"/>
                <a:cs typeface="Arial" panose="020B0604020202020204" pitchFamily="34" charset="0"/>
              </a:rPr>
              <a:t>It’s time</a:t>
            </a:r>
            <a:br>
              <a:rPr lang="en-US" sz="1800" b="1" dirty="0">
                <a:solidFill>
                  <a:schemeClr val="bg1"/>
                </a:solidFill>
                <a:latin typeface="Arial" panose="020B0604020202020204" pitchFamily="34" charset="0"/>
                <a:cs typeface="Arial" panose="020B0604020202020204" pitchFamily="34" charset="0"/>
              </a:rPr>
            </a:br>
            <a:r>
              <a:rPr lang="en-US" sz="1800" dirty="0">
                <a:solidFill>
                  <a:srgbClr val="00A0DF"/>
                </a:solidFill>
                <a:latin typeface="Arial" panose="020B0604020202020204" pitchFamily="34" charset="0"/>
                <a:cs typeface="Arial" panose="020B0604020202020204" pitchFamily="34" charset="0"/>
              </a:rPr>
              <a:t>to do more to delay the fatal stage of prostate cancer</a:t>
            </a:r>
          </a:p>
        </p:txBody>
      </p:sp>
      <p:graphicFrame>
        <p:nvGraphicFramePr>
          <p:cNvPr id="2" name="Table 1">
            <a:extLst>
              <a:ext uri="{FF2B5EF4-FFF2-40B4-BE49-F238E27FC236}">
                <a16:creationId xmlns:a16="http://schemas.microsoft.com/office/drawing/2014/main" id="{C52C4C93-3E39-4911-9636-232F4760E367}"/>
              </a:ext>
            </a:extLst>
          </p:cNvPr>
          <p:cNvGraphicFramePr>
            <a:graphicFrameLocks noGrp="1"/>
          </p:cNvGraphicFramePr>
          <p:nvPr>
            <p:extLst>
              <p:ext uri="{D42A27DB-BD31-4B8C-83A1-F6EECF244321}">
                <p14:modId xmlns:p14="http://schemas.microsoft.com/office/powerpoint/2010/main" val="3965915329"/>
              </p:ext>
            </p:extLst>
          </p:nvPr>
        </p:nvGraphicFramePr>
        <p:xfrm>
          <a:off x="1193189" y="2032392"/>
          <a:ext cx="7432651" cy="2956560"/>
        </p:xfrm>
        <a:graphic>
          <a:graphicData uri="http://schemas.openxmlformats.org/drawingml/2006/table">
            <a:tbl>
              <a:tblPr firstRow="1" bandRow="1">
                <a:tableStyleId>{2D5ABB26-0587-4C30-8999-92F81FD0307C}</a:tableStyleId>
              </a:tblPr>
              <a:tblGrid>
                <a:gridCol w="1634433">
                  <a:extLst>
                    <a:ext uri="{9D8B030D-6E8A-4147-A177-3AD203B41FA5}">
                      <a16:colId xmlns:a16="http://schemas.microsoft.com/office/drawing/2014/main" val="1402473431"/>
                    </a:ext>
                  </a:extLst>
                </a:gridCol>
                <a:gridCol w="5798218">
                  <a:extLst>
                    <a:ext uri="{9D8B030D-6E8A-4147-A177-3AD203B41FA5}">
                      <a16:colId xmlns:a16="http://schemas.microsoft.com/office/drawing/2014/main" val="1728170719"/>
                    </a:ext>
                  </a:extLst>
                </a:gridCol>
              </a:tblGrid>
              <a:tr h="370840">
                <a:tc>
                  <a:txBody>
                    <a:bodyPr/>
                    <a:lstStyle/>
                    <a:p>
                      <a:r>
                        <a:rPr lang="en-NZ" sz="1600" dirty="0">
                          <a:solidFill>
                            <a:schemeClr val="bg1"/>
                          </a:solidFill>
                          <a:latin typeface="Arial" panose="020B0604020202020204" pitchFamily="34" charset="0"/>
                          <a:cs typeface="Arial" panose="020B0604020202020204" pitchFamily="34" charset="0"/>
                        </a:rPr>
                        <a:t>Purpose:</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Determine local clinician perspectives regarding CAB and novel hormone therapies and identify knowledge gaps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Understand baseline beliefs regarding CAB and novel hormone therapies and track changes over time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2668521"/>
                  </a:ext>
                </a:extLst>
              </a:tr>
              <a:tr h="390768">
                <a:tc>
                  <a:txBody>
                    <a:bodyPr/>
                    <a:lstStyle/>
                    <a:p>
                      <a:r>
                        <a:rPr lang="en-NZ" sz="1600" kern="1200" dirty="0">
                          <a:solidFill>
                            <a:schemeClr val="bg1"/>
                          </a:solidFill>
                          <a:latin typeface="Arial" panose="020B0604020202020204" pitchFamily="34" charset="0"/>
                          <a:ea typeface="+mn-ea"/>
                          <a:cs typeface="Arial" panose="020B0604020202020204" pitchFamily="34" charset="0"/>
                        </a:rPr>
                        <a:t>Description:</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indent="-285750" algn="l" defTabSz="914400" rtl="0" eaLnBrk="1" latinLnBrk="0" hangingPunct="1">
                        <a:buFont typeface="Arial" panose="020B0604020202020204" pitchFamily="34" charset="0"/>
                        <a:buChar char="•"/>
                      </a:pPr>
                      <a:r>
                        <a:rPr lang="en-NZ" sz="1600" kern="1200" dirty="0">
                          <a:solidFill>
                            <a:schemeClr val="tx1"/>
                          </a:solidFill>
                          <a:latin typeface="Arial" panose="020B0604020202020204" pitchFamily="34" charset="0"/>
                          <a:ea typeface="+mn-ea"/>
                          <a:cs typeface="Arial" panose="020B0604020202020204" pitchFamily="34" charset="0"/>
                        </a:rPr>
                        <a:t>Short six (6) question market research survey for healthcare professionals which takes &lt;5 mins to complete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7756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Outcomes:</a:t>
                      </a:r>
                    </a:p>
                  </a:txBody>
                  <a:tcPr>
                    <a:lnR w="12700" cap="flat" cmpd="sng" algn="ctr">
                      <a:solidFill>
                        <a:schemeClr val="bg1">
                          <a:lumMod val="85000"/>
                        </a:schemeClr>
                      </a:solidFill>
                      <a:prstDash val="solid"/>
                      <a:round/>
                      <a:headEnd type="none" w="med" len="med"/>
                      <a:tailEnd type="none" w="med" len="med"/>
                    </a:lnR>
                    <a:solidFill>
                      <a:srgbClr val="00347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Local data to: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track resonance of messages and effectiveness of campaign approach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latin typeface="Arial" panose="020B0604020202020204" pitchFamily="34" charset="0"/>
                          <a:ea typeface="+mn-ea"/>
                          <a:cs typeface="Arial" panose="020B0604020202020204" pitchFamily="34" charset="0"/>
                        </a:rPr>
                        <a:t>guide objection handling and address barriers to uptake of NHTs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57217727"/>
                  </a:ext>
                </a:extLst>
              </a:tr>
            </a:tbl>
          </a:graphicData>
        </a:graphic>
      </p:graphicFrame>
      <p:pic>
        <p:nvPicPr>
          <p:cNvPr id="9" name="Content Placeholder 10">
            <a:extLst>
              <a:ext uri="{FF2B5EF4-FFF2-40B4-BE49-F238E27FC236}">
                <a16:creationId xmlns:a16="http://schemas.microsoft.com/office/drawing/2014/main" id="{D6750A98-2FC1-490B-AD70-4302564BD1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1760" y="1987831"/>
            <a:ext cx="2110240" cy="3001891"/>
          </a:xfrm>
          <a:prstGeom prst="rect">
            <a:avLst/>
          </a:prstGeom>
          <a:ln>
            <a:solidFill>
              <a:schemeClr val="tx2">
                <a:lumMod val="20000"/>
                <a:lumOff val="80000"/>
              </a:schemeClr>
            </a:solidFill>
          </a:ln>
        </p:spPr>
      </p:pic>
      <p:graphicFrame>
        <p:nvGraphicFramePr>
          <p:cNvPr id="12" name="Table 11">
            <a:extLst>
              <a:ext uri="{FF2B5EF4-FFF2-40B4-BE49-F238E27FC236}">
                <a16:creationId xmlns:a16="http://schemas.microsoft.com/office/drawing/2014/main" id="{46292ED7-8830-4439-9489-BCE01D12FF53}"/>
              </a:ext>
            </a:extLst>
          </p:cNvPr>
          <p:cNvGraphicFramePr>
            <a:graphicFrameLocks noGrp="1"/>
          </p:cNvGraphicFramePr>
          <p:nvPr>
            <p:extLst>
              <p:ext uri="{D42A27DB-BD31-4B8C-83A1-F6EECF244321}">
                <p14:modId xmlns:p14="http://schemas.microsoft.com/office/powerpoint/2010/main" val="1967521121"/>
              </p:ext>
            </p:extLst>
          </p:nvPr>
        </p:nvGraphicFramePr>
        <p:xfrm>
          <a:off x="1193189" y="5224023"/>
          <a:ext cx="9942172" cy="1066800"/>
        </p:xfrm>
        <a:graphic>
          <a:graphicData uri="http://schemas.openxmlformats.org/drawingml/2006/table">
            <a:tbl>
              <a:tblPr firstRow="1" bandRow="1">
                <a:tableStyleId>{2D5ABB26-0587-4C30-8999-92F81FD0307C}</a:tableStyleId>
              </a:tblPr>
              <a:tblGrid>
                <a:gridCol w="1661771">
                  <a:extLst>
                    <a:ext uri="{9D8B030D-6E8A-4147-A177-3AD203B41FA5}">
                      <a16:colId xmlns:a16="http://schemas.microsoft.com/office/drawing/2014/main" val="2601467729"/>
                    </a:ext>
                  </a:extLst>
                </a:gridCol>
                <a:gridCol w="8280401">
                  <a:extLst>
                    <a:ext uri="{9D8B030D-6E8A-4147-A177-3AD203B41FA5}">
                      <a16:colId xmlns:a16="http://schemas.microsoft.com/office/drawing/2014/main" val="821697584"/>
                    </a:ext>
                  </a:extLst>
                </a:gridCol>
              </a:tblGrid>
              <a:tr h="604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a:solidFill>
                            <a:schemeClr val="bg1"/>
                          </a:solidFill>
                          <a:latin typeface="Arial" panose="020B0604020202020204" pitchFamily="34" charset="0"/>
                          <a:ea typeface="+mn-ea"/>
                          <a:cs typeface="Arial" panose="020B0604020202020204" pitchFamily="34" charset="0"/>
                        </a:rPr>
                        <a:t>Notes for local market use:</a:t>
                      </a:r>
                    </a:p>
                  </a:txBody>
                  <a:tcPr anchor="ctr">
                    <a:lnR w="12700" cap="flat" cmpd="sng" algn="ctr">
                      <a:solidFill>
                        <a:schemeClr val="bg1">
                          <a:lumMod val="85000"/>
                        </a:schemeClr>
                      </a:solidFill>
                      <a:prstDash val="solid"/>
                      <a:round/>
                      <a:headEnd type="none" w="med" len="med"/>
                      <a:tailEnd type="none" w="med" len="med"/>
                    </a:lnR>
                    <a:solidFill>
                      <a:srgbClr val="00A0D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dirty="0">
                          <a:latin typeface="Arial" panose="020B0604020202020204" pitchFamily="34" charset="0"/>
                          <a:cs typeface="Arial" panose="020B0604020202020204" pitchFamily="34" charset="0"/>
                        </a:rPr>
                        <a:t>The most effective manner to undertake the survey in your market will depend on the channels and opportunities available to you, as well as the time and resource you have. For example, the survey can be given to clinicians in hard copy at events or hosted online (e.g. Survey Monkey) and promoted via email or other online marketing.</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02846362"/>
                  </a:ext>
                </a:extLst>
              </a:tr>
            </a:tbl>
          </a:graphicData>
        </a:graphic>
      </p:graphicFrame>
    </p:spTree>
    <p:extLst>
      <p:ext uri="{BB962C8B-B14F-4D97-AF65-F5344CB8AC3E}">
        <p14:creationId xmlns:p14="http://schemas.microsoft.com/office/powerpoint/2010/main" val="1344994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Tn3j_Ds1Nsnecx7S3_8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2J81ADZ0InEBL_r7_iAO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y.2Ecw2osnO5.jViKf4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bSFdAJKHTLli5dWf3NKn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7657CE7864FE4B9B74B6ABE23D4204" ma:contentTypeVersion="24" ma:contentTypeDescription="Create a new document." ma:contentTypeScope="" ma:versionID="3361eadbf95a14a6de7bcb11fb1d47fe">
  <xsd:schema xmlns:xsd="http://www.w3.org/2001/XMLSchema" xmlns:xs="http://www.w3.org/2001/XMLSchema" xmlns:p="http://schemas.microsoft.com/office/2006/metadata/properties" xmlns:ns1="http://schemas.microsoft.com/sharepoint/v3" xmlns:ns2="c440fd6f-cf16-4d7a-82d7-a12cf6441446" xmlns:ns3="db04e628-7b4c-4df7-8da1-6c5e0f8e80bb" targetNamespace="http://schemas.microsoft.com/office/2006/metadata/properties" ma:root="true" ma:fieldsID="a8d37da6d0bb121a0e35d94a733586b8" ns1:_="" ns2:_="" ns3:_="">
    <xsd:import namespace="http://schemas.microsoft.com/sharepoint/v3"/>
    <xsd:import namespace="c440fd6f-cf16-4d7a-82d7-a12cf6441446"/>
    <xsd:import namespace="db04e628-7b4c-4df7-8da1-6c5e0f8e80bb"/>
    <xsd:element name="properties">
      <xsd:complexType>
        <xsd:sequence>
          <xsd:element name="documentManagement">
            <xsd:complexType>
              <xsd:all>
                <xsd:element ref="ns2:SharedWithUsers" minOccurs="0"/>
                <xsd:element ref="ns2:SharedWithDetails" minOccurs="0"/>
                <xsd:element ref="ns2:TaxKeywordTaxHTField" minOccurs="0"/>
                <xsd:element ref="ns2:TaxCatchAll" minOccurs="0"/>
                <xsd:element ref="ns3:ge0788599d4845608a3bd5539da2bf5f"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AutoKeyPoints" minOccurs="0"/>
                <xsd:element ref="ns3:MediaServiceKeyPoints"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40fd6f-cf16-4d7a-82d7-a12cf64414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KeywordTaxHTField" ma:index="11" nillable="true" ma:taxonomy="true" ma:internalName="TaxKeywordTaxHTField" ma:taxonomyFieldName="TaxKeyword" ma:displayName="Enterprise Keywords" ma:fieldId="{23f27201-bee3-471e-b2e7-b64fd8b7ca38}" ma:taxonomyMulti="true" ma:sspId="fe82b97c-6a8a-4995-9eb5-298aced380b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description="" ma:hidden="true" ma:list="{3907eade-326f-4f85-89f2-6200ecf23820}" ma:internalName="TaxCatchAll" ma:showField="CatchAllData" ma:web="c440fd6f-cf16-4d7a-82d7-a12cf64414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04e628-7b4c-4df7-8da1-6c5e0f8e80bb" elementFormDefault="qualified">
    <xsd:import namespace="http://schemas.microsoft.com/office/2006/documentManagement/types"/>
    <xsd:import namespace="http://schemas.microsoft.com/office/infopath/2007/PartnerControls"/>
    <xsd:element name="ge0788599d4845608a3bd5539da2bf5f" ma:index="14" nillable="true" ma:taxonomy="true" ma:internalName="ge0788599d4845608a3bd5539da2bf5f" ma:taxonomyFieldName="Content_x0020_Keywords" ma:displayName="Content Keywords" ma:readOnly="false" ma:default="" ma:fieldId="{0e078859-9d48-4560-8a3b-d5539da2bf5f}" ma:sspId="fe82b97c-6a8a-4995-9eb5-298aced380b7" ma:termSetId="1b2edb1f-5e2f-4ae7-a8a4-4d485f9c5077" ma:anchorId="00000000-0000-0000-0000-000000000000" ma:open="true" ma:isKeyword="false">
      <xsd:complexType>
        <xsd:sequence>
          <xsd:element ref="pc:Terms" minOccurs="0" maxOccurs="1"/>
        </xsd:sequence>
      </xsd:complex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Location" ma:index="26" nillable="true" ma:displayName="Location" ma:internalName="MediaServiceLocation" ma:readOnly="true">
      <xsd:simpleType>
        <xsd:restriction base="dms:Text"/>
      </xsd:simpleType>
    </xsd:element>
    <xsd:element name="MediaLengthInSeconds" ma:index="2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ge0788599d4845608a3bd5539da2bf5f xmlns="db04e628-7b4c-4df7-8da1-6c5e0f8e80bb">
      <Terms xmlns="http://schemas.microsoft.com/office/infopath/2007/PartnerControls"/>
    </ge0788599d4845608a3bd5539da2bf5f>
    <TaxCatchAll xmlns="c440fd6f-cf16-4d7a-82d7-a12cf6441446" xsi:nil="true"/>
    <_ip_UnifiedCompliancePolicyProperties xmlns="http://schemas.microsoft.com/sharepoint/v3" xsi:nil="true"/>
    <TaxKeywordTaxHTField xmlns="c440fd6f-cf16-4d7a-82d7-a12cf6441446">
      <Terms xmlns="http://schemas.microsoft.com/office/infopath/2007/PartnerControls"/>
    </TaxKeywordTaxHTField>
  </documentManagement>
</p:properties>
</file>

<file path=customXml/itemProps1.xml><?xml version="1.0" encoding="utf-8"?>
<ds:datastoreItem xmlns:ds="http://schemas.openxmlformats.org/officeDocument/2006/customXml" ds:itemID="{191EA44A-EB57-4E08-89E0-91DF34626C86}"/>
</file>

<file path=customXml/itemProps2.xml><?xml version="1.0" encoding="utf-8"?>
<ds:datastoreItem xmlns:ds="http://schemas.openxmlformats.org/officeDocument/2006/customXml" ds:itemID="{45033E5C-8DEC-414E-A912-A6D654F8F9E8}"/>
</file>

<file path=customXml/itemProps3.xml><?xml version="1.0" encoding="utf-8"?>
<ds:datastoreItem xmlns:ds="http://schemas.openxmlformats.org/officeDocument/2006/customXml" ds:itemID="{201FD09C-541A-4077-BF6E-DF0CC1F96B53}"/>
</file>

<file path=docProps/app.xml><?xml version="1.0" encoding="utf-8"?>
<Properties xmlns="http://schemas.openxmlformats.org/officeDocument/2006/extended-properties" xmlns:vt="http://schemas.openxmlformats.org/officeDocument/2006/docPropsVTypes">
  <TotalTime>892</TotalTime>
  <Words>2146</Words>
  <Application>Microsoft Office PowerPoint</Application>
  <PresentationFormat>Widescreen</PresentationFormat>
  <Paragraphs>218</Paragraphs>
  <Slides>24</Slides>
  <Notes>5</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Office Theme</vt:lpstr>
      <vt:lpstr>1_Office Theme</vt:lpstr>
      <vt:lpstr>think-cell スライド</vt:lpstr>
      <vt:lpstr>“It’s Time” Campaign toolkit For AP Operating Companies</vt:lpstr>
      <vt:lpstr>Why “It’s Time” we did more</vt:lpstr>
      <vt:lpstr>PowerPoint Presentation</vt:lpstr>
      <vt:lpstr>About the campaign Key insights  and strategic approach</vt:lpstr>
      <vt:lpstr>We need to challenge the status quo</vt:lpstr>
      <vt:lpstr>By focusing on these core elements</vt:lpstr>
      <vt:lpstr>Introducing the materials Core campaign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implementation Considerations and  recommendations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time to do more to delay the fatal stage of prostate cancer</dc:title>
  <dc:creator>Chris Thomas</dc:creator>
  <cp:lastModifiedBy>Editor</cp:lastModifiedBy>
  <cp:revision>106</cp:revision>
  <dcterms:created xsi:type="dcterms:W3CDTF">2019-11-21T05:13:47Z</dcterms:created>
  <dcterms:modified xsi:type="dcterms:W3CDTF">2019-12-18T23:39:09Z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0x010100577657CE7864FE4B9B74B6ABE23D4204</vt:lpwstr>
  </property>
  <property fmtid="{D5CDD505-2E9C-101B-9397-08002B2CF9AE}" pid="3" name="TaxKeyword">
    <vt:lpwstr/>
  </property>
</Properties>
</file>