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304" r:id="rId2"/>
    <p:sldId id="290" r:id="rId3"/>
    <p:sldId id="292" r:id="rId4"/>
    <p:sldId id="294" r:id="rId5"/>
    <p:sldId id="302" r:id="rId6"/>
    <p:sldId id="296" r:id="rId7"/>
    <p:sldId id="297" r:id="rId8"/>
    <p:sldId id="298" r:id="rId9"/>
    <p:sldId id="2141411405" r:id="rId10"/>
    <p:sldId id="299" r:id="rId11"/>
    <p:sldId id="300" r:id="rId12"/>
    <p:sldId id="30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93C365-8492-4878-AF56-D01C9BC4C059}">
          <p14:sldIdLst>
            <p14:sldId id="304"/>
            <p14:sldId id="290"/>
            <p14:sldId id="292"/>
            <p14:sldId id="294"/>
            <p14:sldId id="302"/>
            <p14:sldId id="296"/>
            <p14:sldId id="297"/>
            <p14:sldId id="298"/>
            <p14:sldId id="2141411405"/>
            <p14:sldId id="299"/>
            <p14:sldId id="300"/>
            <p14:sldId id="30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601747-9EA1-9F94-7BD8-97E18EF73B8E}" name="AJM" initials="AJ" userId="AJM" providerId="None"/>
  <p188:author id="{E94806F5-F1DD-79F5-3D8D-85F6927CF9C2}" name="Author" initials="A" userId="Autho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wamura, Kentaro [JANJP]" initials="KK[" lastIdx="4" clrIdx="0">
    <p:extLst>
      <p:ext uri="{19B8F6BF-5375-455C-9EA6-DF929625EA0E}">
        <p15:presenceInfo xmlns:p15="http://schemas.microsoft.com/office/powerpoint/2012/main" userId="S::KKAWAMUR@its.jnj.com::f109f72d-35a5-40fd-9087-1c631563addd" providerId="AD"/>
      </p:ext>
    </p:extLst>
  </p:cmAuthor>
  <p:cmAuthor id="2" name="AJM" initials="AJ" lastIdx="8" clrIdx="1">
    <p:extLst>
      <p:ext uri="{19B8F6BF-5375-455C-9EA6-DF929625EA0E}">
        <p15:presenceInfo xmlns:p15="http://schemas.microsoft.com/office/powerpoint/2012/main" userId="AJ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868"/>
    <p:restoredTop sz="94753"/>
  </p:normalViewPr>
  <p:slideViewPr>
    <p:cSldViewPr snapToGrid="0" snapToObjects="1">
      <p:cViewPr varScale="1">
        <p:scale>
          <a:sx n="68" d="100"/>
          <a:sy n="68" d="100"/>
        </p:scale>
        <p:origin x="132" y="6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zanna Mustafa" userId="67c88144-be73-44be-8cc4-79ba49da2fce" providerId="ADAL" clId="{0540D017-4B44-4DD2-8ECE-C4EF893E03B9}"/>
    <pc:docChg chg="addSld delSld addSection delSection modSection">
      <pc:chgData name="Ruzanna Mustafa" userId="67c88144-be73-44be-8cc4-79ba49da2fce" providerId="ADAL" clId="{0540D017-4B44-4DD2-8ECE-C4EF893E03B9}" dt="2022-03-08T10:06:13.045" v="30" actId="17851"/>
      <pc:docMkLst>
        <pc:docMk/>
      </pc:docMkLst>
      <pc:sldChg chg="del">
        <pc:chgData name="Ruzanna Mustafa" userId="67c88144-be73-44be-8cc4-79ba49da2fce" providerId="ADAL" clId="{0540D017-4B44-4DD2-8ECE-C4EF893E03B9}" dt="2022-03-08T10:03:41.646" v="16" actId="2696"/>
        <pc:sldMkLst>
          <pc:docMk/>
          <pc:sldMk cId="3661091181" sldId="306"/>
        </pc:sldMkLst>
      </pc:sldChg>
      <pc:sldChg chg="del">
        <pc:chgData name="Ruzanna Mustafa" userId="67c88144-be73-44be-8cc4-79ba49da2fce" providerId="ADAL" clId="{0540D017-4B44-4DD2-8ECE-C4EF893E03B9}" dt="2022-03-08T10:04:04.717" v="18" actId="2696"/>
        <pc:sldMkLst>
          <pc:docMk/>
          <pc:sldMk cId="2004542463" sldId="307"/>
        </pc:sldMkLst>
      </pc:sldChg>
      <pc:sldChg chg="del">
        <pc:chgData name="Ruzanna Mustafa" userId="67c88144-be73-44be-8cc4-79ba49da2fce" providerId="ADAL" clId="{0540D017-4B44-4DD2-8ECE-C4EF893E03B9}" dt="2022-03-08T10:04:15.771" v="19" actId="2696"/>
        <pc:sldMkLst>
          <pc:docMk/>
          <pc:sldMk cId="4219913877" sldId="308"/>
        </pc:sldMkLst>
      </pc:sldChg>
      <pc:sldChg chg="del">
        <pc:chgData name="Ruzanna Mustafa" userId="67c88144-be73-44be-8cc4-79ba49da2fce" providerId="ADAL" clId="{0540D017-4B44-4DD2-8ECE-C4EF893E03B9}" dt="2022-03-08T10:04:25.086" v="20" actId="2696"/>
        <pc:sldMkLst>
          <pc:docMk/>
          <pc:sldMk cId="4051191534" sldId="309"/>
        </pc:sldMkLst>
      </pc:sldChg>
      <pc:sldChg chg="del">
        <pc:chgData name="Ruzanna Mustafa" userId="67c88144-be73-44be-8cc4-79ba49da2fce" providerId="ADAL" clId="{0540D017-4B44-4DD2-8ECE-C4EF893E03B9}" dt="2022-03-08T10:04:39.885" v="21" actId="2696"/>
        <pc:sldMkLst>
          <pc:docMk/>
          <pc:sldMk cId="3825313443" sldId="310"/>
        </pc:sldMkLst>
      </pc:sldChg>
      <pc:sldChg chg="del">
        <pc:chgData name="Ruzanna Mustafa" userId="67c88144-be73-44be-8cc4-79ba49da2fce" providerId="ADAL" clId="{0540D017-4B44-4DD2-8ECE-C4EF893E03B9}" dt="2022-03-08T10:04:50.453" v="22" actId="2696"/>
        <pc:sldMkLst>
          <pc:docMk/>
          <pc:sldMk cId="1766098916" sldId="311"/>
        </pc:sldMkLst>
      </pc:sldChg>
      <pc:sldChg chg="del">
        <pc:chgData name="Ruzanna Mustafa" userId="67c88144-be73-44be-8cc4-79ba49da2fce" providerId="ADAL" clId="{0540D017-4B44-4DD2-8ECE-C4EF893E03B9}" dt="2022-03-08T10:05:01.552" v="23" actId="2696"/>
        <pc:sldMkLst>
          <pc:docMk/>
          <pc:sldMk cId="3437459650" sldId="312"/>
        </pc:sldMkLst>
      </pc:sldChg>
      <pc:sldChg chg="del">
        <pc:chgData name="Ruzanna Mustafa" userId="67c88144-be73-44be-8cc4-79ba49da2fce" providerId="ADAL" clId="{0540D017-4B44-4DD2-8ECE-C4EF893E03B9}" dt="2022-03-08T10:05:14.841" v="24" actId="2696"/>
        <pc:sldMkLst>
          <pc:docMk/>
          <pc:sldMk cId="293605176" sldId="313"/>
        </pc:sldMkLst>
      </pc:sldChg>
      <pc:sldChg chg="del">
        <pc:chgData name="Ruzanna Mustafa" userId="67c88144-be73-44be-8cc4-79ba49da2fce" providerId="ADAL" clId="{0540D017-4B44-4DD2-8ECE-C4EF893E03B9}" dt="2022-03-08T10:05:32.355" v="26" actId="2696"/>
        <pc:sldMkLst>
          <pc:docMk/>
          <pc:sldMk cId="2862958495" sldId="314"/>
        </pc:sldMkLst>
      </pc:sldChg>
      <pc:sldChg chg="del">
        <pc:chgData name="Ruzanna Mustafa" userId="67c88144-be73-44be-8cc4-79ba49da2fce" providerId="ADAL" clId="{0540D017-4B44-4DD2-8ECE-C4EF893E03B9}" dt="2022-03-08T10:05:40.825" v="27" actId="2696"/>
        <pc:sldMkLst>
          <pc:docMk/>
          <pc:sldMk cId="3616822137" sldId="315"/>
        </pc:sldMkLst>
      </pc:sldChg>
      <pc:sldChg chg="del">
        <pc:chgData name="Ruzanna Mustafa" userId="67c88144-be73-44be-8cc4-79ba49da2fce" providerId="ADAL" clId="{0540D017-4B44-4DD2-8ECE-C4EF893E03B9}" dt="2022-03-08T10:05:48.251" v="28" actId="2696"/>
        <pc:sldMkLst>
          <pc:docMk/>
          <pc:sldMk cId="2694105803" sldId="316"/>
        </pc:sldMkLst>
      </pc:sldChg>
      <pc:sldChg chg="del">
        <pc:chgData name="Ruzanna Mustafa" userId="67c88144-be73-44be-8cc4-79ba49da2fce" providerId="ADAL" clId="{0540D017-4B44-4DD2-8ECE-C4EF893E03B9}" dt="2022-03-08T10:05:58.091" v="29" actId="2696"/>
        <pc:sldMkLst>
          <pc:docMk/>
          <pc:sldMk cId="856648084" sldId="317"/>
        </pc:sldMkLst>
      </pc:sldChg>
      <pc:sldChg chg="del">
        <pc:chgData name="Ruzanna Mustafa" userId="67c88144-be73-44be-8cc4-79ba49da2fce" providerId="ADAL" clId="{0540D017-4B44-4DD2-8ECE-C4EF893E03B9}" dt="2022-03-08T09:52:17.043" v="1" actId="2696"/>
        <pc:sldMkLst>
          <pc:docMk/>
          <pc:sldMk cId="1602388194" sldId="318"/>
        </pc:sldMkLst>
      </pc:sldChg>
      <pc:sldChg chg="del">
        <pc:chgData name="Ruzanna Mustafa" userId="67c88144-be73-44be-8cc4-79ba49da2fce" providerId="ADAL" clId="{0540D017-4B44-4DD2-8ECE-C4EF893E03B9}" dt="2022-03-08T09:52:54.391" v="3" actId="2696"/>
        <pc:sldMkLst>
          <pc:docMk/>
          <pc:sldMk cId="2733327177" sldId="319"/>
        </pc:sldMkLst>
      </pc:sldChg>
      <pc:sldChg chg="del">
        <pc:chgData name="Ruzanna Mustafa" userId="67c88144-be73-44be-8cc4-79ba49da2fce" providerId="ADAL" clId="{0540D017-4B44-4DD2-8ECE-C4EF893E03B9}" dt="2022-03-08T09:53:05.919" v="4" actId="2696"/>
        <pc:sldMkLst>
          <pc:docMk/>
          <pc:sldMk cId="3732330050" sldId="320"/>
        </pc:sldMkLst>
      </pc:sldChg>
      <pc:sldChg chg="del">
        <pc:chgData name="Ruzanna Mustafa" userId="67c88144-be73-44be-8cc4-79ba49da2fce" providerId="ADAL" clId="{0540D017-4B44-4DD2-8ECE-C4EF893E03B9}" dt="2022-03-08T09:53:19.614" v="5" actId="2696"/>
        <pc:sldMkLst>
          <pc:docMk/>
          <pc:sldMk cId="3977084206" sldId="321"/>
        </pc:sldMkLst>
      </pc:sldChg>
      <pc:sldChg chg="del">
        <pc:chgData name="Ruzanna Mustafa" userId="67c88144-be73-44be-8cc4-79ba49da2fce" providerId="ADAL" clId="{0540D017-4B44-4DD2-8ECE-C4EF893E03B9}" dt="2022-03-08T09:53:46.683" v="7" actId="2696"/>
        <pc:sldMkLst>
          <pc:docMk/>
          <pc:sldMk cId="3234128409" sldId="322"/>
        </pc:sldMkLst>
      </pc:sldChg>
      <pc:sldChg chg="del">
        <pc:chgData name="Ruzanna Mustafa" userId="67c88144-be73-44be-8cc4-79ba49da2fce" providerId="ADAL" clId="{0540D017-4B44-4DD2-8ECE-C4EF893E03B9}" dt="2022-03-08T09:53:56.201" v="8" actId="2696"/>
        <pc:sldMkLst>
          <pc:docMk/>
          <pc:sldMk cId="1226032596" sldId="2141411402"/>
        </pc:sldMkLst>
      </pc:sldChg>
      <pc:sldChg chg="del">
        <pc:chgData name="Ruzanna Mustafa" userId="67c88144-be73-44be-8cc4-79ba49da2fce" providerId="ADAL" clId="{0540D017-4B44-4DD2-8ECE-C4EF893E03B9}" dt="2022-03-08T09:54:05.380" v="9" actId="2696"/>
        <pc:sldMkLst>
          <pc:docMk/>
          <pc:sldMk cId="3050495462" sldId="2141411403"/>
        </pc:sldMkLst>
      </pc:sldChg>
      <pc:sldChg chg="del">
        <pc:chgData name="Ruzanna Mustafa" userId="67c88144-be73-44be-8cc4-79ba49da2fce" providerId="ADAL" clId="{0540D017-4B44-4DD2-8ECE-C4EF893E03B9}" dt="2022-03-08T09:54:15.252" v="10" actId="2696"/>
        <pc:sldMkLst>
          <pc:docMk/>
          <pc:sldMk cId="2789120446" sldId="2141411404"/>
        </pc:sldMkLst>
      </pc:sldChg>
      <pc:sldChg chg="del">
        <pc:chgData name="Ruzanna Mustafa" userId="67c88144-be73-44be-8cc4-79ba49da2fce" providerId="ADAL" clId="{0540D017-4B44-4DD2-8ECE-C4EF893E03B9}" dt="2022-03-08T10:05:23.711" v="25" actId="2696"/>
        <pc:sldMkLst>
          <pc:docMk/>
          <pc:sldMk cId="2320094457" sldId="2141411408"/>
        </pc:sldMkLst>
      </pc:sldChg>
      <pc:sldChg chg="del">
        <pc:chgData name="Ruzanna Mustafa" userId="67c88144-be73-44be-8cc4-79ba49da2fce" providerId="ADAL" clId="{0540D017-4B44-4DD2-8ECE-C4EF893E03B9}" dt="2022-03-08T09:53:36.172" v="6" actId="2696"/>
        <pc:sldMkLst>
          <pc:docMk/>
          <pc:sldMk cId="2457916841" sldId="2141411409"/>
        </pc:sldMkLst>
      </pc:sldChg>
      <pc:sldChg chg="del">
        <pc:chgData name="Ruzanna Mustafa" userId="67c88144-be73-44be-8cc4-79ba49da2fce" providerId="ADAL" clId="{0540D017-4B44-4DD2-8ECE-C4EF893E03B9}" dt="2022-03-08T10:03:54.988" v="17" actId="2696"/>
        <pc:sldMkLst>
          <pc:docMk/>
          <pc:sldMk cId="3536527802" sldId="2141411410"/>
        </pc:sldMkLst>
      </pc:sldChg>
      <pc:sldChg chg="del">
        <pc:chgData name="Ruzanna Mustafa" userId="67c88144-be73-44be-8cc4-79ba49da2fce" providerId="ADAL" clId="{0540D017-4B44-4DD2-8ECE-C4EF893E03B9}" dt="2022-03-08T09:52:41.684" v="2" actId="2696"/>
        <pc:sldMkLst>
          <pc:docMk/>
          <pc:sldMk cId="1974862687" sldId="2141411411"/>
        </pc:sldMkLst>
      </pc:sldChg>
      <pc:sldChg chg="new del">
        <pc:chgData name="Ruzanna Mustafa" userId="67c88144-be73-44be-8cc4-79ba49da2fce" providerId="ADAL" clId="{0540D017-4B44-4DD2-8ECE-C4EF893E03B9}" dt="2022-03-08T09:55:22.648" v="13" actId="2696"/>
        <pc:sldMkLst>
          <pc:docMk/>
          <pc:sldMk cId="3301490547" sldId="214141141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ja-JP" sz="1800" b="1" i="0" u="none" strike="noStrike" kern="1200" spc="0" baseline="0">
                <a:solidFill>
                  <a:schemeClr val="tx1"/>
                </a:solidFill>
                <a:latin typeface="+mn-lt"/>
                <a:ea typeface="+mn-ea"/>
                <a:cs typeface="+mn-cs"/>
              </a:defRPr>
            </a:pPr>
            <a:r>
              <a:rPr lang="en-US" sz="1800" b="1" dirty="0">
                <a:solidFill>
                  <a:schemeClr val="tx1"/>
                </a:solidFill>
              </a:rPr>
              <a:t>Adding APA to ADT significantly improved rPFS and OS in mCSPC</a:t>
            </a:r>
          </a:p>
          <a:p>
            <a:pPr algn="ctr" rtl="0">
              <a:defRPr lang="ja-JP" sz="1800" b="1">
                <a:solidFill>
                  <a:schemeClr val="tx1"/>
                </a:solidFill>
              </a:defRPr>
            </a:pPr>
            <a:endParaRPr lang="en-US" sz="1800" b="1" dirty="0">
              <a:solidFill>
                <a:schemeClr val="tx1"/>
              </a:solidFill>
            </a:endParaRPr>
          </a:p>
        </c:rich>
      </c:tx>
      <c:layout>
        <c:manualLayout>
          <c:xMode val="edge"/>
          <c:yMode val="edge"/>
          <c:x val="0.18441170211434224"/>
          <c:y val="1.2809455445342835E-2"/>
        </c:manualLayout>
      </c:layout>
      <c:overlay val="0"/>
      <c:spPr>
        <a:noFill/>
        <a:ln>
          <a:noFill/>
        </a:ln>
        <a:effectLst/>
      </c:spPr>
      <c:txPr>
        <a:bodyPr rot="0" spcFirstLastPara="1" vertOverflow="ellipsis" vert="horz" wrap="square" anchor="ctr" anchorCtr="1"/>
        <a:lstStyle/>
        <a:p>
          <a:pPr algn="ctr" rtl="0">
            <a:defRPr lang="ja-JP" sz="18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0113088219419449"/>
          <c:y val="0.18830942943514661"/>
          <c:w val="0.74098776129416299"/>
          <c:h val="0.65325360623276862"/>
        </c:manualLayout>
      </c:layout>
      <c:barChart>
        <c:barDir val="col"/>
        <c:grouping val="clustered"/>
        <c:varyColors val="0"/>
        <c:ser>
          <c:idx val="0"/>
          <c:order val="0"/>
          <c:tx>
            <c:strRef>
              <c:f>Sheet1!$B$1</c:f>
              <c:strCache>
                <c:ptCount val="1"/>
                <c:pt idx="0">
                  <c:v>APA + ADT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ja-JP"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rPFS at 24 months</c:v>
                </c:pt>
                <c:pt idx="1">
                  <c:v>OS at 24 months</c:v>
                </c:pt>
              </c:strCache>
            </c:strRef>
          </c:cat>
          <c:val>
            <c:numRef>
              <c:f>Sheet1!$B$2:$B$3</c:f>
              <c:numCache>
                <c:formatCode>0.00%</c:formatCode>
                <c:ptCount val="2"/>
                <c:pt idx="0">
                  <c:v>0.68200000000000005</c:v>
                </c:pt>
                <c:pt idx="1">
                  <c:v>0.82399999999999995</c:v>
                </c:pt>
              </c:numCache>
            </c:numRef>
          </c:val>
          <c:extLst>
            <c:ext xmlns:c16="http://schemas.microsoft.com/office/drawing/2014/chart" uri="{C3380CC4-5D6E-409C-BE32-E72D297353CC}">
              <c16:uniqueId val="{00000000-1993-3049-97AD-65860F0D637E}"/>
            </c:ext>
          </c:extLst>
        </c:ser>
        <c:ser>
          <c:idx val="1"/>
          <c:order val="1"/>
          <c:tx>
            <c:strRef>
              <c:f>Sheet1!$C$1</c:f>
              <c:strCache>
                <c:ptCount val="1"/>
                <c:pt idx="0">
                  <c:v>Placebo + ADT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lang="ja-JP"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rPFS at 24 months</c:v>
                </c:pt>
                <c:pt idx="1">
                  <c:v>OS at 24 months</c:v>
                </c:pt>
              </c:strCache>
            </c:strRef>
          </c:cat>
          <c:val>
            <c:numRef>
              <c:f>Sheet1!$C$2:$C$3</c:f>
              <c:numCache>
                <c:formatCode>0.00%</c:formatCode>
                <c:ptCount val="2"/>
                <c:pt idx="0">
                  <c:v>0.47499999999999998</c:v>
                </c:pt>
                <c:pt idx="1">
                  <c:v>0.73499999999999999</c:v>
                </c:pt>
              </c:numCache>
            </c:numRef>
          </c:val>
          <c:extLst>
            <c:ext xmlns:c16="http://schemas.microsoft.com/office/drawing/2014/chart" uri="{C3380CC4-5D6E-409C-BE32-E72D297353CC}">
              <c16:uniqueId val="{00000001-1993-3049-97AD-65860F0D637E}"/>
            </c:ext>
          </c:extLst>
        </c:ser>
        <c:dLbls>
          <c:showLegendKey val="0"/>
          <c:showVal val="0"/>
          <c:showCatName val="0"/>
          <c:showSerName val="0"/>
          <c:showPercent val="0"/>
          <c:showBubbleSize val="0"/>
        </c:dLbls>
        <c:gapWidth val="219"/>
        <c:overlap val="-27"/>
        <c:axId val="1377146063"/>
        <c:axId val="1377011071"/>
      </c:barChart>
      <c:catAx>
        <c:axId val="1377146063"/>
        <c:scaling>
          <c:orientation val="minMax"/>
        </c:scaling>
        <c:delete val="0"/>
        <c:axPos val="b"/>
        <c:title>
          <c:tx>
            <c:rich>
              <a:bodyPr rot="0" spcFirstLastPara="1" vertOverflow="ellipsis" vert="horz" wrap="square" anchor="ctr" anchorCtr="1"/>
              <a:lstStyle/>
              <a:p>
                <a:pPr>
                  <a:defRPr lang="ja-JP" sz="1400" b="0" i="0" u="none" strike="noStrike" kern="1200" baseline="0">
                    <a:solidFill>
                      <a:schemeClr val="tx1"/>
                    </a:solidFill>
                    <a:latin typeface="+mn-lt"/>
                    <a:ea typeface="+mn-ea"/>
                    <a:cs typeface="+mn-cs"/>
                  </a:defRPr>
                </a:pPr>
                <a:r>
                  <a:rPr lang="en-US" sz="1400" dirty="0">
                    <a:solidFill>
                      <a:schemeClr val="tx1"/>
                    </a:solidFill>
                  </a:rPr>
                  <a:t>Primary endpoints</a:t>
                </a:r>
              </a:p>
            </c:rich>
          </c:tx>
          <c:layout>
            <c:manualLayout>
              <c:xMode val="edge"/>
              <c:yMode val="edge"/>
              <c:x val="0.39881182883589023"/>
              <c:y val="0.89036940394356567"/>
            </c:manualLayout>
          </c:layout>
          <c:overlay val="0"/>
          <c:spPr>
            <a:noFill/>
            <a:ln>
              <a:noFill/>
            </a:ln>
            <a:effectLst/>
          </c:spPr>
          <c:txPr>
            <a:bodyPr rot="0" spcFirstLastPara="1" vertOverflow="ellipsis" vert="horz" wrap="square" anchor="ctr" anchorCtr="1"/>
            <a:lstStyle/>
            <a:p>
              <a:pPr>
                <a:defRPr lang="ja-JP"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lang="ja-JP" sz="1400" b="0" i="0" u="none" strike="noStrike" kern="1200" baseline="0">
                <a:solidFill>
                  <a:schemeClr val="tx1"/>
                </a:solidFill>
                <a:latin typeface="+mn-lt"/>
                <a:ea typeface="+mn-ea"/>
                <a:cs typeface="+mn-cs"/>
              </a:defRPr>
            </a:pPr>
            <a:endParaRPr lang="en-US"/>
          </a:p>
        </c:txPr>
        <c:crossAx val="1377011071"/>
        <c:crosses val="autoZero"/>
        <c:auto val="1"/>
        <c:lblAlgn val="ctr"/>
        <c:lblOffset val="100"/>
        <c:noMultiLvlLbl val="0"/>
      </c:catAx>
      <c:valAx>
        <c:axId val="1377011071"/>
        <c:scaling>
          <c:orientation val="minMax"/>
          <c:max val="1"/>
        </c:scaling>
        <c:delete val="0"/>
        <c:axPos val="l"/>
        <c:title>
          <c:tx>
            <c:rich>
              <a:bodyPr rot="-5400000" spcFirstLastPara="1" vertOverflow="ellipsis" vert="horz" wrap="square" anchor="ctr" anchorCtr="1"/>
              <a:lstStyle/>
              <a:p>
                <a:pPr>
                  <a:defRPr lang="ja-JP" sz="1400" b="0" i="0" u="none" strike="noStrike" kern="1200" baseline="0">
                    <a:solidFill>
                      <a:schemeClr val="tx1"/>
                    </a:solidFill>
                    <a:latin typeface="+mn-lt"/>
                    <a:ea typeface="+mn-ea"/>
                    <a:cs typeface="+mn-cs"/>
                  </a:defRPr>
                </a:pPr>
                <a:r>
                  <a:rPr lang="en-US" dirty="0">
                    <a:solidFill>
                      <a:schemeClr val="tx1"/>
                    </a:solidFill>
                  </a:rPr>
                  <a:t>Percentage of patients</a:t>
                </a:r>
              </a:p>
            </c:rich>
          </c:tx>
          <c:overlay val="0"/>
          <c:spPr>
            <a:noFill/>
            <a:ln>
              <a:noFill/>
            </a:ln>
            <a:effectLst/>
          </c:spPr>
          <c:txPr>
            <a:bodyPr rot="-5400000" spcFirstLastPara="1" vertOverflow="ellipsis" vert="horz" wrap="square" anchor="ctr" anchorCtr="1"/>
            <a:lstStyle/>
            <a:p>
              <a:pPr>
                <a:defRPr lang="ja-JP" sz="14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solidFill>
              <a:schemeClr val="tx2"/>
            </a:solidFill>
          </a:ln>
          <a:effectLst/>
        </c:spPr>
        <c:txPr>
          <a:bodyPr rot="-60000000" spcFirstLastPara="1" vertOverflow="ellipsis" vert="horz" wrap="square" anchor="ctr" anchorCtr="1"/>
          <a:lstStyle/>
          <a:p>
            <a:pPr>
              <a:defRPr lang="ja-JP" sz="1400" b="0" i="0" u="none" strike="noStrike" kern="1200" baseline="0">
                <a:solidFill>
                  <a:schemeClr val="tx1"/>
                </a:solidFill>
                <a:latin typeface="+mn-lt"/>
                <a:ea typeface="+mn-ea"/>
                <a:cs typeface="+mn-cs"/>
              </a:defRPr>
            </a:pPr>
            <a:endParaRPr lang="en-US"/>
          </a:p>
        </c:txPr>
        <c:crossAx val="1377146063"/>
        <c:crosses val="autoZero"/>
        <c:crossBetween val="between"/>
      </c:valAx>
      <c:spPr>
        <a:noFill/>
        <a:ln>
          <a:noFill/>
        </a:ln>
        <a:effectLst/>
      </c:spPr>
    </c:plotArea>
    <c:legend>
      <c:legendPos val="t"/>
      <c:layout>
        <c:manualLayout>
          <c:xMode val="edge"/>
          <c:yMode val="edge"/>
          <c:x val="0.33477301654294112"/>
          <c:y val="0.15683434975354171"/>
          <c:w val="0.27256413619318215"/>
          <c:h val="6.7895890013371069E-2"/>
        </c:manualLayout>
      </c:layout>
      <c:overlay val="0"/>
      <c:spPr>
        <a:noFill/>
        <a:ln>
          <a:noFill/>
        </a:ln>
        <a:effectLst/>
      </c:spPr>
      <c:txPr>
        <a:bodyPr rot="0" spcFirstLastPara="1" vertOverflow="ellipsis" vert="horz" wrap="square" anchor="ctr" anchorCtr="1"/>
        <a:lstStyle/>
        <a:p>
          <a:pPr>
            <a:defRPr lang="ja-JP"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ja-JP" sz="1800" b="1" i="0" u="none" strike="noStrike" kern="1200" spc="0" baseline="0">
                <a:solidFill>
                  <a:srgbClr val="000000"/>
                </a:solidFill>
                <a:latin typeface="+mn-lt"/>
                <a:ea typeface="+mn-ea"/>
                <a:cs typeface="+mn-cs"/>
              </a:defRPr>
            </a:pPr>
            <a:r>
              <a:rPr lang="en-US" sz="1800" b="1" i="0" u="none" strike="noStrike" baseline="0" dirty="0">
                <a:effectLst/>
              </a:rPr>
              <a:t>Stereotactic ablative radiotherapy resulted in patients with oligometastatic prostate cancer having a lower rate of disease progression</a:t>
            </a:r>
            <a:endParaRPr lang="en-US" sz="1800" b="1"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lang="ja-JP" sz="1800" b="1">
                <a:solidFill>
                  <a:srgbClr val="000000"/>
                </a:solidFill>
              </a:defRPr>
            </a:pPr>
            <a:endParaRPr lang="en-US" sz="1800" b="1" dirty="0">
              <a:solidFill>
                <a:schemeClr val="tx1"/>
              </a:solidFill>
            </a:endParaRPr>
          </a:p>
        </c:rich>
      </c:tx>
      <c:layout>
        <c:manualLayout>
          <c:xMode val="edge"/>
          <c:yMode val="edge"/>
          <c:x val="0.13902207204344502"/>
          <c:y val="2.7597147716865104E-2"/>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ja-JP" sz="18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13942133542947593"/>
          <c:y val="0.18830942943514661"/>
          <c:w val="0.70269720430570659"/>
          <c:h val="0.70066244046773296"/>
        </c:manualLayout>
      </c:layout>
      <c:barChart>
        <c:barDir val="col"/>
        <c:grouping val="clustered"/>
        <c:varyColors val="0"/>
        <c:ser>
          <c:idx val="0"/>
          <c:order val="0"/>
          <c:tx>
            <c:strRef>
              <c:f>Sheet1!$B$1</c:f>
              <c:strCache>
                <c:ptCount val="1"/>
                <c:pt idx="0">
                  <c:v>Stereotactic ablative radiotherapy </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75CC-3E4A-8FC7-325BC6F4EE54}"/>
              </c:ext>
            </c:extLst>
          </c:dPt>
          <c:dLbls>
            <c:dLbl>
              <c:idx val="0"/>
              <c:tx>
                <c:rich>
                  <a:bodyPr rot="0" spcFirstLastPara="1" vertOverflow="ellipsis" vert="horz" wrap="square" anchor="ctr" anchorCtr="1"/>
                  <a:lstStyle/>
                  <a:p>
                    <a:pPr>
                      <a:defRPr lang="ja-JP" sz="1800" b="1" i="0" u="none" strike="noStrike" kern="1200" baseline="0">
                        <a:solidFill>
                          <a:schemeClr val="tx1"/>
                        </a:solidFill>
                        <a:latin typeface="+mn-lt"/>
                        <a:ea typeface="+mn-ea"/>
                        <a:cs typeface="+mn-cs"/>
                      </a:defRPr>
                    </a:pPr>
                    <a:fld id="{EC214777-6630-9243-A2A8-AE556C8EF7DC}" type="VALUE">
                      <a:rPr lang="en-US" altLang="ja-JP" sz="1800" b="1" smtClean="0"/>
                      <a:pPr>
                        <a:defRPr lang="ja-JP" sz="1800" b="1">
                          <a:solidFill>
                            <a:schemeClr val="tx1"/>
                          </a:solidFill>
                        </a:defRPr>
                      </a:pPr>
                      <a:t>[VALUE]</a:t>
                    </a:fld>
                    <a:r>
                      <a:rPr lang="en-US" sz="1800" b="1" dirty="0"/>
                      <a:t> (7/36)</a:t>
                    </a:r>
                  </a:p>
                </c:rich>
              </c:tx>
              <c:spPr>
                <a:noFill/>
                <a:ln>
                  <a:noFill/>
                </a:ln>
                <a:effectLst/>
              </c:spPr>
              <c:txPr>
                <a:bodyPr rot="0" spcFirstLastPara="1" vertOverflow="ellipsis" vert="horz" wrap="square" anchor="ctr" anchorCtr="1"/>
                <a:lstStyle/>
                <a:p>
                  <a:pPr>
                    <a:defRPr lang="ja-JP"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5CC-3E4A-8FC7-325BC6F4EE54}"/>
                </c:ext>
              </c:extLst>
            </c:dLbl>
            <c:dLbl>
              <c:idx val="1"/>
              <c:tx>
                <c:rich>
                  <a:bodyPr/>
                  <a:lstStyle/>
                  <a:p>
                    <a:fld id="{A90893C9-4940-5446-B182-2A661020A6C2}" type="VALUE">
                      <a:rPr lang="en-US" altLang="ja-JP" smtClean="0"/>
                      <a:pPr/>
                      <a:t>[VALUE]</a:t>
                    </a:fld>
                    <a:r>
                      <a:rPr lang="en-US" dirty="0"/>
                      <a:t> (11/18)</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5CC-3E4A-8FC7-325BC6F4EE54}"/>
                </c:ext>
              </c:extLst>
            </c:dLbl>
            <c:spPr>
              <a:noFill/>
              <a:ln>
                <a:noFill/>
              </a:ln>
              <a:effectLst/>
            </c:spPr>
            <c:txPr>
              <a:bodyPr rot="0" spcFirstLastPara="1" vertOverflow="ellipsis" vert="horz" wrap="square" anchor="ctr" anchorCtr="1"/>
              <a:lstStyle/>
              <a:p>
                <a:pPr>
                  <a:defRPr lang="ja-JP"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Stereotactic ablative radiotherapy </c:v>
                </c:pt>
                <c:pt idx="1">
                  <c:v>Observation</c:v>
                </c:pt>
              </c:strCache>
            </c:strRef>
          </c:cat>
          <c:val>
            <c:numRef>
              <c:f>Sheet1!$B$2:$B$3</c:f>
              <c:numCache>
                <c:formatCode>0%</c:formatCode>
                <c:ptCount val="2"/>
                <c:pt idx="0" formatCode="0.00%">
                  <c:v>0.19</c:v>
                </c:pt>
                <c:pt idx="1">
                  <c:v>0.61</c:v>
                </c:pt>
              </c:numCache>
            </c:numRef>
          </c:val>
          <c:extLst>
            <c:ext xmlns:c16="http://schemas.microsoft.com/office/drawing/2014/chart" uri="{C3380CC4-5D6E-409C-BE32-E72D297353CC}">
              <c16:uniqueId val="{00000000-75CC-3E4A-8FC7-325BC6F4EE54}"/>
            </c:ext>
          </c:extLst>
        </c:ser>
        <c:dLbls>
          <c:showLegendKey val="0"/>
          <c:showVal val="0"/>
          <c:showCatName val="0"/>
          <c:showSerName val="0"/>
          <c:showPercent val="0"/>
          <c:showBubbleSize val="0"/>
        </c:dLbls>
        <c:gapWidth val="219"/>
        <c:overlap val="-27"/>
        <c:axId val="1377146063"/>
        <c:axId val="1377011071"/>
      </c:barChart>
      <c:catAx>
        <c:axId val="1377146063"/>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lang="ja-JP" sz="1400" b="0" i="0" u="none" strike="noStrike" kern="1200" baseline="0">
                <a:solidFill>
                  <a:schemeClr val="tx1"/>
                </a:solidFill>
                <a:latin typeface="+mn-lt"/>
                <a:ea typeface="+mn-ea"/>
                <a:cs typeface="+mn-cs"/>
              </a:defRPr>
            </a:pPr>
            <a:endParaRPr lang="en-US"/>
          </a:p>
        </c:txPr>
        <c:crossAx val="1377011071"/>
        <c:crosses val="autoZero"/>
        <c:auto val="1"/>
        <c:lblAlgn val="ctr"/>
        <c:lblOffset val="100"/>
        <c:noMultiLvlLbl val="0"/>
      </c:catAx>
      <c:valAx>
        <c:axId val="1377011071"/>
        <c:scaling>
          <c:orientation val="minMax"/>
          <c:max val="1"/>
        </c:scaling>
        <c:delete val="0"/>
        <c:axPos val="l"/>
        <c:title>
          <c:tx>
            <c:rich>
              <a:bodyPr rot="-5400000" spcFirstLastPara="1" vertOverflow="ellipsis" vert="horz" wrap="square" anchor="ctr" anchorCtr="1"/>
              <a:lstStyle/>
              <a:p>
                <a:pPr>
                  <a:defRPr lang="ja-JP" sz="1400" b="0" i="0" u="none" strike="noStrike" kern="1200" baseline="0">
                    <a:solidFill>
                      <a:schemeClr val="tx1"/>
                    </a:solidFill>
                    <a:latin typeface="+mn-lt"/>
                    <a:ea typeface="+mn-ea"/>
                    <a:cs typeface="+mn-cs"/>
                  </a:defRPr>
                </a:pPr>
                <a:r>
                  <a:rPr lang="en-US" dirty="0">
                    <a:solidFill>
                      <a:schemeClr val="tx1"/>
                    </a:solidFill>
                  </a:rPr>
                  <a:t>Percentage of patients</a:t>
                </a:r>
              </a:p>
            </c:rich>
          </c:tx>
          <c:overlay val="0"/>
          <c:spPr>
            <a:noFill/>
            <a:ln>
              <a:noFill/>
            </a:ln>
            <a:effectLst/>
          </c:spPr>
          <c:txPr>
            <a:bodyPr rot="-5400000" spcFirstLastPara="1" vertOverflow="ellipsis" vert="horz" wrap="square" anchor="ctr" anchorCtr="1"/>
            <a:lstStyle/>
            <a:p>
              <a:pPr>
                <a:defRPr lang="ja-JP" sz="14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solidFill>
              <a:schemeClr val="tx2"/>
            </a:solidFill>
          </a:ln>
          <a:effectLst/>
        </c:spPr>
        <c:txPr>
          <a:bodyPr rot="-60000000" spcFirstLastPara="1" vertOverflow="ellipsis" vert="horz" wrap="square" anchor="ctr" anchorCtr="1"/>
          <a:lstStyle/>
          <a:p>
            <a:pPr>
              <a:defRPr lang="ja-JP" sz="1400" b="0" i="0" u="none" strike="noStrike" kern="1200" baseline="0">
                <a:solidFill>
                  <a:schemeClr val="tx1"/>
                </a:solidFill>
                <a:latin typeface="+mn-lt"/>
                <a:ea typeface="+mn-ea"/>
                <a:cs typeface="+mn-cs"/>
              </a:defRPr>
            </a:pPr>
            <a:endParaRPr lang="en-US"/>
          </a:p>
        </c:txPr>
        <c:crossAx val="13771460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5.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slide" Target="../slides/slide10.xml"/><Relationship Id="rId1"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411F5C-2936-9C4A-B8BB-95EA4DA3DA58}" type="doc">
      <dgm:prSet loTypeId="urn:microsoft.com/office/officeart/2005/8/layout/process1" loCatId="" qsTypeId="urn:microsoft.com/office/officeart/2005/8/quickstyle/simple1" qsCatId="simple" csTypeId="urn:microsoft.com/office/officeart/2005/8/colors/accent1_2" csCatId="accent1" phldr="1"/>
      <dgm:spPr/>
      <dgm:t>
        <a:bodyPr/>
        <a:lstStyle/>
        <a:p>
          <a:endParaRPr lang="en-US"/>
        </a:p>
      </dgm:t>
    </dgm:pt>
    <dgm:pt modelId="{D7F70C49-513E-0742-A838-73A4A97F4E95}">
      <dgm:prSet phldrT="[Text]" custT="1"/>
      <dgm:spPr/>
      <dgm:t>
        <a:bodyPr/>
        <a:lstStyle/>
        <a:p>
          <a:pPr algn="l"/>
          <a:r>
            <a:rPr lang="en-US" altLang="zh-CN" sz="1400" b="1" u="none" dirty="0">
              <a:latin typeface="+mn-lt"/>
              <a:ea typeface="Verdana" panose="020B0604030504040204" pitchFamily="34" charset="0"/>
              <a:cs typeface="Verdana" panose="020B0604030504040204" pitchFamily="34" charset="0"/>
            </a:rPr>
            <a:t>PSA level: </a:t>
          </a:r>
          <a:r>
            <a:rPr lang="en-US" altLang="zh-CN" sz="1400" b="1" dirty="0">
              <a:latin typeface="+mn-lt"/>
              <a:ea typeface="Verdana" panose="020B0604030504040204" pitchFamily="34" charset="0"/>
              <a:cs typeface="Verdana" panose="020B0604030504040204" pitchFamily="34" charset="0"/>
            </a:rPr>
            <a:t>7.33 ng/ml</a:t>
          </a:r>
        </a:p>
        <a:p>
          <a:pPr algn="l"/>
          <a:r>
            <a:rPr lang="en-US" altLang="zh-CN" sz="1400" b="0" u="none" dirty="0">
              <a:latin typeface="+mn-lt"/>
              <a:ea typeface="Verdana" panose="020B0604030504040204" pitchFamily="34" charset="0"/>
              <a:cs typeface="Verdana" panose="020B0604030504040204" pitchFamily="34" charset="0"/>
            </a:rPr>
            <a:t>Gleason scores</a:t>
          </a:r>
        </a:p>
        <a:p>
          <a:pPr algn="l"/>
          <a:r>
            <a:rPr lang="en-US" altLang="zh-CN" sz="1400" b="0" dirty="0">
              <a:latin typeface="+mn-lt"/>
              <a:ea typeface="Verdana" panose="020B0604030504040204" pitchFamily="34" charset="0"/>
              <a:cs typeface="Verdana" panose="020B0604030504040204" pitchFamily="34" charset="0"/>
            </a:rPr>
            <a:t>- 9(5+4) in  </a:t>
          </a:r>
        </a:p>
        <a:p>
          <a:pPr algn="l"/>
          <a:r>
            <a:rPr lang="en-US" altLang="zh-CN" sz="1400" b="0" dirty="0">
              <a:latin typeface="+mn-lt"/>
              <a:ea typeface="Verdana" panose="020B0604030504040204" pitchFamily="34" charset="0"/>
              <a:cs typeface="Verdana" panose="020B0604030504040204" pitchFamily="34" charset="0"/>
            </a:rPr>
            <a:t>  10/12 biopsies</a:t>
          </a:r>
        </a:p>
        <a:p>
          <a:pPr algn="l"/>
          <a:r>
            <a:rPr lang="en-US" altLang="zh-CN" sz="1400" b="0" dirty="0">
              <a:latin typeface="+mn-lt"/>
              <a:ea typeface="Verdana" panose="020B0604030504040204" pitchFamily="34" charset="0"/>
              <a:cs typeface="Verdana" panose="020B0604030504040204" pitchFamily="34" charset="0"/>
            </a:rPr>
            <a:t>- 8(4+4) in 2/12                  </a:t>
          </a:r>
        </a:p>
        <a:p>
          <a:pPr algn="l"/>
          <a:r>
            <a:rPr lang="en-US" altLang="zh-CN" sz="1400" b="0" dirty="0">
              <a:latin typeface="+mn-lt"/>
              <a:ea typeface="Verdana" panose="020B0604030504040204" pitchFamily="34" charset="0"/>
              <a:cs typeface="Verdana" panose="020B0604030504040204" pitchFamily="34" charset="0"/>
            </a:rPr>
            <a:t>  biopsies</a:t>
          </a:r>
          <a:r>
            <a:rPr lang="zh-CN" altLang="zh-CN" sz="1400" b="0">
              <a:latin typeface="+mn-lt"/>
              <a:cs typeface="Verdana" panose="020B0604030504040204" pitchFamily="34" charset="0"/>
            </a:rPr>
            <a:t> </a:t>
          </a:r>
          <a:endParaRPr lang="en-US" sz="1400" b="0" dirty="0">
            <a:latin typeface="+mn-lt"/>
            <a:ea typeface="Verdana" panose="020B0604030504040204" pitchFamily="34" charset="0"/>
            <a:cs typeface="Verdana" panose="020B0604030504040204" pitchFamily="34" charset="0"/>
          </a:endParaRPr>
        </a:p>
      </dgm:t>
    </dgm:pt>
    <dgm:pt modelId="{959B44D7-7951-5442-A7BA-1AFDC84B68FD}" type="parTrans" cxnId="{787398A7-E98F-4945-919A-11372ADD9136}">
      <dgm:prSet/>
      <dgm:spPr/>
      <dgm:t>
        <a:bodyPr/>
        <a:lstStyle/>
        <a:p>
          <a:endParaRPr lang="en-US" sz="1400">
            <a:latin typeface="+mn-lt"/>
          </a:endParaRPr>
        </a:p>
      </dgm:t>
    </dgm:pt>
    <dgm:pt modelId="{EBE0DD89-154C-004F-A350-2E1BF0354090}" type="sibTrans" cxnId="{787398A7-E98F-4945-919A-11372ADD9136}">
      <dgm:prSet custT="1"/>
      <dgm:spPr/>
      <dgm:t>
        <a:bodyPr/>
        <a:lstStyle/>
        <a:p>
          <a:endParaRPr lang="en-US" sz="1400" dirty="0">
            <a:latin typeface="+mn-lt"/>
          </a:endParaRPr>
        </a:p>
      </dgm:t>
    </dgm:pt>
    <dgm:pt modelId="{577BB16B-F12F-B049-88C2-5F04A8F8499D}">
      <dgm:prSet phldrT="[Text]" custT="1"/>
      <dgm:spPr/>
      <dgm:t>
        <a:bodyPr/>
        <a:lstStyle/>
        <a:p>
          <a:pPr algn="l">
            <a:lnSpc>
              <a:spcPct val="100000"/>
            </a:lnSpc>
            <a:spcAft>
              <a:spcPts val="0"/>
            </a:spcAft>
          </a:pPr>
          <a:r>
            <a:rPr lang="en-US" altLang="zh-CN" sz="1400" b="1" dirty="0">
              <a:latin typeface="+mn-lt"/>
              <a:ea typeface="Verdana" panose="020B0604030504040204" pitchFamily="34" charset="0"/>
              <a:cs typeface="Verdana" panose="020B0604030504040204" pitchFamily="34" charset="0"/>
            </a:rPr>
            <a:t>Radical prostatectomy </a:t>
          </a:r>
          <a:r>
            <a:rPr lang="en-US" altLang="zh-CN" sz="1400" dirty="0">
              <a:latin typeface="+mn-lt"/>
              <a:ea typeface="Verdana" panose="020B0604030504040204" pitchFamily="34" charset="0"/>
              <a:cs typeface="Verdana" panose="020B0604030504040204" pitchFamily="34" charset="0"/>
            </a:rPr>
            <a:t>(</a:t>
          </a:r>
          <a:r>
            <a:rPr lang="en-SG" sz="1400" dirty="0">
              <a:latin typeface="+mn-lt"/>
              <a:ea typeface="Verdana" panose="020B0604030504040204" pitchFamily="34" charset="0"/>
              <a:cs typeface="Verdana" panose="020B0604030504040204" pitchFamily="34" charset="0"/>
            </a:rPr>
            <a:t>surgery was performed uneventfully</a:t>
          </a:r>
          <a:r>
            <a:rPr lang="en-US" altLang="zh-CN" sz="1400" dirty="0">
              <a:latin typeface="+mn-lt"/>
              <a:ea typeface="Verdana" panose="020B0604030504040204" pitchFamily="34" charset="0"/>
              <a:cs typeface="Verdana" panose="020B0604030504040204" pitchFamily="34" charset="0"/>
            </a:rPr>
            <a:t>)</a:t>
          </a:r>
          <a:endParaRPr lang="en-SG" altLang="zh-CN" sz="1400" dirty="0">
            <a:latin typeface="+mn-lt"/>
            <a:ea typeface="Verdana" panose="020B0604030504040204" pitchFamily="34" charset="0"/>
            <a:cs typeface="Verdana" panose="020B0604030504040204" pitchFamily="34" charset="0"/>
          </a:endParaRPr>
        </a:p>
      </dgm:t>
    </dgm:pt>
    <dgm:pt modelId="{EDF04A82-FD39-4646-9453-69CE6450B145}" type="parTrans" cxnId="{6D5D4C87-E7EB-424D-A8A7-4ED5AD3D243B}">
      <dgm:prSet/>
      <dgm:spPr/>
      <dgm:t>
        <a:bodyPr/>
        <a:lstStyle/>
        <a:p>
          <a:endParaRPr lang="en-US" sz="1400">
            <a:latin typeface="+mn-lt"/>
          </a:endParaRPr>
        </a:p>
      </dgm:t>
    </dgm:pt>
    <dgm:pt modelId="{05991767-52A9-8D4D-8B25-E9A0F08A42A7}" type="sibTrans" cxnId="{6D5D4C87-E7EB-424D-A8A7-4ED5AD3D243B}">
      <dgm:prSet custT="1"/>
      <dgm:spPr/>
      <dgm:t>
        <a:bodyPr/>
        <a:lstStyle/>
        <a:p>
          <a:endParaRPr lang="en-US" sz="1400" dirty="0">
            <a:latin typeface="+mn-lt"/>
          </a:endParaRPr>
        </a:p>
      </dgm:t>
    </dgm:pt>
    <dgm:pt modelId="{C32CACA0-9F54-9D49-B1C5-9647A51FBC39}">
      <dgm:prSet phldrT="[Text]" custT="1"/>
      <dgm:spPr/>
      <dgm:t>
        <a:bodyPr/>
        <a:lstStyle/>
        <a:p>
          <a:pPr algn="l"/>
          <a:r>
            <a:rPr lang="en-US" altLang="zh-CN" sz="1400" b="1" dirty="0">
              <a:latin typeface="+mn-lt"/>
              <a:ea typeface="Verdana" panose="020B0604030504040204" pitchFamily="34" charset="0"/>
              <a:cs typeface="Verdana" panose="020B0604030504040204" pitchFamily="34" charset="0"/>
            </a:rPr>
            <a:t>PSA level: 0.04 ng/ml</a:t>
          </a:r>
        </a:p>
      </dgm:t>
    </dgm:pt>
    <dgm:pt modelId="{A2EA8229-6942-0F40-86C6-C44DBC24E64E}" type="parTrans" cxnId="{163C0642-DF5B-B54C-9B67-6EC3E64705F4}">
      <dgm:prSet/>
      <dgm:spPr/>
      <dgm:t>
        <a:bodyPr/>
        <a:lstStyle/>
        <a:p>
          <a:endParaRPr lang="en-US" sz="1400">
            <a:latin typeface="+mn-lt"/>
          </a:endParaRPr>
        </a:p>
      </dgm:t>
    </dgm:pt>
    <dgm:pt modelId="{BDAF85F6-EAD4-8D45-854C-B33EA16999D2}" type="sibTrans" cxnId="{163C0642-DF5B-B54C-9B67-6EC3E64705F4}">
      <dgm:prSet custT="1"/>
      <dgm:spPr/>
      <dgm:t>
        <a:bodyPr/>
        <a:lstStyle/>
        <a:p>
          <a:endParaRPr lang="en-US" sz="1400" dirty="0">
            <a:latin typeface="+mn-lt"/>
          </a:endParaRPr>
        </a:p>
      </dgm:t>
    </dgm:pt>
    <dgm:pt modelId="{B8C3BC3E-3786-B74D-A7D2-C940FE36D23F}">
      <dgm:prSet custT="1"/>
      <dgm:spPr/>
      <dgm:t>
        <a:bodyPr/>
        <a:lstStyle/>
        <a:p>
          <a:pPr algn="l">
            <a:lnSpc>
              <a:spcPct val="100000"/>
            </a:lnSpc>
            <a:spcAft>
              <a:spcPts val="0"/>
            </a:spcAft>
          </a:pPr>
          <a:r>
            <a:rPr lang="en-US" altLang="zh-CN" sz="1400" dirty="0">
              <a:latin typeface="+mn-lt"/>
              <a:ea typeface="Verdana" panose="020B0604030504040204" pitchFamily="34" charset="0"/>
              <a:cs typeface="Verdana" panose="020B0604030504040204" pitchFamily="34" charset="0"/>
            </a:rPr>
            <a:t>- Prostate    </a:t>
          </a:r>
        </a:p>
        <a:p>
          <a:pPr algn="l">
            <a:lnSpc>
              <a:spcPct val="100000"/>
            </a:lnSpc>
            <a:spcAft>
              <a:spcPts val="0"/>
            </a:spcAft>
          </a:pPr>
          <a:r>
            <a:rPr lang="en-US" altLang="zh-CN" sz="1400" dirty="0">
              <a:latin typeface="+mn-lt"/>
              <a:ea typeface="Verdana" panose="020B0604030504040204" pitchFamily="34" charset="0"/>
              <a:cs typeface="Verdana" panose="020B0604030504040204" pitchFamily="34" charset="0"/>
            </a:rPr>
            <a:t>  adenocarcinoma</a:t>
          </a:r>
          <a:r>
            <a:rPr lang="zh-CN" altLang="en-US" sz="1400">
              <a:latin typeface="+mn-lt"/>
              <a:cs typeface="Verdana" panose="020B0604030504040204" pitchFamily="34" charset="0"/>
            </a:rPr>
            <a:t> </a:t>
          </a:r>
          <a:r>
            <a:rPr lang="en-US" altLang="zh-CN" sz="1400" dirty="0">
              <a:latin typeface="+mn-lt"/>
              <a:cs typeface="Verdana" panose="020B0604030504040204" pitchFamily="34" charset="0"/>
            </a:rPr>
            <a:t>         </a:t>
          </a:r>
        </a:p>
        <a:p>
          <a:pPr algn="l">
            <a:lnSpc>
              <a:spcPct val="100000"/>
            </a:lnSpc>
            <a:spcAft>
              <a:spcPts val="0"/>
            </a:spcAft>
          </a:pPr>
          <a:r>
            <a:rPr lang="en-US" altLang="zh-CN" sz="1400" dirty="0">
              <a:latin typeface="+mn-lt"/>
              <a:ea typeface="Verdana" panose="020B0604030504040204" pitchFamily="34" charset="0"/>
              <a:cs typeface="Verdana" panose="020B0604030504040204" pitchFamily="34" charset="0"/>
            </a:rPr>
            <a:t>  plus</a:t>
          </a:r>
          <a:r>
            <a:rPr lang="zh-CN" altLang="en-US" sz="1400">
              <a:latin typeface="+mn-lt"/>
              <a:cs typeface="Verdana" panose="020B0604030504040204" pitchFamily="34" charset="0"/>
            </a:rPr>
            <a:t> </a:t>
          </a:r>
          <a:r>
            <a:rPr lang="en" altLang="zh-CN" sz="1400" dirty="0">
              <a:latin typeface="+mn-lt"/>
              <a:ea typeface="Verdana" panose="020B0604030504040204" pitchFamily="34" charset="0"/>
              <a:cs typeface="Verdana" panose="020B0604030504040204" pitchFamily="34" charset="0"/>
            </a:rPr>
            <a:t>intraductal </a:t>
          </a:r>
        </a:p>
        <a:p>
          <a:pPr algn="l">
            <a:lnSpc>
              <a:spcPct val="100000"/>
            </a:lnSpc>
            <a:spcAft>
              <a:spcPts val="0"/>
            </a:spcAft>
          </a:pPr>
          <a:r>
            <a:rPr lang="en" altLang="zh-CN" sz="1400" dirty="0">
              <a:latin typeface="+mn-lt"/>
              <a:ea typeface="Verdana" panose="020B0604030504040204" pitchFamily="34" charset="0"/>
              <a:cs typeface="Verdana" panose="020B0604030504040204" pitchFamily="34" charset="0"/>
            </a:rPr>
            <a:t>  carcinoma</a:t>
          </a:r>
          <a:r>
            <a:rPr lang="en-US" altLang="zh-CN" sz="1400" dirty="0">
              <a:latin typeface="+mn-lt"/>
              <a:ea typeface="Verdana" panose="020B0604030504040204" pitchFamily="34" charset="0"/>
              <a:cs typeface="Verdana" panose="020B0604030504040204" pitchFamily="34" charset="0"/>
            </a:rPr>
            <a:t>  </a:t>
          </a:r>
        </a:p>
        <a:p>
          <a:pPr algn="l">
            <a:lnSpc>
              <a:spcPct val="100000"/>
            </a:lnSpc>
            <a:spcAft>
              <a:spcPts val="0"/>
            </a:spcAft>
          </a:pPr>
          <a:r>
            <a:rPr lang="en-US" altLang="zh-CN" sz="1400" dirty="0">
              <a:latin typeface="+mn-lt"/>
              <a:ea typeface="Verdana" panose="020B0604030504040204" pitchFamily="34" charset="0"/>
              <a:cs typeface="Verdana" panose="020B0604030504040204" pitchFamily="34" charset="0"/>
            </a:rPr>
            <a:t>- </a:t>
          </a:r>
          <a:r>
            <a:rPr lang="en-US" altLang="zh-CN" sz="1400" u="none" dirty="0">
              <a:latin typeface="+mn-lt"/>
              <a:ea typeface="Verdana" panose="020B0604030504040204" pitchFamily="34" charset="0"/>
              <a:cs typeface="Verdana" panose="020B0604030504040204" pitchFamily="34" charset="0"/>
            </a:rPr>
            <a:t>Gleason score: </a:t>
          </a:r>
          <a:r>
            <a:rPr lang="en-US" altLang="zh-CN" sz="1400" dirty="0">
              <a:latin typeface="+mn-lt"/>
              <a:ea typeface="Verdana" panose="020B0604030504040204" pitchFamily="34" charset="0"/>
              <a:cs typeface="Verdana" panose="020B0604030504040204" pitchFamily="34" charset="0"/>
            </a:rPr>
            <a:t>5+4</a:t>
          </a:r>
        </a:p>
        <a:p>
          <a:pPr algn="l">
            <a:lnSpc>
              <a:spcPct val="100000"/>
            </a:lnSpc>
            <a:spcAft>
              <a:spcPts val="0"/>
            </a:spcAft>
          </a:pPr>
          <a:r>
            <a:rPr lang="en-US" altLang="zh-CN" sz="1400" dirty="0">
              <a:latin typeface="+mn-lt"/>
              <a:ea typeface="Verdana" panose="020B0604030504040204" pitchFamily="34" charset="0"/>
              <a:cs typeface="Verdana" panose="020B0604030504040204" pitchFamily="34" charset="0"/>
            </a:rPr>
            <a:t>- pT3aN0</a:t>
          </a:r>
        </a:p>
        <a:p>
          <a:pPr algn="l">
            <a:lnSpc>
              <a:spcPct val="100000"/>
            </a:lnSpc>
            <a:spcAft>
              <a:spcPts val="0"/>
            </a:spcAft>
          </a:pPr>
          <a:r>
            <a:rPr lang="en-US" altLang="zh-CN" sz="1400" dirty="0">
              <a:latin typeface="+mn-lt"/>
              <a:ea typeface="Verdana" panose="020B0604030504040204" pitchFamily="34" charset="0"/>
              <a:cs typeface="Verdana" panose="020B0604030504040204" pitchFamily="34" charset="0"/>
            </a:rPr>
            <a:t>- Negative surgical </a:t>
          </a:r>
        </a:p>
        <a:p>
          <a:pPr algn="l">
            <a:lnSpc>
              <a:spcPct val="100000"/>
            </a:lnSpc>
            <a:spcAft>
              <a:spcPts val="0"/>
            </a:spcAft>
          </a:pPr>
          <a:r>
            <a:rPr lang="en-US" altLang="zh-CN" sz="1400" dirty="0">
              <a:latin typeface="+mn-lt"/>
              <a:ea typeface="Verdana" panose="020B0604030504040204" pitchFamily="34" charset="0"/>
              <a:cs typeface="Verdana" panose="020B0604030504040204" pitchFamily="34" charset="0"/>
            </a:rPr>
            <a:t>  margin</a:t>
          </a:r>
          <a:endParaRPr lang="en-US" sz="1400" dirty="0">
            <a:latin typeface="+mn-lt"/>
            <a:ea typeface="Verdana" panose="020B0604030504040204" pitchFamily="34" charset="0"/>
            <a:cs typeface="Verdana" panose="020B0604030504040204" pitchFamily="34" charset="0"/>
          </a:endParaRPr>
        </a:p>
      </dgm:t>
    </dgm:pt>
    <dgm:pt modelId="{AD6CB930-20A8-A643-8D8D-3FA6282FA1D2}" type="parTrans" cxnId="{4142B63A-A47D-904A-A0CB-2471B0D24778}">
      <dgm:prSet/>
      <dgm:spPr/>
      <dgm:t>
        <a:bodyPr/>
        <a:lstStyle/>
        <a:p>
          <a:endParaRPr lang="en-US" sz="1400">
            <a:latin typeface="+mn-lt"/>
          </a:endParaRPr>
        </a:p>
      </dgm:t>
    </dgm:pt>
    <dgm:pt modelId="{D6277D49-59A5-8C47-9BDC-530FA2E24EB7}" type="sibTrans" cxnId="{4142B63A-A47D-904A-A0CB-2471B0D24778}">
      <dgm:prSet custT="1"/>
      <dgm:spPr/>
      <dgm:t>
        <a:bodyPr/>
        <a:lstStyle/>
        <a:p>
          <a:endParaRPr lang="en-US" sz="1400" dirty="0">
            <a:latin typeface="+mn-lt"/>
          </a:endParaRPr>
        </a:p>
      </dgm:t>
    </dgm:pt>
    <dgm:pt modelId="{ABBE5635-07EF-9248-B1D8-4FD1EB0F96E2}">
      <dgm:prSet custT="1"/>
      <dgm:spPr/>
      <dgm:t>
        <a:bodyPr/>
        <a:lstStyle/>
        <a:p>
          <a:pPr algn="l">
            <a:lnSpc>
              <a:spcPct val="100000"/>
            </a:lnSpc>
            <a:spcAft>
              <a:spcPts val="0"/>
            </a:spcAft>
          </a:pPr>
          <a:r>
            <a:rPr lang="en-US" altLang="zh-CN" sz="1400" dirty="0">
              <a:latin typeface="+mn-lt"/>
              <a:ea typeface="Verdana" panose="020B0604030504040204" pitchFamily="34" charset="0"/>
              <a:cs typeface="Verdana" panose="020B0604030504040204" pitchFamily="34" charset="0"/>
            </a:rPr>
            <a:t>Regular PSA tests every 3 months (without adjuvant treatment)</a:t>
          </a:r>
          <a:endParaRPr lang="en-US" sz="1400" dirty="0">
            <a:latin typeface="+mn-lt"/>
            <a:ea typeface="Verdana" panose="020B0604030504040204" pitchFamily="34" charset="0"/>
            <a:cs typeface="Verdana" panose="020B0604030504040204" pitchFamily="34" charset="0"/>
          </a:endParaRPr>
        </a:p>
      </dgm:t>
    </dgm:pt>
    <dgm:pt modelId="{15C3A1FE-EE09-DF42-8E6D-078FCC7DBA7F}" type="parTrans" cxnId="{1C8CB9E5-BA6C-DD4D-9F4C-0A1A16FC0837}">
      <dgm:prSet/>
      <dgm:spPr/>
      <dgm:t>
        <a:bodyPr/>
        <a:lstStyle/>
        <a:p>
          <a:endParaRPr lang="en-US" sz="1400">
            <a:latin typeface="+mn-lt"/>
          </a:endParaRPr>
        </a:p>
      </dgm:t>
    </dgm:pt>
    <dgm:pt modelId="{9D848E26-15CA-644A-9E4D-1A5A9C133776}" type="sibTrans" cxnId="{1C8CB9E5-BA6C-DD4D-9F4C-0A1A16FC0837}">
      <dgm:prSet/>
      <dgm:spPr/>
      <dgm:t>
        <a:bodyPr/>
        <a:lstStyle/>
        <a:p>
          <a:endParaRPr lang="en-US" sz="1400">
            <a:latin typeface="+mn-lt"/>
          </a:endParaRPr>
        </a:p>
      </dgm:t>
    </dgm:pt>
    <dgm:pt modelId="{6B16064B-38AA-8149-98A0-3965C4213286}" type="pres">
      <dgm:prSet presAssocID="{8D411F5C-2936-9C4A-B8BB-95EA4DA3DA58}" presName="Name0" presStyleCnt="0">
        <dgm:presLayoutVars>
          <dgm:dir/>
          <dgm:resizeHandles val="exact"/>
        </dgm:presLayoutVars>
      </dgm:prSet>
      <dgm:spPr/>
    </dgm:pt>
    <dgm:pt modelId="{71B9ACF4-2E66-2A47-B9CB-4A28C3CDC3AD}" type="pres">
      <dgm:prSet presAssocID="{D7F70C49-513E-0742-A838-73A4A97F4E95}" presName="node" presStyleLbl="node1" presStyleIdx="0" presStyleCnt="5">
        <dgm:presLayoutVars>
          <dgm:bulletEnabled val="1"/>
        </dgm:presLayoutVars>
      </dgm:prSet>
      <dgm:spPr/>
    </dgm:pt>
    <dgm:pt modelId="{14167C35-ADC0-2E41-B6FC-22C3931265F5}" type="pres">
      <dgm:prSet presAssocID="{EBE0DD89-154C-004F-A350-2E1BF0354090}" presName="sibTrans" presStyleLbl="sibTrans2D1" presStyleIdx="0" presStyleCnt="4"/>
      <dgm:spPr/>
    </dgm:pt>
    <dgm:pt modelId="{2CFE05D2-8189-DB40-840C-563B08445203}" type="pres">
      <dgm:prSet presAssocID="{EBE0DD89-154C-004F-A350-2E1BF0354090}" presName="connectorText" presStyleLbl="sibTrans2D1" presStyleIdx="0" presStyleCnt="4"/>
      <dgm:spPr/>
    </dgm:pt>
    <dgm:pt modelId="{CAB0ED33-CD40-6B4C-8F96-AB8C0AFDA710}" type="pres">
      <dgm:prSet presAssocID="{577BB16B-F12F-B049-88C2-5F04A8F8499D}" presName="node" presStyleLbl="node1" presStyleIdx="1" presStyleCnt="5">
        <dgm:presLayoutVars>
          <dgm:bulletEnabled val="1"/>
        </dgm:presLayoutVars>
      </dgm:prSet>
      <dgm:spPr/>
    </dgm:pt>
    <dgm:pt modelId="{724210A4-5267-E540-B2E1-238BA7FF395F}" type="pres">
      <dgm:prSet presAssocID="{05991767-52A9-8D4D-8B25-E9A0F08A42A7}" presName="sibTrans" presStyleLbl="sibTrans2D1" presStyleIdx="1" presStyleCnt="4"/>
      <dgm:spPr/>
    </dgm:pt>
    <dgm:pt modelId="{DAB617DF-9B16-1C46-B795-9A8AD43012C6}" type="pres">
      <dgm:prSet presAssocID="{05991767-52A9-8D4D-8B25-E9A0F08A42A7}" presName="connectorText" presStyleLbl="sibTrans2D1" presStyleIdx="1" presStyleCnt="4"/>
      <dgm:spPr/>
    </dgm:pt>
    <dgm:pt modelId="{36972CB2-D941-C949-AFFF-97817522FDF6}" type="pres">
      <dgm:prSet presAssocID="{B8C3BC3E-3786-B74D-A7D2-C940FE36D23F}" presName="node" presStyleLbl="node1" presStyleIdx="2" presStyleCnt="5" custScaleX="112105">
        <dgm:presLayoutVars>
          <dgm:bulletEnabled val="1"/>
        </dgm:presLayoutVars>
      </dgm:prSet>
      <dgm:spPr/>
    </dgm:pt>
    <dgm:pt modelId="{6DD5C71B-692A-4E49-918C-81CDA8B85FB0}" type="pres">
      <dgm:prSet presAssocID="{D6277D49-59A5-8C47-9BDC-530FA2E24EB7}" presName="sibTrans" presStyleLbl="sibTrans2D1" presStyleIdx="2" presStyleCnt="4"/>
      <dgm:spPr/>
    </dgm:pt>
    <dgm:pt modelId="{9E449151-4328-1141-8A96-698CD25A0387}" type="pres">
      <dgm:prSet presAssocID="{D6277D49-59A5-8C47-9BDC-530FA2E24EB7}" presName="connectorText" presStyleLbl="sibTrans2D1" presStyleIdx="2" presStyleCnt="4"/>
      <dgm:spPr/>
    </dgm:pt>
    <dgm:pt modelId="{E38BF66B-B4FF-C54B-A39D-8D20EC723792}" type="pres">
      <dgm:prSet presAssocID="{C32CACA0-9F54-9D49-B1C5-9647A51FBC39}" presName="node" presStyleLbl="node1" presStyleIdx="3" presStyleCnt="5">
        <dgm:presLayoutVars>
          <dgm:bulletEnabled val="1"/>
        </dgm:presLayoutVars>
      </dgm:prSet>
      <dgm:spPr/>
    </dgm:pt>
    <dgm:pt modelId="{53F615E1-9DDD-3C49-A6F0-DABCC95204C1}" type="pres">
      <dgm:prSet presAssocID="{BDAF85F6-EAD4-8D45-854C-B33EA16999D2}" presName="sibTrans" presStyleLbl="sibTrans2D1" presStyleIdx="3" presStyleCnt="4"/>
      <dgm:spPr/>
    </dgm:pt>
    <dgm:pt modelId="{7411E6C5-FE2C-A74C-ACED-7B25FBE249FD}" type="pres">
      <dgm:prSet presAssocID="{BDAF85F6-EAD4-8D45-854C-B33EA16999D2}" presName="connectorText" presStyleLbl="sibTrans2D1" presStyleIdx="3" presStyleCnt="4"/>
      <dgm:spPr/>
    </dgm:pt>
    <dgm:pt modelId="{6EE226A7-003F-384C-B878-74E39A4BA5C8}" type="pres">
      <dgm:prSet presAssocID="{ABBE5635-07EF-9248-B1D8-4FD1EB0F96E2}" presName="node" presStyleLbl="node1" presStyleIdx="4" presStyleCnt="5">
        <dgm:presLayoutVars>
          <dgm:bulletEnabled val="1"/>
        </dgm:presLayoutVars>
      </dgm:prSet>
      <dgm:spPr/>
    </dgm:pt>
  </dgm:ptLst>
  <dgm:cxnLst>
    <dgm:cxn modelId="{F5CE1302-376F-7D4A-ACD5-28ACA649AA9C}" type="presOf" srcId="{EBE0DD89-154C-004F-A350-2E1BF0354090}" destId="{14167C35-ADC0-2E41-B6FC-22C3931265F5}" srcOrd="0" destOrd="0" presId="urn:microsoft.com/office/officeart/2005/8/layout/process1"/>
    <dgm:cxn modelId="{04FDD90F-89AF-9044-8A4D-42A2009B1921}" type="presOf" srcId="{EBE0DD89-154C-004F-A350-2E1BF0354090}" destId="{2CFE05D2-8189-DB40-840C-563B08445203}" srcOrd="1" destOrd="0" presId="urn:microsoft.com/office/officeart/2005/8/layout/process1"/>
    <dgm:cxn modelId="{F91FF915-9284-9941-AFDA-8116E20FBE78}" type="presOf" srcId="{ABBE5635-07EF-9248-B1D8-4FD1EB0F96E2}" destId="{6EE226A7-003F-384C-B878-74E39A4BA5C8}" srcOrd="0" destOrd="0" presId="urn:microsoft.com/office/officeart/2005/8/layout/process1"/>
    <dgm:cxn modelId="{568E2F21-FF48-F246-A68B-F762FA6C528F}" type="presOf" srcId="{D7F70C49-513E-0742-A838-73A4A97F4E95}" destId="{71B9ACF4-2E66-2A47-B9CB-4A28C3CDC3AD}" srcOrd="0" destOrd="0" presId="urn:microsoft.com/office/officeart/2005/8/layout/process1"/>
    <dgm:cxn modelId="{3BD6BC21-45CC-0342-8409-C9AE7DD9F1E7}" type="presOf" srcId="{BDAF85F6-EAD4-8D45-854C-B33EA16999D2}" destId="{53F615E1-9DDD-3C49-A6F0-DABCC95204C1}" srcOrd="0" destOrd="0" presId="urn:microsoft.com/office/officeart/2005/8/layout/process1"/>
    <dgm:cxn modelId="{4142B63A-A47D-904A-A0CB-2471B0D24778}" srcId="{8D411F5C-2936-9C4A-B8BB-95EA4DA3DA58}" destId="{B8C3BC3E-3786-B74D-A7D2-C940FE36D23F}" srcOrd="2" destOrd="0" parTransId="{AD6CB930-20A8-A643-8D8D-3FA6282FA1D2}" sibTransId="{D6277D49-59A5-8C47-9BDC-530FA2E24EB7}"/>
    <dgm:cxn modelId="{163C0642-DF5B-B54C-9B67-6EC3E64705F4}" srcId="{8D411F5C-2936-9C4A-B8BB-95EA4DA3DA58}" destId="{C32CACA0-9F54-9D49-B1C5-9647A51FBC39}" srcOrd="3" destOrd="0" parTransId="{A2EA8229-6942-0F40-86C6-C44DBC24E64E}" sibTransId="{BDAF85F6-EAD4-8D45-854C-B33EA16999D2}"/>
    <dgm:cxn modelId="{F820EF43-BA78-6B49-A93D-333A0C41E871}" type="presOf" srcId="{05991767-52A9-8D4D-8B25-E9A0F08A42A7}" destId="{724210A4-5267-E540-B2E1-238BA7FF395F}" srcOrd="0" destOrd="0" presId="urn:microsoft.com/office/officeart/2005/8/layout/process1"/>
    <dgm:cxn modelId="{E31A217C-1859-BA4D-A4D5-08B7523D0F97}" type="presOf" srcId="{8D411F5C-2936-9C4A-B8BB-95EA4DA3DA58}" destId="{6B16064B-38AA-8149-98A0-3965C4213286}" srcOrd="0" destOrd="0" presId="urn:microsoft.com/office/officeart/2005/8/layout/process1"/>
    <dgm:cxn modelId="{6D5D4C87-E7EB-424D-A8A7-4ED5AD3D243B}" srcId="{8D411F5C-2936-9C4A-B8BB-95EA4DA3DA58}" destId="{577BB16B-F12F-B049-88C2-5F04A8F8499D}" srcOrd="1" destOrd="0" parTransId="{EDF04A82-FD39-4646-9453-69CE6450B145}" sibTransId="{05991767-52A9-8D4D-8B25-E9A0F08A42A7}"/>
    <dgm:cxn modelId="{E883B08C-0745-BA4D-9890-07F77A1D0482}" type="presOf" srcId="{C32CACA0-9F54-9D49-B1C5-9647A51FBC39}" destId="{E38BF66B-B4FF-C54B-A39D-8D20EC723792}" srcOrd="0" destOrd="0" presId="urn:microsoft.com/office/officeart/2005/8/layout/process1"/>
    <dgm:cxn modelId="{787398A7-E98F-4945-919A-11372ADD9136}" srcId="{8D411F5C-2936-9C4A-B8BB-95EA4DA3DA58}" destId="{D7F70C49-513E-0742-A838-73A4A97F4E95}" srcOrd="0" destOrd="0" parTransId="{959B44D7-7951-5442-A7BA-1AFDC84B68FD}" sibTransId="{EBE0DD89-154C-004F-A350-2E1BF0354090}"/>
    <dgm:cxn modelId="{4D863BB2-24ED-ED4F-9927-13C72D19CC42}" type="presOf" srcId="{BDAF85F6-EAD4-8D45-854C-B33EA16999D2}" destId="{7411E6C5-FE2C-A74C-ACED-7B25FBE249FD}" srcOrd="1" destOrd="0" presId="urn:microsoft.com/office/officeart/2005/8/layout/process1"/>
    <dgm:cxn modelId="{E95F27BE-4E1B-A343-87B1-387F18212F3C}" type="presOf" srcId="{577BB16B-F12F-B049-88C2-5F04A8F8499D}" destId="{CAB0ED33-CD40-6B4C-8F96-AB8C0AFDA710}" srcOrd="0" destOrd="0" presId="urn:microsoft.com/office/officeart/2005/8/layout/process1"/>
    <dgm:cxn modelId="{C4E50AD0-0C6E-2348-8957-E55B54A02981}" type="presOf" srcId="{D6277D49-59A5-8C47-9BDC-530FA2E24EB7}" destId="{9E449151-4328-1141-8A96-698CD25A0387}" srcOrd="1" destOrd="0" presId="urn:microsoft.com/office/officeart/2005/8/layout/process1"/>
    <dgm:cxn modelId="{BDDA0ED6-3633-1B49-A9A5-77F41353A609}" type="presOf" srcId="{05991767-52A9-8D4D-8B25-E9A0F08A42A7}" destId="{DAB617DF-9B16-1C46-B795-9A8AD43012C6}" srcOrd="1" destOrd="0" presId="urn:microsoft.com/office/officeart/2005/8/layout/process1"/>
    <dgm:cxn modelId="{6A4420D6-0055-8546-B076-DDD32CC77505}" type="presOf" srcId="{D6277D49-59A5-8C47-9BDC-530FA2E24EB7}" destId="{6DD5C71B-692A-4E49-918C-81CDA8B85FB0}" srcOrd="0" destOrd="0" presId="urn:microsoft.com/office/officeart/2005/8/layout/process1"/>
    <dgm:cxn modelId="{1C8CB9E5-BA6C-DD4D-9F4C-0A1A16FC0837}" srcId="{8D411F5C-2936-9C4A-B8BB-95EA4DA3DA58}" destId="{ABBE5635-07EF-9248-B1D8-4FD1EB0F96E2}" srcOrd="4" destOrd="0" parTransId="{15C3A1FE-EE09-DF42-8E6D-078FCC7DBA7F}" sibTransId="{9D848E26-15CA-644A-9E4D-1A5A9C133776}"/>
    <dgm:cxn modelId="{27D023ED-ED6C-BC42-83A7-4D34D5AEB161}" type="presOf" srcId="{B8C3BC3E-3786-B74D-A7D2-C940FE36D23F}" destId="{36972CB2-D941-C949-AFFF-97817522FDF6}" srcOrd="0" destOrd="0" presId="urn:microsoft.com/office/officeart/2005/8/layout/process1"/>
    <dgm:cxn modelId="{BCA28D27-3CC1-0B40-AEE8-C1228279375C}" type="presParOf" srcId="{6B16064B-38AA-8149-98A0-3965C4213286}" destId="{71B9ACF4-2E66-2A47-B9CB-4A28C3CDC3AD}" srcOrd="0" destOrd="0" presId="urn:microsoft.com/office/officeart/2005/8/layout/process1"/>
    <dgm:cxn modelId="{CB0B2801-E81E-D645-B0D9-2357D33844E1}" type="presParOf" srcId="{6B16064B-38AA-8149-98A0-3965C4213286}" destId="{14167C35-ADC0-2E41-B6FC-22C3931265F5}" srcOrd="1" destOrd="0" presId="urn:microsoft.com/office/officeart/2005/8/layout/process1"/>
    <dgm:cxn modelId="{8D1042A3-58CE-DA47-8D58-36F73EA360C7}" type="presParOf" srcId="{14167C35-ADC0-2E41-B6FC-22C3931265F5}" destId="{2CFE05D2-8189-DB40-840C-563B08445203}" srcOrd="0" destOrd="0" presId="urn:microsoft.com/office/officeart/2005/8/layout/process1"/>
    <dgm:cxn modelId="{D86B2D4F-FED3-AE44-8197-42FFDE39A2B9}" type="presParOf" srcId="{6B16064B-38AA-8149-98A0-3965C4213286}" destId="{CAB0ED33-CD40-6B4C-8F96-AB8C0AFDA710}" srcOrd="2" destOrd="0" presId="urn:microsoft.com/office/officeart/2005/8/layout/process1"/>
    <dgm:cxn modelId="{80B12E2F-D278-D246-A82F-39911EF2AF8A}" type="presParOf" srcId="{6B16064B-38AA-8149-98A0-3965C4213286}" destId="{724210A4-5267-E540-B2E1-238BA7FF395F}" srcOrd="3" destOrd="0" presId="urn:microsoft.com/office/officeart/2005/8/layout/process1"/>
    <dgm:cxn modelId="{DFA758EA-BE5B-7A4E-B3D4-C3EFA791829F}" type="presParOf" srcId="{724210A4-5267-E540-B2E1-238BA7FF395F}" destId="{DAB617DF-9B16-1C46-B795-9A8AD43012C6}" srcOrd="0" destOrd="0" presId="urn:microsoft.com/office/officeart/2005/8/layout/process1"/>
    <dgm:cxn modelId="{FB48C7C8-372A-F741-921F-FAC9A9296458}" type="presParOf" srcId="{6B16064B-38AA-8149-98A0-3965C4213286}" destId="{36972CB2-D941-C949-AFFF-97817522FDF6}" srcOrd="4" destOrd="0" presId="urn:microsoft.com/office/officeart/2005/8/layout/process1"/>
    <dgm:cxn modelId="{605F1A1E-F207-C247-806E-B2648B88C73B}" type="presParOf" srcId="{6B16064B-38AA-8149-98A0-3965C4213286}" destId="{6DD5C71B-692A-4E49-918C-81CDA8B85FB0}" srcOrd="5" destOrd="0" presId="urn:microsoft.com/office/officeart/2005/8/layout/process1"/>
    <dgm:cxn modelId="{0793E48E-C773-E14D-9991-87E4BAEBFF6B}" type="presParOf" srcId="{6DD5C71B-692A-4E49-918C-81CDA8B85FB0}" destId="{9E449151-4328-1141-8A96-698CD25A0387}" srcOrd="0" destOrd="0" presId="urn:microsoft.com/office/officeart/2005/8/layout/process1"/>
    <dgm:cxn modelId="{21210788-8302-1947-90AC-AB4A5F758A7C}" type="presParOf" srcId="{6B16064B-38AA-8149-98A0-3965C4213286}" destId="{E38BF66B-B4FF-C54B-A39D-8D20EC723792}" srcOrd="6" destOrd="0" presId="urn:microsoft.com/office/officeart/2005/8/layout/process1"/>
    <dgm:cxn modelId="{E89D15B2-A555-2B48-BB8C-C16DC2B23FC4}" type="presParOf" srcId="{6B16064B-38AA-8149-98A0-3965C4213286}" destId="{53F615E1-9DDD-3C49-A6F0-DABCC95204C1}" srcOrd="7" destOrd="0" presId="urn:microsoft.com/office/officeart/2005/8/layout/process1"/>
    <dgm:cxn modelId="{C5F5B726-EBE7-DF4A-8F75-B4DE0DAFB1AE}" type="presParOf" srcId="{53F615E1-9DDD-3C49-A6F0-DABCC95204C1}" destId="{7411E6C5-FE2C-A74C-ACED-7B25FBE249FD}" srcOrd="0" destOrd="0" presId="urn:microsoft.com/office/officeart/2005/8/layout/process1"/>
    <dgm:cxn modelId="{B8FCCF58-F2BE-3440-82BD-FF3B5BA0AD6C}" type="presParOf" srcId="{6B16064B-38AA-8149-98A0-3965C4213286}" destId="{6EE226A7-003F-384C-B878-74E39A4BA5C8}"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47F630-001C-AC42-9370-FACE33992387}"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US"/>
        </a:p>
      </dgm:t>
    </dgm:pt>
    <dgm:pt modelId="{5AA1C3FC-6A2B-7645-90D2-E44E2FFFB67E}">
      <dgm:prSet phldrT="[Text]" custT="1"/>
      <dgm:spPr/>
      <dgm:t>
        <a:bodyPr/>
        <a:lstStyle/>
        <a:p>
          <a:r>
            <a:rPr lang="en-US" sz="1800" dirty="0"/>
            <a:t>PSMA-PET recommendations for biochemical recurrent prostate cancer</a:t>
          </a:r>
          <a:r>
            <a:rPr lang="en-US" sz="1800" baseline="30000" dirty="0"/>
            <a:t>2</a:t>
          </a:r>
          <a:endParaRPr lang="en-US" sz="1800" dirty="0"/>
        </a:p>
      </dgm:t>
    </dgm:pt>
    <dgm:pt modelId="{336AE605-A889-BF47-B0C3-E4526915B3C7}" type="parTrans" cxnId="{9E142E8E-78B6-4847-9BEB-A774D300558D}">
      <dgm:prSet/>
      <dgm:spPr/>
      <dgm:t>
        <a:bodyPr/>
        <a:lstStyle/>
        <a:p>
          <a:endParaRPr lang="en-US" sz="1800"/>
        </a:p>
      </dgm:t>
    </dgm:pt>
    <dgm:pt modelId="{77351983-EB01-2144-8A38-51813AED4544}" type="sibTrans" cxnId="{9E142E8E-78B6-4847-9BEB-A774D300558D}">
      <dgm:prSet/>
      <dgm:spPr/>
      <dgm:t>
        <a:bodyPr/>
        <a:lstStyle/>
        <a:p>
          <a:endParaRPr lang="en-US" sz="1800"/>
        </a:p>
      </dgm:t>
    </dgm:pt>
    <dgm:pt modelId="{F1B55EA4-AF88-EC45-A8BA-63C9E5577226}">
      <dgm:prSet phldrT="[Text]" custT="1"/>
      <dgm:spPr/>
      <dgm:t>
        <a:bodyPr/>
        <a:lstStyle/>
        <a:p>
          <a:pPr>
            <a:buFont typeface="Arial" panose="020B0604020202020204" pitchFamily="34" charset="0"/>
            <a:buChar char="•"/>
          </a:pPr>
          <a:r>
            <a:rPr lang="en-US" sz="1800" dirty="0"/>
            <a:t>After radical prostatectomy if PSA level is &gt; 0.2 ng/mL and results will influence subsequent treatment decisions</a:t>
          </a:r>
        </a:p>
      </dgm:t>
    </dgm:pt>
    <dgm:pt modelId="{35753223-B233-8749-A34B-26B88526E678}" type="parTrans" cxnId="{EB235775-62A6-9A4B-BD66-DF5D2F0BFAE3}">
      <dgm:prSet/>
      <dgm:spPr/>
      <dgm:t>
        <a:bodyPr/>
        <a:lstStyle/>
        <a:p>
          <a:endParaRPr lang="en-US" sz="1800"/>
        </a:p>
      </dgm:t>
    </dgm:pt>
    <dgm:pt modelId="{D5D35569-9D71-B943-AA01-AD1C3B2DCFB4}" type="sibTrans" cxnId="{EB235775-62A6-9A4B-BD66-DF5D2F0BFAE3}">
      <dgm:prSet/>
      <dgm:spPr/>
      <dgm:t>
        <a:bodyPr/>
        <a:lstStyle/>
        <a:p>
          <a:endParaRPr lang="en-US" sz="1800"/>
        </a:p>
      </dgm:t>
    </dgm:pt>
    <dgm:pt modelId="{ADDF3E76-1DA9-6D49-A0E5-5367EAF21A37}">
      <dgm:prSet phldrT="[Text]" custT="1"/>
      <dgm:spPr/>
      <dgm:t>
        <a:bodyPr/>
        <a:lstStyle/>
        <a:p>
          <a:r>
            <a:rPr lang="en-US" sz="1800" dirty="0"/>
            <a:t>After radiotherapy if patients are fit for curative salvage treatment</a:t>
          </a:r>
        </a:p>
      </dgm:t>
    </dgm:pt>
    <dgm:pt modelId="{6D7D6A5F-8AAD-7348-995B-40C2AD474481}" type="parTrans" cxnId="{05E1D0B3-48EA-AD4D-863F-033FF1AF05AE}">
      <dgm:prSet/>
      <dgm:spPr/>
      <dgm:t>
        <a:bodyPr/>
        <a:lstStyle/>
        <a:p>
          <a:endParaRPr lang="en-US" sz="1800"/>
        </a:p>
      </dgm:t>
    </dgm:pt>
    <dgm:pt modelId="{D6584B03-8080-834E-8D15-4BA20B480ADA}" type="sibTrans" cxnId="{05E1D0B3-48EA-AD4D-863F-033FF1AF05AE}">
      <dgm:prSet/>
      <dgm:spPr/>
      <dgm:t>
        <a:bodyPr/>
        <a:lstStyle/>
        <a:p>
          <a:endParaRPr lang="en-US" sz="1800"/>
        </a:p>
      </dgm:t>
    </dgm:pt>
    <dgm:pt modelId="{05486524-A816-5E4B-82DC-85A633327C84}" type="pres">
      <dgm:prSet presAssocID="{C847F630-001C-AC42-9370-FACE33992387}" presName="linear" presStyleCnt="0">
        <dgm:presLayoutVars>
          <dgm:animLvl val="lvl"/>
          <dgm:resizeHandles val="exact"/>
        </dgm:presLayoutVars>
      </dgm:prSet>
      <dgm:spPr/>
    </dgm:pt>
    <dgm:pt modelId="{D6804D6C-E87C-8144-B79F-46A6072E53A7}" type="pres">
      <dgm:prSet presAssocID="{5AA1C3FC-6A2B-7645-90D2-E44E2FFFB67E}" presName="parentText" presStyleLbl="node1" presStyleIdx="0" presStyleCnt="1" custScaleY="35862">
        <dgm:presLayoutVars>
          <dgm:chMax val="0"/>
          <dgm:bulletEnabled val="1"/>
        </dgm:presLayoutVars>
      </dgm:prSet>
      <dgm:spPr/>
    </dgm:pt>
    <dgm:pt modelId="{C0469152-2B23-684F-B536-B937989238A6}" type="pres">
      <dgm:prSet presAssocID="{5AA1C3FC-6A2B-7645-90D2-E44E2FFFB67E}" presName="childText" presStyleLbl="revTx" presStyleIdx="0" presStyleCnt="1">
        <dgm:presLayoutVars>
          <dgm:bulletEnabled val="1"/>
        </dgm:presLayoutVars>
      </dgm:prSet>
      <dgm:spPr/>
    </dgm:pt>
  </dgm:ptLst>
  <dgm:cxnLst>
    <dgm:cxn modelId="{A71EAB32-1BA6-D74D-98B5-BDA1ECBEE15B}" type="presOf" srcId="{C847F630-001C-AC42-9370-FACE33992387}" destId="{05486524-A816-5E4B-82DC-85A633327C84}" srcOrd="0" destOrd="0" presId="urn:microsoft.com/office/officeart/2005/8/layout/vList2"/>
    <dgm:cxn modelId="{8FD7465F-C75D-5147-91EA-E7CDCCDA60CD}" type="presOf" srcId="{F1B55EA4-AF88-EC45-A8BA-63C9E5577226}" destId="{C0469152-2B23-684F-B536-B937989238A6}" srcOrd="0" destOrd="0" presId="urn:microsoft.com/office/officeart/2005/8/layout/vList2"/>
    <dgm:cxn modelId="{EB235775-62A6-9A4B-BD66-DF5D2F0BFAE3}" srcId="{5AA1C3FC-6A2B-7645-90D2-E44E2FFFB67E}" destId="{F1B55EA4-AF88-EC45-A8BA-63C9E5577226}" srcOrd="0" destOrd="0" parTransId="{35753223-B233-8749-A34B-26B88526E678}" sibTransId="{D5D35569-9D71-B943-AA01-AD1C3B2DCFB4}"/>
    <dgm:cxn modelId="{9E142E8E-78B6-4847-9BEB-A774D300558D}" srcId="{C847F630-001C-AC42-9370-FACE33992387}" destId="{5AA1C3FC-6A2B-7645-90D2-E44E2FFFB67E}" srcOrd="0" destOrd="0" parTransId="{336AE605-A889-BF47-B0C3-E4526915B3C7}" sibTransId="{77351983-EB01-2144-8A38-51813AED4544}"/>
    <dgm:cxn modelId="{05E1D0B3-48EA-AD4D-863F-033FF1AF05AE}" srcId="{5AA1C3FC-6A2B-7645-90D2-E44E2FFFB67E}" destId="{ADDF3E76-1DA9-6D49-A0E5-5367EAF21A37}" srcOrd="1" destOrd="0" parTransId="{6D7D6A5F-8AAD-7348-995B-40C2AD474481}" sibTransId="{D6584B03-8080-834E-8D15-4BA20B480ADA}"/>
    <dgm:cxn modelId="{0B62B7C9-1205-E147-9394-33A1CFE19DED}" type="presOf" srcId="{5AA1C3FC-6A2B-7645-90D2-E44E2FFFB67E}" destId="{D6804D6C-E87C-8144-B79F-46A6072E53A7}" srcOrd="0" destOrd="0" presId="urn:microsoft.com/office/officeart/2005/8/layout/vList2"/>
    <dgm:cxn modelId="{3C7310EB-B089-5C45-8B57-09358C5A2AA9}" type="presOf" srcId="{ADDF3E76-1DA9-6D49-A0E5-5367EAF21A37}" destId="{C0469152-2B23-684F-B536-B937989238A6}" srcOrd="0" destOrd="1" presId="urn:microsoft.com/office/officeart/2005/8/layout/vList2"/>
    <dgm:cxn modelId="{A3436BCD-C373-0B45-8326-4E64ECAC4A95}" type="presParOf" srcId="{05486524-A816-5E4B-82DC-85A633327C84}" destId="{D6804D6C-E87C-8144-B79F-46A6072E53A7}" srcOrd="0" destOrd="0" presId="urn:microsoft.com/office/officeart/2005/8/layout/vList2"/>
    <dgm:cxn modelId="{08E24DF5-5AF4-EB4C-B33A-6E40B13ACF18}" type="presParOf" srcId="{05486524-A816-5E4B-82DC-85A633327C84}" destId="{C0469152-2B23-684F-B536-B937989238A6}" srcOrd="1" destOrd="0" presId="urn:microsoft.com/office/officeart/2005/8/layout/vList2"/>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48D96C-108E-0A43-A740-491A067FA513}" type="doc">
      <dgm:prSet loTypeId="urn:microsoft.com/office/officeart/2005/8/layout/default" loCatId="" qsTypeId="urn:microsoft.com/office/officeart/2005/8/quickstyle/simple5" qsCatId="simple" csTypeId="urn:microsoft.com/office/officeart/2005/8/colors/accent0_1" csCatId="mainScheme" phldr="1"/>
      <dgm:spPr/>
      <dgm:t>
        <a:bodyPr/>
        <a:lstStyle/>
        <a:p>
          <a:endParaRPr lang="en-US"/>
        </a:p>
      </dgm:t>
    </dgm:pt>
    <dgm:pt modelId="{59EB0CE5-9B4D-E448-8F80-B6AD9703EAFA}">
      <dgm:prSet phldrT="[Text]" custT="1"/>
      <dgm:spPr>
        <a:gradFill rotWithShape="0">
          <a:gsLst>
            <a:gs pos="0">
              <a:schemeClr val="accent1"/>
            </a:gs>
            <a:gs pos="35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dgm:spPr>
      <dgm:t>
        <a:bodyPr/>
        <a:lstStyle/>
        <a:p>
          <a:pPr>
            <a:buAutoNum type="alphaUcPeriod"/>
          </a:pPr>
          <a:r>
            <a:rPr lang="en-SG" sz="2400" dirty="0">
              <a:latin typeface="+mn-lt"/>
              <a:ea typeface="Verdana" panose="020B0604030504040204" pitchFamily="34" charset="0"/>
              <a:cs typeface="Verdana" panose="020B0604030504040204" pitchFamily="34" charset="0"/>
            </a:rPr>
            <a:t>Radiotherapy to primary site</a:t>
          </a:r>
          <a:endParaRPr lang="en-US" sz="2400" dirty="0">
            <a:latin typeface="+mn-lt"/>
            <a:ea typeface="Verdana" panose="020B0604030504040204" pitchFamily="34" charset="0"/>
            <a:cs typeface="Verdana" panose="020B0604030504040204" pitchFamily="34" charset="0"/>
          </a:endParaRPr>
        </a:p>
      </dgm:t>
    </dgm:pt>
    <dgm:pt modelId="{CC0ECE4A-5713-4C4C-A246-D1DBA9419595}" type="parTrans" cxnId="{68A61C7F-C239-E945-8275-B2F730237C46}">
      <dgm:prSet/>
      <dgm:spPr/>
      <dgm:t>
        <a:bodyPr/>
        <a:lstStyle/>
        <a:p>
          <a:endParaRPr lang="en-US" sz="2400">
            <a:latin typeface="+mn-lt"/>
            <a:ea typeface="Verdana" panose="020B0604030504040204" pitchFamily="34" charset="0"/>
            <a:cs typeface="Verdana" panose="020B0604030504040204" pitchFamily="34" charset="0"/>
          </a:endParaRPr>
        </a:p>
      </dgm:t>
    </dgm:pt>
    <dgm:pt modelId="{133556E4-39B3-A84F-B789-339D31CA4D27}" type="sibTrans" cxnId="{68A61C7F-C239-E945-8275-B2F730237C46}">
      <dgm:prSet/>
      <dgm:spPr/>
      <dgm:t>
        <a:bodyPr/>
        <a:lstStyle/>
        <a:p>
          <a:endParaRPr lang="en-US" sz="2400">
            <a:latin typeface="+mn-lt"/>
            <a:ea typeface="Verdana" panose="020B0604030504040204" pitchFamily="34" charset="0"/>
            <a:cs typeface="Verdana" panose="020B0604030504040204" pitchFamily="34" charset="0"/>
          </a:endParaRPr>
        </a:p>
      </dgm:t>
    </dgm:pt>
    <dgm:pt modelId="{02090222-8D19-5F43-B6CD-6E418E9BC49D}">
      <dgm:prSet phldrT="[Text]" custT="1"/>
      <dgm:spPr>
        <a:gradFill rotWithShape="0">
          <a:gsLst>
            <a:gs pos="0">
              <a:schemeClr val="accent1"/>
            </a:gs>
            <a:gs pos="35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gradFill>
      </dgm:spPr>
      <dgm:t>
        <a:bodyPr/>
        <a:lstStyle/>
        <a:p>
          <a:pPr>
            <a:buAutoNum type="alphaUcPeriod"/>
          </a:pPr>
          <a:r>
            <a:rPr lang="en-SG" sz="2400" dirty="0">
              <a:latin typeface="+mn-lt"/>
              <a:ea typeface="Verdana" panose="020B0604030504040204" pitchFamily="34" charset="0"/>
              <a:cs typeface="Verdana" panose="020B0604030504040204" pitchFamily="34" charset="0"/>
            </a:rPr>
            <a:t>ADT + radiotherapy to PSMA-positive metastases</a:t>
          </a:r>
          <a:endParaRPr lang="en-US" sz="2400" dirty="0">
            <a:latin typeface="+mn-lt"/>
            <a:ea typeface="Verdana" panose="020B0604030504040204" pitchFamily="34" charset="0"/>
            <a:cs typeface="Verdana" panose="020B0604030504040204" pitchFamily="34" charset="0"/>
          </a:endParaRPr>
        </a:p>
      </dgm:t>
    </dgm:pt>
    <dgm:pt modelId="{70DFF509-905A-1D4B-88D4-2776A9598229}" type="parTrans" cxnId="{7A1252F8-6E1B-E74F-953B-114DFB80D0F9}">
      <dgm:prSet/>
      <dgm:spPr/>
      <dgm:t>
        <a:bodyPr/>
        <a:lstStyle/>
        <a:p>
          <a:endParaRPr lang="en-US" sz="2400">
            <a:latin typeface="+mn-lt"/>
            <a:ea typeface="Verdana" panose="020B0604030504040204" pitchFamily="34" charset="0"/>
            <a:cs typeface="Verdana" panose="020B0604030504040204" pitchFamily="34" charset="0"/>
          </a:endParaRPr>
        </a:p>
      </dgm:t>
    </dgm:pt>
    <dgm:pt modelId="{5B9092CA-4140-A143-92D6-6EB73A1F7031}" type="sibTrans" cxnId="{7A1252F8-6E1B-E74F-953B-114DFB80D0F9}">
      <dgm:prSet/>
      <dgm:spPr/>
      <dgm:t>
        <a:bodyPr/>
        <a:lstStyle/>
        <a:p>
          <a:endParaRPr lang="en-US" sz="2400">
            <a:latin typeface="+mn-lt"/>
            <a:ea typeface="Verdana" panose="020B0604030504040204" pitchFamily="34" charset="0"/>
            <a:cs typeface="Verdana" panose="020B0604030504040204" pitchFamily="34" charset="0"/>
          </a:endParaRPr>
        </a:p>
      </dgm:t>
    </dgm:pt>
    <dgm:pt modelId="{548BD586-00FB-0E43-BCF1-4E9C7EBF0192}">
      <dgm:prSet phldrT="[Text]" custT="1"/>
      <dgm:spPr>
        <a:gradFill rotWithShape="0">
          <a:gsLst>
            <a:gs pos="0">
              <a:schemeClr val="accent1"/>
            </a:gs>
            <a:gs pos="35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gradFill>
      </dgm:spPr>
      <dgm:t>
        <a:bodyPr/>
        <a:lstStyle/>
        <a:p>
          <a:pPr>
            <a:buAutoNum type="alphaUcPeriod"/>
          </a:pPr>
          <a:r>
            <a:rPr lang="en-SG" sz="2400" dirty="0">
              <a:latin typeface="+mn-lt"/>
              <a:ea typeface="Verdana" panose="020B0604030504040204" pitchFamily="34" charset="0"/>
              <a:cs typeface="Verdana" panose="020B0604030504040204" pitchFamily="34" charset="0"/>
            </a:rPr>
            <a:t>ADT + NHT (eg, ABI, ENZA, APA) + radiotherapy to PSMA-positive metastases</a:t>
          </a:r>
          <a:endParaRPr lang="en-US" sz="2400" dirty="0">
            <a:latin typeface="+mn-lt"/>
            <a:ea typeface="Verdana" panose="020B0604030504040204" pitchFamily="34" charset="0"/>
            <a:cs typeface="Verdana" panose="020B0604030504040204" pitchFamily="34" charset="0"/>
          </a:endParaRPr>
        </a:p>
      </dgm:t>
    </dgm:pt>
    <dgm:pt modelId="{AED5B632-E21A-BE49-9D6C-B35EA991F7A7}" type="parTrans" cxnId="{52D79501-89D6-1442-98A6-7DD2564E0F57}">
      <dgm:prSet/>
      <dgm:spPr/>
      <dgm:t>
        <a:bodyPr/>
        <a:lstStyle/>
        <a:p>
          <a:endParaRPr lang="en-US" sz="2400">
            <a:latin typeface="+mn-lt"/>
            <a:ea typeface="Verdana" panose="020B0604030504040204" pitchFamily="34" charset="0"/>
            <a:cs typeface="Verdana" panose="020B0604030504040204" pitchFamily="34" charset="0"/>
          </a:endParaRPr>
        </a:p>
      </dgm:t>
    </dgm:pt>
    <dgm:pt modelId="{EB1515C2-7472-DB46-B5E6-F13B90F823A8}" type="sibTrans" cxnId="{52D79501-89D6-1442-98A6-7DD2564E0F57}">
      <dgm:prSet/>
      <dgm:spPr/>
      <dgm:t>
        <a:bodyPr/>
        <a:lstStyle/>
        <a:p>
          <a:endParaRPr lang="en-US" sz="2400">
            <a:latin typeface="+mn-lt"/>
            <a:ea typeface="Verdana" panose="020B0604030504040204" pitchFamily="34" charset="0"/>
            <a:cs typeface="Verdana" panose="020B0604030504040204" pitchFamily="34" charset="0"/>
          </a:endParaRPr>
        </a:p>
      </dgm:t>
    </dgm:pt>
    <dgm:pt modelId="{12D8FE53-AA46-5842-9E0E-393DF3FBA870}">
      <dgm:prSet phldrT="[Text]" custT="1"/>
      <dgm:spPr>
        <a:gradFill rotWithShape="0">
          <a:gsLst>
            <a:gs pos="0">
              <a:schemeClr val="accent1"/>
            </a:gs>
            <a:gs pos="35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gradFill>
      </dgm:spPr>
      <dgm:t>
        <a:bodyPr/>
        <a:lstStyle/>
        <a:p>
          <a:pPr>
            <a:buAutoNum type="alphaUcPeriod"/>
          </a:pPr>
          <a:r>
            <a:rPr lang="en-SG" sz="2400" dirty="0">
              <a:latin typeface="+mn-lt"/>
              <a:ea typeface="Verdana" panose="020B0604030504040204" pitchFamily="34" charset="0"/>
              <a:cs typeface="Verdana" panose="020B0604030504040204" pitchFamily="34" charset="0"/>
            </a:rPr>
            <a:t>ADT only</a:t>
          </a:r>
          <a:endParaRPr lang="en-US" sz="2400" dirty="0">
            <a:latin typeface="+mn-lt"/>
            <a:ea typeface="Verdana" panose="020B0604030504040204" pitchFamily="34" charset="0"/>
            <a:cs typeface="Verdana" panose="020B0604030504040204" pitchFamily="34" charset="0"/>
          </a:endParaRPr>
        </a:p>
      </dgm:t>
    </dgm:pt>
    <dgm:pt modelId="{CC333DF9-9B7E-414D-ADD7-759AC23B4BB3}" type="parTrans" cxnId="{A97671EE-E7EF-4845-A3F5-68C24FF5C6CD}">
      <dgm:prSet/>
      <dgm:spPr/>
      <dgm:t>
        <a:bodyPr/>
        <a:lstStyle/>
        <a:p>
          <a:endParaRPr lang="en-US" sz="2400">
            <a:latin typeface="+mn-lt"/>
            <a:ea typeface="Verdana" panose="020B0604030504040204" pitchFamily="34" charset="0"/>
            <a:cs typeface="Verdana" panose="020B0604030504040204" pitchFamily="34" charset="0"/>
          </a:endParaRPr>
        </a:p>
      </dgm:t>
    </dgm:pt>
    <dgm:pt modelId="{B339E148-CB13-0346-B85D-9BB1A7C83AC4}" type="sibTrans" cxnId="{A97671EE-E7EF-4845-A3F5-68C24FF5C6CD}">
      <dgm:prSet/>
      <dgm:spPr/>
      <dgm:t>
        <a:bodyPr/>
        <a:lstStyle/>
        <a:p>
          <a:endParaRPr lang="en-US" sz="2400">
            <a:latin typeface="+mn-lt"/>
            <a:ea typeface="Verdana" panose="020B0604030504040204" pitchFamily="34" charset="0"/>
            <a:cs typeface="Verdana" panose="020B0604030504040204" pitchFamily="34" charset="0"/>
          </a:endParaRPr>
        </a:p>
      </dgm:t>
    </dgm:pt>
    <dgm:pt modelId="{D4220421-460A-5E4C-B5F3-19DE13AFE54B}">
      <dgm:prSet phldrT="[Text]" custT="1"/>
      <dgm:spPr>
        <a:gradFill rotWithShape="0">
          <a:gsLst>
            <a:gs pos="0">
              <a:schemeClr val="accent1"/>
            </a:gs>
            <a:gs pos="35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gradFill>
      </dgm:spPr>
      <dgm:t>
        <a:bodyPr/>
        <a:lstStyle/>
        <a:p>
          <a:pPr>
            <a:buAutoNum type="alphaUcPeriod"/>
          </a:pPr>
          <a:r>
            <a:rPr lang="en-SG" sz="2400" dirty="0">
              <a:latin typeface="+mn-lt"/>
              <a:ea typeface="Verdana" panose="020B0604030504040204" pitchFamily="34" charset="0"/>
              <a:cs typeface="Verdana" panose="020B0604030504040204" pitchFamily="34" charset="0"/>
            </a:rPr>
            <a:t>ADT + NHT</a:t>
          </a:r>
          <a:endParaRPr lang="en-US" sz="2400" dirty="0">
            <a:latin typeface="+mn-lt"/>
            <a:ea typeface="Verdana" panose="020B0604030504040204" pitchFamily="34" charset="0"/>
            <a:cs typeface="Verdana" panose="020B0604030504040204" pitchFamily="34" charset="0"/>
          </a:endParaRPr>
        </a:p>
      </dgm:t>
    </dgm:pt>
    <dgm:pt modelId="{C026CB42-F99D-6446-BE65-F29E9202C28A}" type="parTrans" cxnId="{44F12C26-C419-5840-8072-5DE233C8F349}">
      <dgm:prSet/>
      <dgm:spPr/>
      <dgm:t>
        <a:bodyPr/>
        <a:lstStyle/>
        <a:p>
          <a:endParaRPr lang="en-US" sz="2400">
            <a:latin typeface="+mn-lt"/>
            <a:ea typeface="Verdana" panose="020B0604030504040204" pitchFamily="34" charset="0"/>
            <a:cs typeface="Verdana" panose="020B0604030504040204" pitchFamily="34" charset="0"/>
          </a:endParaRPr>
        </a:p>
      </dgm:t>
    </dgm:pt>
    <dgm:pt modelId="{539061A5-FF8E-5E44-A473-21028B2B761D}" type="sibTrans" cxnId="{44F12C26-C419-5840-8072-5DE233C8F349}">
      <dgm:prSet/>
      <dgm:spPr/>
      <dgm:t>
        <a:bodyPr/>
        <a:lstStyle/>
        <a:p>
          <a:endParaRPr lang="en-US" sz="2400">
            <a:latin typeface="+mn-lt"/>
            <a:ea typeface="Verdana" panose="020B0604030504040204" pitchFamily="34" charset="0"/>
            <a:cs typeface="Verdana" panose="020B0604030504040204" pitchFamily="34" charset="0"/>
          </a:endParaRPr>
        </a:p>
      </dgm:t>
    </dgm:pt>
    <dgm:pt modelId="{D4E4DF8C-55ED-1441-85DD-F0554F142081}">
      <dgm:prSet custT="1"/>
      <dgm:spPr>
        <a:gradFill rotWithShape="0">
          <a:gsLst>
            <a:gs pos="0">
              <a:schemeClr val="accent1"/>
            </a:gs>
            <a:gs pos="35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gradFill>
      </dgm:spPr>
      <dgm:t>
        <a:bodyPr/>
        <a:lstStyle/>
        <a:p>
          <a:pPr>
            <a:buAutoNum type="alphaUcPeriod"/>
          </a:pPr>
          <a:r>
            <a:rPr lang="en-SG" sz="2400" dirty="0">
              <a:latin typeface="+mn-lt"/>
              <a:ea typeface="Verdana" panose="020B0604030504040204" pitchFamily="34" charset="0"/>
              <a:cs typeface="Verdana" panose="020B0604030504040204" pitchFamily="34" charset="0"/>
            </a:rPr>
            <a:t>Other</a:t>
          </a:r>
          <a:endParaRPr lang="en-US" sz="2400" dirty="0">
            <a:latin typeface="+mn-lt"/>
            <a:ea typeface="Verdana" panose="020B0604030504040204" pitchFamily="34" charset="0"/>
            <a:cs typeface="Verdana" panose="020B0604030504040204" pitchFamily="34" charset="0"/>
          </a:endParaRPr>
        </a:p>
      </dgm:t>
    </dgm:pt>
    <dgm:pt modelId="{C96B88C4-1876-0947-AABF-AAEE81E83EC2}" type="parTrans" cxnId="{33017013-19C0-8541-9CBB-1544B31EAC9B}">
      <dgm:prSet/>
      <dgm:spPr/>
      <dgm:t>
        <a:bodyPr/>
        <a:lstStyle/>
        <a:p>
          <a:endParaRPr lang="en-US" sz="2400">
            <a:latin typeface="+mn-lt"/>
            <a:ea typeface="Verdana" panose="020B0604030504040204" pitchFamily="34" charset="0"/>
            <a:cs typeface="Verdana" panose="020B0604030504040204" pitchFamily="34" charset="0"/>
          </a:endParaRPr>
        </a:p>
      </dgm:t>
    </dgm:pt>
    <dgm:pt modelId="{7B071A0E-74F2-564A-BC2D-4E33408C2FBE}" type="sibTrans" cxnId="{33017013-19C0-8541-9CBB-1544B31EAC9B}">
      <dgm:prSet/>
      <dgm:spPr/>
      <dgm:t>
        <a:bodyPr/>
        <a:lstStyle/>
        <a:p>
          <a:endParaRPr lang="en-US" sz="2400">
            <a:latin typeface="+mn-lt"/>
            <a:ea typeface="Verdana" panose="020B0604030504040204" pitchFamily="34" charset="0"/>
            <a:cs typeface="Verdana" panose="020B0604030504040204" pitchFamily="34" charset="0"/>
          </a:endParaRPr>
        </a:p>
      </dgm:t>
    </dgm:pt>
    <dgm:pt modelId="{3806F7AB-F34C-2243-AF28-455DA39B5584}" type="pres">
      <dgm:prSet presAssocID="{0D48D96C-108E-0A43-A740-491A067FA513}" presName="diagram" presStyleCnt="0">
        <dgm:presLayoutVars>
          <dgm:dir/>
          <dgm:resizeHandles val="exact"/>
        </dgm:presLayoutVars>
      </dgm:prSet>
      <dgm:spPr/>
    </dgm:pt>
    <dgm:pt modelId="{F130ED42-3C04-494D-8683-910688C2FF73}" type="pres">
      <dgm:prSet presAssocID="{59EB0CE5-9B4D-E448-8F80-B6AD9703EAFA}" presName="node" presStyleLbl="node1" presStyleIdx="0" presStyleCnt="6">
        <dgm:presLayoutVars>
          <dgm:bulletEnabled val="1"/>
        </dgm:presLayoutVars>
      </dgm:prSet>
      <dgm:spPr/>
    </dgm:pt>
    <dgm:pt modelId="{777312E1-0AE7-6448-8060-BE0D7FC159D3}" type="pres">
      <dgm:prSet presAssocID="{133556E4-39B3-A84F-B789-339D31CA4D27}" presName="sibTrans" presStyleCnt="0"/>
      <dgm:spPr/>
    </dgm:pt>
    <dgm:pt modelId="{B4F90CDF-1CA6-8C45-98B6-D2010671D884}" type="pres">
      <dgm:prSet presAssocID="{02090222-8D19-5F43-B6CD-6E418E9BC49D}" presName="node" presStyleLbl="node1" presStyleIdx="1" presStyleCnt="6">
        <dgm:presLayoutVars>
          <dgm:bulletEnabled val="1"/>
        </dgm:presLayoutVars>
      </dgm:prSet>
      <dgm:spPr/>
    </dgm:pt>
    <dgm:pt modelId="{6D4F5F19-70C1-FE40-B022-EA87C6EEC617}" type="pres">
      <dgm:prSet presAssocID="{5B9092CA-4140-A143-92D6-6EB73A1F7031}" presName="sibTrans" presStyleCnt="0"/>
      <dgm:spPr/>
    </dgm:pt>
    <dgm:pt modelId="{055CECF8-E54E-0F4E-A229-77F37102082E}" type="pres">
      <dgm:prSet presAssocID="{548BD586-00FB-0E43-BCF1-4E9C7EBF0192}" presName="node" presStyleLbl="node1" presStyleIdx="2" presStyleCnt="6">
        <dgm:presLayoutVars>
          <dgm:bulletEnabled val="1"/>
        </dgm:presLayoutVars>
      </dgm:prSet>
      <dgm:spPr/>
    </dgm:pt>
    <dgm:pt modelId="{F4CB97B4-F678-C746-909A-7C940B2DB1DE}" type="pres">
      <dgm:prSet presAssocID="{EB1515C2-7472-DB46-B5E6-F13B90F823A8}" presName="sibTrans" presStyleCnt="0"/>
      <dgm:spPr/>
    </dgm:pt>
    <dgm:pt modelId="{4F8623E2-B306-9345-99C6-DE6315B5AA4F}" type="pres">
      <dgm:prSet presAssocID="{12D8FE53-AA46-5842-9E0E-393DF3FBA870}" presName="node" presStyleLbl="node1" presStyleIdx="3" presStyleCnt="6">
        <dgm:presLayoutVars>
          <dgm:bulletEnabled val="1"/>
        </dgm:presLayoutVars>
      </dgm:prSet>
      <dgm:spPr/>
    </dgm:pt>
    <dgm:pt modelId="{6DF133AB-9D6B-284B-B8B6-B13936E43739}" type="pres">
      <dgm:prSet presAssocID="{B339E148-CB13-0346-B85D-9BB1A7C83AC4}" presName="sibTrans" presStyleCnt="0"/>
      <dgm:spPr/>
    </dgm:pt>
    <dgm:pt modelId="{759A80FA-F685-1049-928E-B6A690642B8B}" type="pres">
      <dgm:prSet presAssocID="{D4220421-460A-5E4C-B5F3-19DE13AFE54B}" presName="node" presStyleLbl="node1" presStyleIdx="4" presStyleCnt="6">
        <dgm:presLayoutVars>
          <dgm:bulletEnabled val="1"/>
        </dgm:presLayoutVars>
      </dgm:prSet>
      <dgm:spPr/>
    </dgm:pt>
    <dgm:pt modelId="{FF7F74F4-455F-F148-A06B-E4665922E45E}" type="pres">
      <dgm:prSet presAssocID="{539061A5-FF8E-5E44-A473-21028B2B761D}" presName="sibTrans" presStyleCnt="0"/>
      <dgm:spPr/>
    </dgm:pt>
    <dgm:pt modelId="{7F4FAF1B-59DD-6B46-850B-D779F4E89F49}" type="pres">
      <dgm:prSet presAssocID="{D4E4DF8C-55ED-1441-85DD-F0554F142081}" presName="node" presStyleLbl="node1" presStyleIdx="5" presStyleCnt="6">
        <dgm:presLayoutVars>
          <dgm:bulletEnabled val="1"/>
        </dgm:presLayoutVars>
      </dgm:prSet>
      <dgm:spPr/>
    </dgm:pt>
  </dgm:ptLst>
  <dgm:cxnLst>
    <dgm:cxn modelId="{52D79501-89D6-1442-98A6-7DD2564E0F57}" srcId="{0D48D96C-108E-0A43-A740-491A067FA513}" destId="{548BD586-00FB-0E43-BCF1-4E9C7EBF0192}" srcOrd="2" destOrd="0" parTransId="{AED5B632-E21A-BE49-9D6C-B35EA991F7A7}" sibTransId="{EB1515C2-7472-DB46-B5E6-F13B90F823A8}"/>
    <dgm:cxn modelId="{33017013-19C0-8541-9CBB-1544B31EAC9B}" srcId="{0D48D96C-108E-0A43-A740-491A067FA513}" destId="{D4E4DF8C-55ED-1441-85DD-F0554F142081}" srcOrd="5" destOrd="0" parTransId="{C96B88C4-1876-0947-AABF-AAEE81E83EC2}" sibTransId="{7B071A0E-74F2-564A-BC2D-4E33408C2FBE}"/>
    <dgm:cxn modelId="{44F12C26-C419-5840-8072-5DE233C8F349}" srcId="{0D48D96C-108E-0A43-A740-491A067FA513}" destId="{D4220421-460A-5E4C-B5F3-19DE13AFE54B}" srcOrd="4" destOrd="0" parTransId="{C026CB42-F99D-6446-BE65-F29E9202C28A}" sibTransId="{539061A5-FF8E-5E44-A473-21028B2B761D}"/>
    <dgm:cxn modelId="{F613D233-6D08-0546-A2D0-F5CEF6ACD1A7}" type="presOf" srcId="{02090222-8D19-5F43-B6CD-6E418E9BC49D}" destId="{B4F90CDF-1CA6-8C45-98B6-D2010671D884}" srcOrd="0" destOrd="0" presId="urn:microsoft.com/office/officeart/2005/8/layout/default"/>
    <dgm:cxn modelId="{57D44862-1150-0A44-A86C-66B02EF26B66}" type="presOf" srcId="{D4220421-460A-5E4C-B5F3-19DE13AFE54B}" destId="{759A80FA-F685-1049-928E-B6A690642B8B}" srcOrd="0" destOrd="0" presId="urn:microsoft.com/office/officeart/2005/8/layout/default"/>
    <dgm:cxn modelId="{D00FAE56-DC50-074D-A18F-AE182F1C2043}" type="presOf" srcId="{0D48D96C-108E-0A43-A740-491A067FA513}" destId="{3806F7AB-F34C-2243-AF28-455DA39B5584}" srcOrd="0" destOrd="0" presId="urn:microsoft.com/office/officeart/2005/8/layout/default"/>
    <dgm:cxn modelId="{68A61C7F-C239-E945-8275-B2F730237C46}" srcId="{0D48D96C-108E-0A43-A740-491A067FA513}" destId="{59EB0CE5-9B4D-E448-8F80-B6AD9703EAFA}" srcOrd="0" destOrd="0" parTransId="{CC0ECE4A-5713-4C4C-A246-D1DBA9419595}" sibTransId="{133556E4-39B3-A84F-B789-339D31CA4D27}"/>
    <dgm:cxn modelId="{A8540180-6DDA-4647-B2EE-C6FE5EF379E6}" type="presOf" srcId="{548BD586-00FB-0E43-BCF1-4E9C7EBF0192}" destId="{055CECF8-E54E-0F4E-A229-77F37102082E}" srcOrd="0" destOrd="0" presId="urn:microsoft.com/office/officeart/2005/8/layout/default"/>
    <dgm:cxn modelId="{62077BED-BF94-3B4F-B214-325CAF9D18E1}" type="presOf" srcId="{59EB0CE5-9B4D-E448-8F80-B6AD9703EAFA}" destId="{F130ED42-3C04-494D-8683-910688C2FF73}" srcOrd="0" destOrd="0" presId="urn:microsoft.com/office/officeart/2005/8/layout/default"/>
    <dgm:cxn modelId="{A97671EE-E7EF-4845-A3F5-68C24FF5C6CD}" srcId="{0D48D96C-108E-0A43-A740-491A067FA513}" destId="{12D8FE53-AA46-5842-9E0E-393DF3FBA870}" srcOrd="3" destOrd="0" parTransId="{CC333DF9-9B7E-414D-ADD7-759AC23B4BB3}" sibTransId="{B339E148-CB13-0346-B85D-9BB1A7C83AC4}"/>
    <dgm:cxn modelId="{681065F1-DAC4-F146-8760-5E8AD5FB23A4}" type="presOf" srcId="{12D8FE53-AA46-5842-9E0E-393DF3FBA870}" destId="{4F8623E2-B306-9345-99C6-DE6315B5AA4F}" srcOrd="0" destOrd="0" presId="urn:microsoft.com/office/officeart/2005/8/layout/default"/>
    <dgm:cxn modelId="{7A1252F8-6E1B-E74F-953B-114DFB80D0F9}" srcId="{0D48D96C-108E-0A43-A740-491A067FA513}" destId="{02090222-8D19-5F43-B6CD-6E418E9BC49D}" srcOrd="1" destOrd="0" parTransId="{70DFF509-905A-1D4B-88D4-2776A9598229}" sibTransId="{5B9092CA-4140-A143-92D6-6EB73A1F7031}"/>
    <dgm:cxn modelId="{6DE3F2F9-C05D-5047-B973-93B4AC6723B4}" type="presOf" srcId="{D4E4DF8C-55ED-1441-85DD-F0554F142081}" destId="{7F4FAF1B-59DD-6B46-850B-D779F4E89F49}" srcOrd="0" destOrd="0" presId="urn:microsoft.com/office/officeart/2005/8/layout/default"/>
    <dgm:cxn modelId="{BA229273-B40D-D64D-9DC0-F253A0C18C98}" type="presParOf" srcId="{3806F7AB-F34C-2243-AF28-455DA39B5584}" destId="{F130ED42-3C04-494D-8683-910688C2FF73}" srcOrd="0" destOrd="0" presId="urn:microsoft.com/office/officeart/2005/8/layout/default"/>
    <dgm:cxn modelId="{2EE9058E-B6BE-AA42-BEA7-0063637263DE}" type="presParOf" srcId="{3806F7AB-F34C-2243-AF28-455DA39B5584}" destId="{777312E1-0AE7-6448-8060-BE0D7FC159D3}" srcOrd="1" destOrd="0" presId="urn:microsoft.com/office/officeart/2005/8/layout/default"/>
    <dgm:cxn modelId="{1CB978EC-F7E8-8D4F-A275-E4CA8F6F4499}" type="presParOf" srcId="{3806F7AB-F34C-2243-AF28-455DA39B5584}" destId="{B4F90CDF-1CA6-8C45-98B6-D2010671D884}" srcOrd="2" destOrd="0" presId="urn:microsoft.com/office/officeart/2005/8/layout/default"/>
    <dgm:cxn modelId="{D2AA67DA-FB2C-E040-AB6F-8FAA11E8AE11}" type="presParOf" srcId="{3806F7AB-F34C-2243-AF28-455DA39B5584}" destId="{6D4F5F19-70C1-FE40-B022-EA87C6EEC617}" srcOrd="3" destOrd="0" presId="urn:microsoft.com/office/officeart/2005/8/layout/default"/>
    <dgm:cxn modelId="{B5D3E7F2-5D1A-3645-A65B-214502FB62E6}" type="presParOf" srcId="{3806F7AB-F34C-2243-AF28-455DA39B5584}" destId="{055CECF8-E54E-0F4E-A229-77F37102082E}" srcOrd="4" destOrd="0" presId="urn:microsoft.com/office/officeart/2005/8/layout/default"/>
    <dgm:cxn modelId="{DDC572AA-AA14-B142-ABC0-315A0AEE07C0}" type="presParOf" srcId="{3806F7AB-F34C-2243-AF28-455DA39B5584}" destId="{F4CB97B4-F678-C746-909A-7C940B2DB1DE}" srcOrd="5" destOrd="0" presId="urn:microsoft.com/office/officeart/2005/8/layout/default"/>
    <dgm:cxn modelId="{4E7B73F6-6A17-AB44-9820-E6FEFE10F193}" type="presParOf" srcId="{3806F7AB-F34C-2243-AF28-455DA39B5584}" destId="{4F8623E2-B306-9345-99C6-DE6315B5AA4F}" srcOrd="6" destOrd="0" presId="urn:microsoft.com/office/officeart/2005/8/layout/default"/>
    <dgm:cxn modelId="{E6F32F6B-D8A0-1946-8D8E-F725EBB67B3C}" type="presParOf" srcId="{3806F7AB-F34C-2243-AF28-455DA39B5584}" destId="{6DF133AB-9D6B-284B-B8B6-B13936E43739}" srcOrd="7" destOrd="0" presId="urn:microsoft.com/office/officeart/2005/8/layout/default"/>
    <dgm:cxn modelId="{0B4A391C-AB9E-654E-9EC7-41AFCB083F65}" type="presParOf" srcId="{3806F7AB-F34C-2243-AF28-455DA39B5584}" destId="{759A80FA-F685-1049-928E-B6A690642B8B}" srcOrd="8" destOrd="0" presId="urn:microsoft.com/office/officeart/2005/8/layout/default"/>
    <dgm:cxn modelId="{0EB4FD4F-4039-C244-AFD7-87E43F3CB216}" type="presParOf" srcId="{3806F7AB-F34C-2243-AF28-455DA39B5584}" destId="{FF7F74F4-455F-F148-A06B-E4665922E45E}" srcOrd="9" destOrd="0" presId="urn:microsoft.com/office/officeart/2005/8/layout/default"/>
    <dgm:cxn modelId="{C93F9AC2-70C3-6E4C-90B4-DF4094AE0885}" type="presParOf" srcId="{3806F7AB-F34C-2243-AF28-455DA39B5584}" destId="{7F4FAF1B-59DD-6B46-850B-D779F4E89F49}" srcOrd="10" destOrd="0" presId="urn:microsoft.com/office/officeart/2005/8/layout/default"/>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897F21-A35C-A54F-8B6F-CFBCEA656DE1}" type="doc">
      <dgm:prSet loTypeId="urn:microsoft.com/office/officeart/2005/8/layout/process4" loCatId="" qsTypeId="urn:microsoft.com/office/officeart/2005/8/quickstyle/simple1" qsCatId="simple" csTypeId="urn:microsoft.com/office/officeart/2005/8/colors/accent1_2" csCatId="accent1" phldr="1"/>
      <dgm:spPr/>
      <dgm:t>
        <a:bodyPr/>
        <a:lstStyle/>
        <a:p>
          <a:endParaRPr lang="en-US"/>
        </a:p>
      </dgm:t>
    </dgm:pt>
    <dgm:pt modelId="{7050FD79-6D22-2F40-BA4E-2D621118D6CF}">
      <dgm:prSet phldrT="[Text]" custT="1"/>
      <dgm:spPr/>
      <dgm:t>
        <a:bodyPr/>
        <a:lstStyle/>
        <a:p>
          <a:r>
            <a:rPr lang="en-US" sz="2000" dirty="0"/>
            <a:t>Treatments received</a:t>
          </a:r>
        </a:p>
      </dgm:t>
    </dgm:pt>
    <dgm:pt modelId="{5CFF27D8-0BB6-2F45-986D-AA923E573A9D}" type="parTrans" cxnId="{EC43CD34-17D5-7644-AA92-AC2CAF3C45B7}">
      <dgm:prSet/>
      <dgm:spPr/>
      <dgm:t>
        <a:bodyPr/>
        <a:lstStyle/>
        <a:p>
          <a:endParaRPr lang="en-US" sz="2000"/>
        </a:p>
      </dgm:t>
    </dgm:pt>
    <dgm:pt modelId="{F9C01D9C-A351-FB4B-8F4F-DB29E347D363}" type="sibTrans" cxnId="{EC43CD34-17D5-7644-AA92-AC2CAF3C45B7}">
      <dgm:prSet/>
      <dgm:spPr/>
      <dgm:t>
        <a:bodyPr/>
        <a:lstStyle/>
        <a:p>
          <a:endParaRPr lang="en-US" sz="2000"/>
        </a:p>
      </dgm:t>
    </dgm:pt>
    <dgm:pt modelId="{5847F5A4-9386-1D4A-A2CB-F3E4CDF7E5F1}">
      <dgm:prSet phldrT="[Text]" custT="1"/>
      <dgm:spPr/>
      <dgm:t>
        <a:bodyPr/>
        <a:lstStyle/>
        <a:p>
          <a:r>
            <a:rPr lang="en-SG" sz="2000" b="1" dirty="0"/>
            <a:t>ADT + APA</a:t>
          </a:r>
          <a:endParaRPr lang="en-US" sz="2000" b="1" dirty="0"/>
        </a:p>
      </dgm:t>
    </dgm:pt>
    <dgm:pt modelId="{E3C5098C-74DD-2449-8BD3-18660A767A02}" type="parTrans" cxnId="{BF2FB9EC-0EA2-4443-8E67-8D10EFBC5E5B}">
      <dgm:prSet/>
      <dgm:spPr/>
      <dgm:t>
        <a:bodyPr/>
        <a:lstStyle/>
        <a:p>
          <a:endParaRPr lang="en-US" sz="2000"/>
        </a:p>
      </dgm:t>
    </dgm:pt>
    <dgm:pt modelId="{A24D1C04-DD4E-5A4C-9DFB-3044436A9245}" type="sibTrans" cxnId="{BF2FB9EC-0EA2-4443-8E67-8D10EFBC5E5B}">
      <dgm:prSet/>
      <dgm:spPr/>
      <dgm:t>
        <a:bodyPr/>
        <a:lstStyle/>
        <a:p>
          <a:endParaRPr lang="en-US" sz="2000"/>
        </a:p>
      </dgm:t>
    </dgm:pt>
    <dgm:pt modelId="{12346379-FC22-4649-BBD2-217971F6D348}">
      <dgm:prSet phldrT="[Text]" custT="1"/>
      <dgm:spPr/>
      <dgm:t>
        <a:bodyPr/>
        <a:lstStyle/>
        <a:p>
          <a:r>
            <a:rPr lang="en-SG" sz="2000" b="1" dirty="0"/>
            <a:t>SBRT to metastatic sites according to PSMA-PET</a:t>
          </a:r>
          <a:endParaRPr lang="en-US" sz="2000" b="1" dirty="0"/>
        </a:p>
      </dgm:t>
    </dgm:pt>
    <dgm:pt modelId="{7C9FAB92-1A0D-F54C-AA13-5AC16B81A9B1}" type="parTrans" cxnId="{10CF8D82-C6A3-CC4B-B04F-16CD4B90ABF5}">
      <dgm:prSet/>
      <dgm:spPr/>
      <dgm:t>
        <a:bodyPr/>
        <a:lstStyle/>
        <a:p>
          <a:endParaRPr lang="en-US" sz="2000"/>
        </a:p>
      </dgm:t>
    </dgm:pt>
    <dgm:pt modelId="{97528283-DFC4-B648-898E-E6CCE308C6D8}" type="sibTrans" cxnId="{10CF8D82-C6A3-CC4B-B04F-16CD4B90ABF5}">
      <dgm:prSet/>
      <dgm:spPr/>
      <dgm:t>
        <a:bodyPr/>
        <a:lstStyle/>
        <a:p>
          <a:endParaRPr lang="en-US" sz="2000"/>
        </a:p>
      </dgm:t>
    </dgm:pt>
    <dgm:pt modelId="{5A08FB3B-3F65-B24B-A3C7-30E5A341F676}">
      <dgm:prSet phldrT="[Text]" custT="1"/>
      <dgm:spPr/>
      <dgm:t>
        <a:bodyPr/>
        <a:lstStyle/>
        <a:p>
          <a:r>
            <a:rPr lang="en-SG" sz="2000" b="1" dirty="0"/>
            <a:t>PSA decreased to &lt; 0.05 </a:t>
          </a:r>
          <a:r>
            <a:rPr lang="en-US" altLang="zh-CN" sz="2000" b="1" dirty="0"/>
            <a:t>ng/ml </a:t>
          </a:r>
          <a:r>
            <a:rPr lang="en-SG" sz="2000" b="1" dirty="0"/>
            <a:t>at 3 months </a:t>
          </a:r>
        </a:p>
        <a:p>
          <a:r>
            <a:rPr lang="en-SG" sz="2000" b="1" dirty="0"/>
            <a:t>PSMA-PET reported no significant PSMA uptake</a:t>
          </a:r>
        </a:p>
        <a:p>
          <a:r>
            <a:rPr lang="en-SG" sz="2000" b="0" dirty="0"/>
            <a:t>Patient had mild hot flash</a:t>
          </a:r>
        </a:p>
        <a:p>
          <a:r>
            <a:rPr lang="en-SG" sz="2000" b="1" dirty="0"/>
            <a:t>No significant AE was reported</a:t>
          </a:r>
          <a:endParaRPr lang="en-US" sz="2000" b="1" dirty="0"/>
        </a:p>
      </dgm:t>
    </dgm:pt>
    <dgm:pt modelId="{6721BE5D-3EEA-CD45-A09C-9A9B9F0EA761}" type="sibTrans" cxnId="{21A99DF0-2319-AD44-9136-52D164F80A34}">
      <dgm:prSet/>
      <dgm:spPr/>
      <dgm:t>
        <a:bodyPr/>
        <a:lstStyle/>
        <a:p>
          <a:endParaRPr lang="en-US" sz="2000"/>
        </a:p>
      </dgm:t>
    </dgm:pt>
    <dgm:pt modelId="{94E88E29-F7A9-4248-92A9-630D51D956DC}" type="parTrans" cxnId="{21A99DF0-2319-AD44-9136-52D164F80A34}">
      <dgm:prSet/>
      <dgm:spPr/>
      <dgm:t>
        <a:bodyPr/>
        <a:lstStyle/>
        <a:p>
          <a:endParaRPr lang="en-US" sz="2000"/>
        </a:p>
      </dgm:t>
    </dgm:pt>
    <dgm:pt modelId="{F1B2BD2B-BADA-2340-A71A-0E290E1F7138}" type="pres">
      <dgm:prSet presAssocID="{EF897F21-A35C-A54F-8B6F-CFBCEA656DE1}" presName="Name0" presStyleCnt="0">
        <dgm:presLayoutVars>
          <dgm:dir/>
          <dgm:animLvl val="lvl"/>
          <dgm:resizeHandles val="exact"/>
        </dgm:presLayoutVars>
      </dgm:prSet>
      <dgm:spPr/>
    </dgm:pt>
    <dgm:pt modelId="{FC29657C-CF53-7A43-8760-22A6FC885EAD}" type="pres">
      <dgm:prSet presAssocID="{5A08FB3B-3F65-B24B-A3C7-30E5A341F676}" presName="boxAndChildren" presStyleCnt="0"/>
      <dgm:spPr/>
    </dgm:pt>
    <dgm:pt modelId="{4BE335AB-B124-6D42-80A8-4317B2C1994D}" type="pres">
      <dgm:prSet presAssocID="{5A08FB3B-3F65-B24B-A3C7-30E5A341F676}" presName="parentTextBox" presStyleLbl="node1" presStyleIdx="0" presStyleCnt="2"/>
      <dgm:spPr/>
    </dgm:pt>
    <dgm:pt modelId="{C09DB318-C796-9B44-B9C2-0FE8F0A0D06D}" type="pres">
      <dgm:prSet presAssocID="{F9C01D9C-A351-FB4B-8F4F-DB29E347D363}" presName="sp" presStyleCnt="0"/>
      <dgm:spPr/>
    </dgm:pt>
    <dgm:pt modelId="{A24A9789-13DB-784F-BCEA-6C5B21428A6F}" type="pres">
      <dgm:prSet presAssocID="{7050FD79-6D22-2F40-BA4E-2D621118D6CF}" presName="arrowAndChildren" presStyleCnt="0"/>
      <dgm:spPr/>
    </dgm:pt>
    <dgm:pt modelId="{0BF7A591-CA41-FE43-BCEC-1EF42EB5D068}" type="pres">
      <dgm:prSet presAssocID="{7050FD79-6D22-2F40-BA4E-2D621118D6CF}" presName="parentTextArrow" presStyleLbl="node1" presStyleIdx="0" presStyleCnt="2"/>
      <dgm:spPr/>
    </dgm:pt>
    <dgm:pt modelId="{2F01E915-A479-5E43-8941-E7DBA8093A11}" type="pres">
      <dgm:prSet presAssocID="{7050FD79-6D22-2F40-BA4E-2D621118D6CF}" presName="arrow" presStyleLbl="node1" presStyleIdx="1" presStyleCnt="2" custLinFactNeighborY="-11346"/>
      <dgm:spPr/>
    </dgm:pt>
    <dgm:pt modelId="{682D07EF-57F2-AC43-BF9C-778DE8CE5B1A}" type="pres">
      <dgm:prSet presAssocID="{7050FD79-6D22-2F40-BA4E-2D621118D6CF}" presName="descendantArrow" presStyleCnt="0"/>
      <dgm:spPr/>
    </dgm:pt>
    <dgm:pt modelId="{7C90CF65-B4D4-0342-96C3-B2CA085B23B1}" type="pres">
      <dgm:prSet presAssocID="{5847F5A4-9386-1D4A-A2CB-F3E4CDF7E5F1}" presName="childTextArrow" presStyleLbl="fgAccFollowNode1" presStyleIdx="0" presStyleCnt="2">
        <dgm:presLayoutVars>
          <dgm:bulletEnabled val="1"/>
        </dgm:presLayoutVars>
      </dgm:prSet>
      <dgm:spPr/>
    </dgm:pt>
    <dgm:pt modelId="{FF6CCC56-AEA6-914B-8F6F-6CC33EAC647A}" type="pres">
      <dgm:prSet presAssocID="{12346379-FC22-4649-BBD2-217971F6D348}" presName="childTextArrow" presStyleLbl="fgAccFollowNode1" presStyleIdx="1" presStyleCnt="2">
        <dgm:presLayoutVars>
          <dgm:bulletEnabled val="1"/>
        </dgm:presLayoutVars>
      </dgm:prSet>
      <dgm:spPr/>
    </dgm:pt>
  </dgm:ptLst>
  <dgm:cxnLst>
    <dgm:cxn modelId="{869B3121-B532-DB40-BDDC-F87B37B1E4DE}" type="presOf" srcId="{7050FD79-6D22-2F40-BA4E-2D621118D6CF}" destId="{0BF7A591-CA41-FE43-BCEC-1EF42EB5D068}" srcOrd="0" destOrd="0" presId="urn:microsoft.com/office/officeart/2005/8/layout/process4"/>
    <dgm:cxn modelId="{EC43CD34-17D5-7644-AA92-AC2CAF3C45B7}" srcId="{EF897F21-A35C-A54F-8B6F-CFBCEA656DE1}" destId="{7050FD79-6D22-2F40-BA4E-2D621118D6CF}" srcOrd="0" destOrd="0" parTransId="{5CFF27D8-0BB6-2F45-986D-AA923E573A9D}" sibTransId="{F9C01D9C-A351-FB4B-8F4F-DB29E347D363}"/>
    <dgm:cxn modelId="{B6268165-CA06-2344-BD0A-AD531465391A}" type="presOf" srcId="{12346379-FC22-4649-BBD2-217971F6D348}" destId="{FF6CCC56-AEA6-914B-8F6F-6CC33EAC647A}" srcOrd="0" destOrd="0" presId="urn:microsoft.com/office/officeart/2005/8/layout/process4"/>
    <dgm:cxn modelId="{87B50F57-684B-3A49-B283-CD8525D6B356}" type="presOf" srcId="{EF897F21-A35C-A54F-8B6F-CFBCEA656DE1}" destId="{F1B2BD2B-BADA-2340-A71A-0E290E1F7138}" srcOrd="0" destOrd="0" presId="urn:microsoft.com/office/officeart/2005/8/layout/process4"/>
    <dgm:cxn modelId="{10CF8D82-C6A3-CC4B-B04F-16CD4B90ABF5}" srcId="{7050FD79-6D22-2F40-BA4E-2D621118D6CF}" destId="{12346379-FC22-4649-BBD2-217971F6D348}" srcOrd="1" destOrd="0" parTransId="{7C9FAB92-1A0D-F54C-AA13-5AC16B81A9B1}" sibTransId="{97528283-DFC4-B648-898E-E6CCE308C6D8}"/>
    <dgm:cxn modelId="{CCD2E893-EF1A-3948-9160-D14D53F732A2}" type="presOf" srcId="{5847F5A4-9386-1D4A-A2CB-F3E4CDF7E5F1}" destId="{7C90CF65-B4D4-0342-96C3-B2CA085B23B1}" srcOrd="0" destOrd="0" presId="urn:microsoft.com/office/officeart/2005/8/layout/process4"/>
    <dgm:cxn modelId="{EB7ACCB0-5647-2E4C-AEC8-AA78D25B84A7}" type="presOf" srcId="{5A08FB3B-3F65-B24B-A3C7-30E5A341F676}" destId="{4BE335AB-B124-6D42-80A8-4317B2C1994D}" srcOrd="0" destOrd="0" presId="urn:microsoft.com/office/officeart/2005/8/layout/process4"/>
    <dgm:cxn modelId="{E08071BF-4C4B-9F45-A535-E6C2ECCC1074}" type="presOf" srcId="{7050FD79-6D22-2F40-BA4E-2D621118D6CF}" destId="{2F01E915-A479-5E43-8941-E7DBA8093A11}" srcOrd="1" destOrd="0" presId="urn:microsoft.com/office/officeart/2005/8/layout/process4"/>
    <dgm:cxn modelId="{BF2FB9EC-0EA2-4443-8E67-8D10EFBC5E5B}" srcId="{7050FD79-6D22-2F40-BA4E-2D621118D6CF}" destId="{5847F5A4-9386-1D4A-A2CB-F3E4CDF7E5F1}" srcOrd="0" destOrd="0" parTransId="{E3C5098C-74DD-2449-8BD3-18660A767A02}" sibTransId="{A24D1C04-DD4E-5A4C-9DFB-3044436A9245}"/>
    <dgm:cxn modelId="{21A99DF0-2319-AD44-9136-52D164F80A34}" srcId="{EF897F21-A35C-A54F-8B6F-CFBCEA656DE1}" destId="{5A08FB3B-3F65-B24B-A3C7-30E5A341F676}" srcOrd="1" destOrd="0" parTransId="{94E88E29-F7A9-4248-92A9-630D51D956DC}" sibTransId="{6721BE5D-3EEA-CD45-A09C-9A9B9F0EA761}"/>
    <dgm:cxn modelId="{619BB20E-4E07-A24C-853F-7D12ABF345F2}" type="presParOf" srcId="{F1B2BD2B-BADA-2340-A71A-0E290E1F7138}" destId="{FC29657C-CF53-7A43-8760-22A6FC885EAD}" srcOrd="0" destOrd="0" presId="urn:microsoft.com/office/officeart/2005/8/layout/process4"/>
    <dgm:cxn modelId="{DB1C6D35-64C9-5841-866D-880FCF549577}" type="presParOf" srcId="{FC29657C-CF53-7A43-8760-22A6FC885EAD}" destId="{4BE335AB-B124-6D42-80A8-4317B2C1994D}" srcOrd="0" destOrd="0" presId="urn:microsoft.com/office/officeart/2005/8/layout/process4"/>
    <dgm:cxn modelId="{EDB4E090-31FF-1948-9AA2-37B267F41C47}" type="presParOf" srcId="{F1B2BD2B-BADA-2340-A71A-0E290E1F7138}" destId="{C09DB318-C796-9B44-B9C2-0FE8F0A0D06D}" srcOrd="1" destOrd="0" presId="urn:microsoft.com/office/officeart/2005/8/layout/process4"/>
    <dgm:cxn modelId="{071ED284-2798-B949-9031-FBA127481B02}" type="presParOf" srcId="{F1B2BD2B-BADA-2340-A71A-0E290E1F7138}" destId="{A24A9789-13DB-784F-BCEA-6C5B21428A6F}" srcOrd="2" destOrd="0" presId="urn:microsoft.com/office/officeart/2005/8/layout/process4"/>
    <dgm:cxn modelId="{5C1BD536-474C-D644-A4B0-08DE4CBEC23C}" type="presParOf" srcId="{A24A9789-13DB-784F-BCEA-6C5B21428A6F}" destId="{0BF7A591-CA41-FE43-BCEC-1EF42EB5D068}" srcOrd="0" destOrd="0" presId="urn:microsoft.com/office/officeart/2005/8/layout/process4"/>
    <dgm:cxn modelId="{EAC0419E-AB2F-B844-BA37-299C4E32047E}" type="presParOf" srcId="{A24A9789-13DB-784F-BCEA-6C5B21428A6F}" destId="{2F01E915-A479-5E43-8941-E7DBA8093A11}" srcOrd="1" destOrd="0" presId="urn:microsoft.com/office/officeart/2005/8/layout/process4"/>
    <dgm:cxn modelId="{1A3F4824-0FAB-414B-9B0A-1DE2AB1BA15F}" type="presParOf" srcId="{A24A9789-13DB-784F-BCEA-6C5B21428A6F}" destId="{682D07EF-57F2-AC43-BF9C-778DE8CE5B1A}" srcOrd="2" destOrd="0" presId="urn:microsoft.com/office/officeart/2005/8/layout/process4"/>
    <dgm:cxn modelId="{A2587D2A-0A72-6849-A739-D28C18F78F94}" type="presParOf" srcId="{682D07EF-57F2-AC43-BF9C-778DE8CE5B1A}" destId="{7C90CF65-B4D4-0342-96C3-B2CA085B23B1}" srcOrd="0" destOrd="0" presId="urn:microsoft.com/office/officeart/2005/8/layout/process4"/>
    <dgm:cxn modelId="{17A390A4-F584-164C-A0A9-039FC7C8DFD0}" type="presParOf" srcId="{682D07EF-57F2-AC43-BF9C-778DE8CE5B1A}" destId="{FF6CCC56-AEA6-914B-8F6F-6CC33EAC647A}"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848791-D3DD-F249-9B1B-617ED662CE91}"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D517A814-0577-5E41-80BA-9D288451CB70}">
      <dgm:prSet phldrT="[Text]" custT="1"/>
      <dgm:spPr/>
      <dgm:t>
        <a:bodyPr/>
        <a:lstStyle/>
        <a:p>
          <a:r>
            <a:rPr lang="en-US" sz="2000" b="1" dirty="0">
              <a:solidFill>
                <a:schemeClr val="bg1"/>
              </a:solidFill>
              <a:latin typeface="+mn-lt"/>
              <a:hlinkClick xmlns:r="http://schemas.openxmlformats.org/officeDocument/2006/relationships" r:id="rId1" action="ppaction://hlinksldjump">
                <a:extLst>
                  <a:ext uri="{A12FA001-AC4F-418D-AE19-62706E023703}">
                    <ahyp:hlinkClr xmlns:ahyp="http://schemas.microsoft.com/office/drawing/2018/hyperlinkcolor" val="tx"/>
                  </a:ext>
                </a:extLst>
              </a:hlinkClick>
            </a:rPr>
            <a:t>PSMA-PET is recommended for accurate staging in biochemical recurrent prostate cancer</a:t>
          </a:r>
          <a:endParaRPr lang="en-US" sz="2000" b="1" dirty="0">
            <a:solidFill>
              <a:schemeClr val="bg1"/>
            </a:solidFill>
          </a:endParaRPr>
        </a:p>
      </dgm:t>
    </dgm:pt>
    <dgm:pt modelId="{89828B0C-DF00-2A4C-984B-C1975EFB4BB9}" type="parTrans" cxnId="{A342CBE1-38C9-B442-899D-B9F715F19DEE}">
      <dgm:prSet/>
      <dgm:spPr/>
      <dgm:t>
        <a:bodyPr/>
        <a:lstStyle/>
        <a:p>
          <a:endParaRPr lang="en-US" sz="2000" b="1"/>
        </a:p>
      </dgm:t>
    </dgm:pt>
    <dgm:pt modelId="{10E7C151-ECD9-9341-9173-FA15089A01B5}" type="sibTrans" cxnId="{A342CBE1-38C9-B442-899D-B9F715F19DEE}">
      <dgm:prSet/>
      <dgm:spPr/>
      <dgm:t>
        <a:bodyPr/>
        <a:lstStyle/>
        <a:p>
          <a:endParaRPr lang="en-US" sz="2000" b="1"/>
        </a:p>
      </dgm:t>
    </dgm:pt>
    <dgm:pt modelId="{1462B6E3-EF42-0946-8D93-8CC181DD90C3}">
      <dgm:prSet phldrT="[Text]" custT="1"/>
      <dgm:spPr/>
      <dgm:t>
        <a:bodyPr/>
        <a:lstStyle/>
        <a:p>
          <a:r>
            <a:rPr lang="en-US" sz="2000" b="1" dirty="0">
              <a:solidFill>
                <a:schemeClr val="bg1"/>
              </a:solidFill>
              <a:latin typeface="+mn-lt"/>
              <a:hlinkClick xmlns:r="http://schemas.openxmlformats.org/officeDocument/2006/relationships" r:id="rId2" action="ppaction://hlinksldjump">
                <a:extLst>
                  <a:ext uri="{A12FA001-AC4F-418D-AE19-62706E023703}">
                    <ahyp:hlinkClr xmlns:ahyp="http://schemas.microsoft.com/office/drawing/2018/hyperlinkcolor" val="tx"/>
                  </a:ext>
                </a:extLst>
              </a:hlinkClick>
            </a:rPr>
            <a:t>APA plus ADT improved survival outcomes in </a:t>
          </a:r>
          <a:r>
            <a:rPr lang="en-US" sz="2000" b="1" dirty="0" err="1">
              <a:solidFill>
                <a:schemeClr val="bg1"/>
              </a:solidFill>
              <a:latin typeface="+mn-lt"/>
              <a:hlinkClick xmlns:r="http://schemas.openxmlformats.org/officeDocument/2006/relationships" r:id="rId2" action="ppaction://hlinksldjump">
                <a:extLst>
                  <a:ext uri="{A12FA001-AC4F-418D-AE19-62706E023703}">
                    <ahyp:hlinkClr xmlns:ahyp="http://schemas.microsoft.com/office/drawing/2018/hyperlinkcolor" val="tx"/>
                  </a:ext>
                </a:extLst>
              </a:hlinkClick>
            </a:rPr>
            <a:t>mCSPC</a:t>
          </a:r>
          <a:endParaRPr lang="en-US" sz="2000" b="1" dirty="0">
            <a:solidFill>
              <a:schemeClr val="bg1"/>
            </a:solidFill>
          </a:endParaRPr>
        </a:p>
      </dgm:t>
    </dgm:pt>
    <dgm:pt modelId="{0F14BEEC-35A1-DD4F-94EC-E927076CD146}" type="parTrans" cxnId="{B85F8F03-B333-3E41-9677-CF68ADFDEE11}">
      <dgm:prSet/>
      <dgm:spPr/>
      <dgm:t>
        <a:bodyPr/>
        <a:lstStyle/>
        <a:p>
          <a:endParaRPr lang="en-US" sz="2000" b="1"/>
        </a:p>
      </dgm:t>
    </dgm:pt>
    <dgm:pt modelId="{A0BDDD8D-71DF-CB48-A73F-9482FE3AD750}" type="sibTrans" cxnId="{B85F8F03-B333-3E41-9677-CF68ADFDEE11}">
      <dgm:prSet/>
      <dgm:spPr/>
      <dgm:t>
        <a:bodyPr/>
        <a:lstStyle/>
        <a:p>
          <a:endParaRPr lang="en-US" sz="2000" b="1"/>
        </a:p>
      </dgm:t>
    </dgm:pt>
    <dgm:pt modelId="{D67EC4A4-95F2-E84B-9FDD-1D368B0A8239}">
      <dgm:prSet phldrT="[Text]" custT="1"/>
      <dgm:spPr/>
      <dgm:t>
        <a:bodyPr/>
        <a:lstStyle/>
        <a:p>
          <a:r>
            <a:rPr lang="en-US" sz="2000" b="1" dirty="0">
              <a:solidFill>
                <a:schemeClr val="bg1"/>
              </a:solidFill>
              <a:latin typeface="+mn-lt"/>
              <a:hlinkClick xmlns:r="http://schemas.openxmlformats.org/officeDocument/2006/relationships" r:id="rId3" action="ppaction://hlinksldjump">
                <a:extLst>
                  <a:ext uri="{A12FA001-AC4F-418D-AE19-62706E023703}">
                    <ahyp:hlinkClr xmlns:ahyp="http://schemas.microsoft.com/office/drawing/2018/hyperlinkcolor" val="tx"/>
                  </a:ext>
                </a:extLst>
              </a:hlinkClick>
            </a:rPr>
            <a:t>Radio-ablation of metastatic disease in </a:t>
          </a:r>
          <a:r>
            <a:rPr lang="en-US" sz="2000" b="1" dirty="0" err="1">
              <a:solidFill>
                <a:schemeClr val="bg1"/>
              </a:solidFill>
              <a:latin typeface="+mn-lt"/>
              <a:hlinkClick xmlns:r="http://schemas.openxmlformats.org/officeDocument/2006/relationships" r:id="rId3" action="ppaction://hlinksldjump">
                <a:extLst>
                  <a:ext uri="{A12FA001-AC4F-418D-AE19-62706E023703}">
                    <ahyp:hlinkClr xmlns:ahyp="http://schemas.microsoft.com/office/drawing/2018/hyperlinkcolor" val="tx"/>
                  </a:ext>
                </a:extLst>
              </a:hlinkClick>
            </a:rPr>
            <a:t>oligometastases</a:t>
          </a:r>
          <a:r>
            <a:rPr lang="en-US" sz="2000" b="1" dirty="0">
              <a:solidFill>
                <a:schemeClr val="bg1"/>
              </a:solidFill>
              <a:latin typeface="+mn-lt"/>
              <a:hlinkClick xmlns:r="http://schemas.openxmlformats.org/officeDocument/2006/relationships" r:id="rId3" action="ppaction://hlinksldjump">
                <a:extLst>
                  <a:ext uri="{A12FA001-AC4F-418D-AE19-62706E023703}">
                    <ahyp:hlinkClr xmlns:ahyp="http://schemas.microsoft.com/office/drawing/2018/hyperlinkcolor" val="tx"/>
                  </a:ext>
                </a:extLst>
              </a:hlinkClick>
            </a:rPr>
            <a:t> prostate cancer increased disease progression-free rate</a:t>
          </a:r>
          <a:endParaRPr lang="en-US" sz="2000" b="1" dirty="0">
            <a:solidFill>
              <a:schemeClr val="bg1"/>
            </a:solidFill>
          </a:endParaRPr>
        </a:p>
      </dgm:t>
    </dgm:pt>
    <dgm:pt modelId="{FB278F32-3764-2940-94C4-9F7651932E15}" type="parTrans" cxnId="{40EDCB78-53B4-9743-B29F-FBB8C531FBB3}">
      <dgm:prSet/>
      <dgm:spPr/>
      <dgm:t>
        <a:bodyPr/>
        <a:lstStyle/>
        <a:p>
          <a:endParaRPr lang="en-US" sz="2000" b="1"/>
        </a:p>
      </dgm:t>
    </dgm:pt>
    <dgm:pt modelId="{02971E30-B4FE-754B-B168-43480E036BF2}" type="sibTrans" cxnId="{40EDCB78-53B4-9743-B29F-FBB8C531FBB3}">
      <dgm:prSet/>
      <dgm:spPr/>
      <dgm:t>
        <a:bodyPr/>
        <a:lstStyle/>
        <a:p>
          <a:endParaRPr lang="en-US" sz="2000" b="1"/>
        </a:p>
      </dgm:t>
    </dgm:pt>
    <dgm:pt modelId="{6DD50BA1-DF84-D143-8AE0-B87DDF4CBA26}" type="pres">
      <dgm:prSet presAssocID="{51848791-D3DD-F249-9B1B-617ED662CE91}" presName="diagram" presStyleCnt="0">
        <dgm:presLayoutVars>
          <dgm:dir/>
          <dgm:resizeHandles val="exact"/>
        </dgm:presLayoutVars>
      </dgm:prSet>
      <dgm:spPr/>
    </dgm:pt>
    <dgm:pt modelId="{DE8C9EB0-61BE-1F48-84AC-D489958F4BBF}" type="pres">
      <dgm:prSet presAssocID="{D517A814-0577-5E41-80BA-9D288451CB70}" presName="node" presStyleLbl="node1" presStyleIdx="0" presStyleCnt="3">
        <dgm:presLayoutVars>
          <dgm:bulletEnabled val="1"/>
        </dgm:presLayoutVars>
      </dgm:prSet>
      <dgm:spPr/>
    </dgm:pt>
    <dgm:pt modelId="{4B3E0547-2452-AC45-9328-E4B449CABABF}" type="pres">
      <dgm:prSet presAssocID="{10E7C151-ECD9-9341-9173-FA15089A01B5}" presName="sibTrans" presStyleCnt="0"/>
      <dgm:spPr/>
    </dgm:pt>
    <dgm:pt modelId="{41A90D01-AB1A-5C46-BD01-D08929A23B75}" type="pres">
      <dgm:prSet presAssocID="{1462B6E3-EF42-0946-8D93-8CC181DD90C3}" presName="node" presStyleLbl="node1" presStyleIdx="1" presStyleCnt="3">
        <dgm:presLayoutVars>
          <dgm:bulletEnabled val="1"/>
        </dgm:presLayoutVars>
      </dgm:prSet>
      <dgm:spPr/>
    </dgm:pt>
    <dgm:pt modelId="{139C0418-8DB5-C345-AFD0-4A54DB251CEF}" type="pres">
      <dgm:prSet presAssocID="{A0BDDD8D-71DF-CB48-A73F-9482FE3AD750}" presName="sibTrans" presStyleCnt="0"/>
      <dgm:spPr/>
    </dgm:pt>
    <dgm:pt modelId="{33D72B1D-CFE3-314E-83F2-0B49CEC1896D}" type="pres">
      <dgm:prSet presAssocID="{D67EC4A4-95F2-E84B-9FDD-1D368B0A8239}" presName="node" presStyleLbl="node1" presStyleIdx="2" presStyleCnt="3">
        <dgm:presLayoutVars>
          <dgm:bulletEnabled val="1"/>
        </dgm:presLayoutVars>
      </dgm:prSet>
      <dgm:spPr/>
    </dgm:pt>
  </dgm:ptLst>
  <dgm:cxnLst>
    <dgm:cxn modelId="{B85F8F03-B333-3E41-9677-CF68ADFDEE11}" srcId="{51848791-D3DD-F249-9B1B-617ED662CE91}" destId="{1462B6E3-EF42-0946-8D93-8CC181DD90C3}" srcOrd="1" destOrd="0" parTransId="{0F14BEEC-35A1-DD4F-94EC-E927076CD146}" sibTransId="{A0BDDD8D-71DF-CB48-A73F-9482FE3AD750}"/>
    <dgm:cxn modelId="{40EDCB78-53B4-9743-B29F-FBB8C531FBB3}" srcId="{51848791-D3DD-F249-9B1B-617ED662CE91}" destId="{D67EC4A4-95F2-E84B-9FDD-1D368B0A8239}" srcOrd="2" destOrd="0" parTransId="{FB278F32-3764-2940-94C4-9F7651932E15}" sibTransId="{02971E30-B4FE-754B-B168-43480E036BF2}"/>
    <dgm:cxn modelId="{09257594-B206-DF4B-A1A3-925204370C66}" type="presOf" srcId="{1462B6E3-EF42-0946-8D93-8CC181DD90C3}" destId="{41A90D01-AB1A-5C46-BD01-D08929A23B75}" srcOrd="0" destOrd="0" presId="urn:microsoft.com/office/officeart/2005/8/layout/default"/>
    <dgm:cxn modelId="{707ED494-B14F-044B-9F2E-693B7033F412}" type="presOf" srcId="{51848791-D3DD-F249-9B1B-617ED662CE91}" destId="{6DD50BA1-DF84-D143-8AE0-B87DDF4CBA26}" srcOrd="0" destOrd="0" presId="urn:microsoft.com/office/officeart/2005/8/layout/default"/>
    <dgm:cxn modelId="{5549C69B-CFBD-EB4E-8EA9-FB7620637B10}" type="presOf" srcId="{D67EC4A4-95F2-E84B-9FDD-1D368B0A8239}" destId="{33D72B1D-CFE3-314E-83F2-0B49CEC1896D}" srcOrd="0" destOrd="0" presId="urn:microsoft.com/office/officeart/2005/8/layout/default"/>
    <dgm:cxn modelId="{9F68CFB8-AEFF-E143-9692-3E9D03620DC1}" type="presOf" srcId="{D517A814-0577-5E41-80BA-9D288451CB70}" destId="{DE8C9EB0-61BE-1F48-84AC-D489958F4BBF}" srcOrd="0" destOrd="0" presId="urn:microsoft.com/office/officeart/2005/8/layout/default"/>
    <dgm:cxn modelId="{A342CBE1-38C9-B442-899D-B9F715F19DEE}" srcId="{51848791-D3DD-F249-9B1B-617ED662CE91}" destId="{D517A814-0577-5E41-80BA-9D288451CB70}" srcOrd="0" destOrd="0" parTransId="{89828B0C-DF00-2A4C-984B-C1975EFB4BB9}" sibTransId="{10E7C151-ECD9-9341-9173-FA15089A01B5}"/>
    <dgm:cxn modelId="{1C17EEE4-08C5-1C42-A714-8BF20361B4CC}" type="presParOf" srcId="{6DD50BA1-DF84-D143-8AE0-B87DDF4CBA26}" destId="{DE8C9EB0-61BE-1F48-84AC-D489958F4BBF}" srcOrd="0" destOrd="0" presId="urn:microsoft.com/office/officeart/2005/8/layout/default"/>
    <dgm:cxn modelId="{6AE10E12-DF2D-2B40-A5AF-527FD57C155A}" type="presParOf" srcId="{6DD50BA1-DF84-D143-8AE0-B87DDF4CBA26}" destId="{4B3E0547-2452-AC45-9328-E4B449CABABF}" srcOrd="1" destOrd="0" presId="urn:microsoft.com/office/officeart/2005/8/layout/default"/>
    <dgm:cxn modelId="{239CEA2E-C8FC-0D46-B4C4-CA0D0DA49643}" type="presParOf" srcId="{6DD50BA1-DF84-D143-8AE0-B87DDF4CBA26}" destId="{41A90D01-AB1A-5C46-BD01-D08929A23B75}" srcOrd="2" destOrd="0" presId="urn:microsoft.com/office/officeart/2005/8/layout/default"/>
    <dgm:cxn modelId="{514AF8AA-CC60-2544-9005-553D3B1B1F7F}" type="presParOf" srcId="{6DD50BA1-DF84-D143-8AE0-B87DDF4CBA26}" destId="{139C0418-8DB5-C345-AFD0-4A54DB251CEF}" srcOrd="3" destOrd="0" presId="urn:microsoft.com/office/officeart/2005/8/layout/default"/>
    <dgm:cxn modelId="{32B815AC-330E-6C4B-BEEE-7CB09ACFB3F6}" type="presParOf" srcId="{6DD50BA1-DF84-D143-8AE0-B87DDF4CBA26}" destId="{33D72B1D-CFE3-314E-83F2-0B49CEC1896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9ACF4-2E66-2A47-B9CB-4A28C3CDC3AD}">
      <dsp:nvSpPr>
        <dsp:cNvPr id="0" name=""/>
        <dsp:cNvSpPr/>
      </dsp:nvSpPr>
      <dsp:spPr>
        <a:xfrm>
          <a:off x="4199" y="2440300"/>
          <a:ext cx="1775856" cy="1964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altLang="zh-CN" sz="1400" b="1" u="none" kern="1200" dirty="0">
              <a:latin typeface="+mn-lt"/>
              <a:ea typeface="Verdana" panose="020B0604030504040204" pitchFamily="34" charset="0"/>
              <a:cs typeface="Verdana" panose="020B0604030504040204" pitchFamily="34" charset="0"/>
            </a:rPr>
            <a:t>PSA level: </a:t>
          </a:r>
          <a:r>
            <a:rPr lang="en-US" altLang="zh-CN" sz="1400" b="1" kern="1200" dirty="0">
              <a:latin typeface="+mn-lt"/>
              <a:ea typeface="Verdana" panose="020B0604030504040204" pitchFamily="34" charset="0"/>
              <a:cs typeface="Verdana" panose="020B0604030504040204" pitchFamily="34" charset="0"/>
            </a:rPr>
            <a:t>7.33 ng/ml</a:t>
          </a:r>
        </a:p>
        <a:p>
          <a:pPr marL="0" lvl="0" indent="0" algn="l" defTabSz="622300">
            <a:lnSpc>
              <a:spcPct val="90000"/>
            </a:lnSpc>
            <a:spcBef>
              <a:spcPct val="0"/>
            </a:spcBef>
            <a:spcAft>
              <a:spcPct val="35000"/>
            </a:spcAft>
            <a:buNone/>
          </a:pPr>
          <a:r>
            <a:rPr lang="en-US" altLang="zh-CN" sz="1400" b="0" u="none" kern="1200" dirty="0">
              <a:latin typeface="+mn-lt"/>
              <a:ea typeface="Verdana" panose="020B0604030504040204" pitchFamily="34" charset="0"/>
              <a:cs typeface="Verdana" panose="020B0604030504040204" pitchFamily="34" charset="0"/>
            </a:rPr>
            <a:t>Gleason scores</a:t>
          </a:r>
        </a:p>
        <a:p>
          <a:pPr marL="0" lvl="0" indent="0" algn="l" defTabSz="622300">
            <a:lnSpc>
              <a:spcPct val="90000"/>
            </a:lnSpc>
            <a:spcBef>
              <a:spcPct val="0"/>
            </a:spcBef>
            <a:spcAft>
              <a:spcPct val="35000"/>
            </a:spcAft>
            <a:buNone/>
          </a:pPr>
          <a:r>
            <a:rPr lang="en-US" altLang="zh-CN" sz="1400" b="0" kern="1200" dirty="0">
              <a:latin typeface="+mn-lt"/>
              <a:ea typeface="Verdana" panose="020B0604030504040204" pitchFamily="34" charset="0"/>
              <a:cs typeface="Verdana" panose="020B0604030504040204" pitchFamily="34" charset="0"/>
            </a:rPr>
            <a:t>- 9(5+4) in  </a:t>
          </a:r>
        </a:p>
        <a:p>
          <a:pPr marL="0" lvl="0" indent="0" algn="l" defTabSz="622300">
            <a:lnSpc>
              <a:spcPct val="90000"/>
            </a:lnSpc>
            <a:spcBef>
              <a:spcPct val="0"/>
            </a:spcBef>
            <a:spcAft>
              <a:spcPct val="35000"/>
            </a:spcAft>
            <a:buNone/>
          </a:pPr>
          <a:r>
            <a:rPr lang="en-US" altLang="zh-CN" sz="1400" b="0" kern="1200" dirty="0">
              <a:latin typeface="+mn-lt"/>
              <a:ea typeface="Verdana" panose="020B0604030504040204" pitchFamily="34" charset="0"/>
              <a:cs typeface="Verdana" panose="020B0604030504040204" pitchFamily="34" charset="0"/>
            </a:rPr>
            <a:t>  10/12 biopsies</a:t>
          </a:r>
        </a:p>
        <a:p>
          <a:pPr marL="0" lvl="0" indent="0" algn="l" defTabSz="622300">
            <a:lnSpc>
              <a:spcPct val="90000"/>
            </a:lnSpc>
            <a:spcBef>
              <a:spcPct val="0"/>
            </a:spcBef>
            <a:spcAft>
              <a:spcPct val="35000"/>
            </a:spcAft>
            <a:buNone/>
          </a:pPr>
          <a:r>
            <a:rPr lang="en-US" altLang="zh-CN" sz="1400" b="0" kern="1200" dirty="0">
              <a:latin typeface="+mn-lt"/>
              <a:ea typeface="Verdana" panose="020B0604030504040204" pitchFamily="34" charset="0"/>
              <a:cs typeface="Verdana" panose="020B0604030504040204" pitchFamily="34" charset="0"/>
            </a:rPr>
            <a:t>- 8(4+4) in 2/12                  </a:t>
          </a:r>
        </a:p>
        <a:p>
          <a:pPr marL="0" lvl="0" indent="0" algn="l" defTabSz="622300">
            <a:lnSpc>
              <a:spcPct val="90000"/>
            </a:lnSpc>
            <a:spcBef>
              <a:spcPct val="0"/>
            </a:spcBef>
            <a:spcAft>
              <a:spcPct val="35000"/>
            </a:spcAft>
            <a:buNone/>
          </a:pPr>
          <a:r>
            <a:rPr lang="en-US" altLang="zh-CN" sz="1400" b="0" kern="1200" dirty="0">
              <a:latin typeface="+mn-lt"/>
              <a:ea typeface="Verdana" panose="020B0604030504040204" pitchFamily="34" charset="0"/>
              <a:cs typeface="Verdana" panose="020B0604030504040204" pitchFamily="34" charset="0"/>
            </a:rPr>
            <a:t>  biopsies</a:t>
          </a:r>
          <a:r>
            <a:rPr lang="zh-CN" altLang="zh-CN" sz="1400" b="0" kern="1200">
              <a:latin typeface="+mn-lt"/>
              <a:cs typeface="Verdana" panose="020B0604030504040204" pitchFamily="34" charset="0"/>
            </a:rPr>
            <a:t> </a:t>
          </a:r>
          <a:endParaRPr lang="en-US" sz="1400" b="0" kern="1200" dirty="0">
            <a:latin typeface="+mn-lt"/>
            <a:ea typeface="Verdana" panose="020B0604030504040204" pitchFamily="34" charset="0"/>
            <a:cs typeface="Verdana" panose="020B0604030504040204" pitchFamily="34" charset="0"/>
          </a:endParaRPr>
        </a:p>
      </dsp:txBody>
      <dsp:txXfrm>
        <a:off x="56212" y="2492313"/>
        <a:ext cx="1671830" cy="1860515"/>
      </dsp:txXfrm>
    </dsp:sp>
    <dsp:sp modelId="{14167C35-ADC0-2E41-B6FC-22C3931265F5}">
      <dsp:nvSpPr>
        <dsp:cNvPr id="0" name=""/>
        <dsp:cNvSpPr/>
      </dsp:nvSpPr>
      <dsp:spPr>
        <a:xfrm>
          <a:off x="1957642" y="3202365"/>
          <a:ext cx="376481" cy="4404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latin typeface="+mn-lt"/>
          </a:endParaRPr>
        </a:p>
      </dsp:txBody>
      <dsp:txXfrm>
        <a:off x="1957642" y="3290447"/>
        <a:ext cx="263537" cy="264248"/>
      </dsp:txXfrm>
    </dsp:sp>
    <dsp:sp modelId="{CAB0ED33-CD40-6B4C-8F96-AB8C0AFDA710}">
      <dsp:nvSpPr>
        <dsp:cNvPr id="0" name=""/>
        <dsp:cNvSpPr/>
      </dsp:nvSpPr>
      <dsp:spPr>
        <a:xfrm>
          <a:off x="2490399" y="2440300"/>
          <a:ext cx="1775856" cy="1964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ts val="0"/>
            </a:spcAft>
            <a:buNone/>
          </a:pPr>
          <a:r>
            <a:rPr lang="en-US" altLang="zh-CN" sz="1400" b="1" kern="1200" dirty="0">
              <a:latin typeface="+mn-lt"/>
              <a:ea typeface="Verdana" panose="020B0604030504040204" pitchFamily="34" charset="0"/>
              <a:cs typeface="Verdana" panose="020B0604030504040204" pitchFamily="34" charset="0"/>
            </a:rPr>
            <a:t>Radical prostatectomy </a:t>
          </a:r>
          <a:r>
            <a:rPr lang="en-US" altLang="zh-CN" sz="1400" kern="1200" dirty="0">
              <a:latin typeface="+mn-lt"/>
              <a:ea typeface="Verdana" panose="020B0604030504040204" pitchFamily="34" charset="0"/>
              <a:cs typeface="Verdana" panose="020B0604030504040204" pitchFamily="34" charset="0"/>
            </a:rPr>
            <a:t>(</a:t>
          </a:r>
          <a:r>
            <a:rPr lang="en-SG" sz="1400" kern="1200" dirty="0">
              <a:latin typeface="+mn-lt"/>
              <a:ea typeface="Verdana" panose="020B0604030504040204" pitchFamily="34" charset="0"/>
              <a:cs typeface="Verdana" panose="020B0604030504040204" pitchFamily="34" charset="0"/>
            </a:rPr>
            <a:t>surgery was performed uneventfully</a:t>
          </a:r>
          <a:r>
            <a:rPr lang="en-US" altLang="zh-CN" sz="1400" kern="1200" dirty="0">
              <a:latin typeface="+mn-lt"/>
              <a:ea typeface="Verdana" panose="020B0604030504040204" pitchFamily="34" charset="0"/>
              <a:cs typeface="Verdana" panose="020B0604030504040204" pitchFamily="34" charset="0"/>
            </a:rPr>
            <a:t>)</a:t>
          </a:r>
          <a:endParaRPr lang="en-SG" altLang="zh-CN" sz="1400" kern="1200" dirty="0">
            <a:latin typeface="+mn-lt"/>
            <a:ea typeface="Verdana" panose="020B0604030504040204" pitchFamily="34" charset="0"/>
            <a:cs typeface="Verdana" panose="020B0604030504040204" pitchFamily="34" charset="0"/>
          </a:endParaRPr>
        </a:p>
      </dsp:txBody>
      <dsp:txXfrm>
        <a:off x="2542412" y="2492313"/>
        <a:ext cx="1671830" cy="1860515"/>
      </dsp:txXfrm>
    </dsp:sp>
    <dsp:sp modelId="{724210A4-5267-E540-B2E1-238BA7FF395F}">
      <dsp:nvSpPr>
        <dsp:cNvPr id="0" name=""/>
        <dsp:cNvSpPr/>
      </dsp:nvSpPr>
      <dsp:spPr>
        <a:xfrm>
          <a:off x="4443842" y="3202365"/>
          <a:ext cx="376481" cy="4404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latin typeface="+mn-lt"/>
          </a:endParaRPr>
        </a:p>
      </dsp:txBody>
      <dsp:txXfrm>
        <a:off x="4443842" y="3290447"/>
        <a:ext cx="263537" cy="264248"/>
      </dsp:txXfrm>
    </dsp:sp>
    <dsp:sp modelId="{36972CB2-D941-C949-AFFF-97817522FDF6}">
      <dsp:nvSpPr>
        <dsp:cNvPr id="0" name=""/>
        <dsp:cNvSpPr/>
      </dsp:nvSpPr>
      <dsp:spPr>
        <a:xfrm>
          <a:off x="4976599" y="2440300"/>
          <a:ext cx="1990824" cy="1964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ts val="0"/>
            </a:spcAft>
            <a:buNone/>
          </a:pPr>
          <a:r>
            <a:rPr lang="en-US" altLang="zh-CN" sz="1400" kern="1200" dirty="0">
              <a:latin typeface="+mn-lt"/>
              <a:ea typeface="Verdana" panose="020B0604030504040204" pitchFamily="34" charset="0"/>
              <a:cs typeface="Verdana" panose="020B0604030504040204" pitchFamily="34" charset="0"/>
            </a:rPr>
            <a:t>- Prostate    </a:t>
          </a:r>
        </a:p>
        <a:p>
          <a:pPr marL="0" lvl="0" indent="0" algn="l" defTabSz="622300">
            <a:lnSpc>
              <a:spcPct val="100000"/>
            </a:lnSpc>
            <a:spcBef>
              <a:spcPct val="0"/>
            </a:spcBef>
            <a:spcAft>
              <a:spcPts val="0"/>
            </a:spcAft>
            <a:buNone/>
          </a:pPr>
          <a:r>
            <a:rPr lang="en-US" altLang="zh-CN" sz="1400" kern="1200" dirty="0">
              <a:latin typeface="+mn-lt"/>
              <a:ea typeface="Verdana" panose="020B0604030504040204" pitchFamily="34" charset="0"/>
              <a:cs typeface="Verdana" panose="020B0604030504040204" pitchFamily="34" charset="0"/>
            </a:rPr>
            <a:t>  adenocarcinoma</a:t>
          </a:r>
          <a:r>
            <a:rPr lang="zh-CN" altLang="en-US" sz="1400" kern="1200">
              <a:latin typeface="+mn-lt"/>
              <a:cs typeface="Verdana" panose="020B0604030504040204" pitchFamily="34" charset="0"/>
            </a:rPr>
            <a:t> </a:t>
          </a:r>
          <a:r>
            <a:rPr lang="en-US" altLang="zh-CN" sz="1400" kern="1200" dirty="0">
              <a:latin typeface="+mn-lt"/>
              <a:cs typeface="Verdana" panose="020B0604030504040204" pitchFamily="34" charset="0"/>
            </a:rPr>
            <a:t>         </a:t>
          </a:r>
        </a:p>
        <a:p>
          <a:pPr marL="0" lvl="0" indent="0" algn="l" defTabSz="622300">
            <a:lnSpc>
              <a:spcPct val="100000"/>
            </a:lnSpc>
            <a:spcBef>
              <a:spcPct val="0"/>
            </a:spcBef>
            <a:spcAft>
              <a:spcPts val="0"/>
            </a:spcAft>
            <a:buNone/>
          </a:pPr>
          <a:r>
            <a:rPr lang="en-US" altLang="zh-CN" sz="1400" kern="1200" dirty="0">
              <a:latin typeface="+mn-lt"/>
              <a:ea typeface="Verdana" panose="020B0604030504040204" pitchFamily="34" charset="0"/>
              <a:cs typeface="Verdana" panose="020B0604030504040204" pitchFamily="34" charset="0"/>
            </a:rPr>
            <a:t>  plus</a:t>
          </a:r>
          <a:r>
            <a:rPr lang="zh-CN" altLang="en-US" sz="1400" kern="1200">
              <a:latin typeface="+mn-lt"/>
              <a:cs typeface="Verdana" panose="020B0604030504040204" pitchFamily="34" charset="0"/>
            </a:rPr>
            <a:t> </a:t>
          </a:r>
          <a:r>
            <a:rPr lang="en" altLang="zh-CN" sz="1400" kern="1200" dirty="0">
              <a:latin typeface="+mn-lt"/>
              <a:ea typeface="Verdana" panose="020B0604030504040204" pitchFamily="34" charset="0"/>
              <a:cs typeface="Verdana" panose="020B0604030504040204" pitchFamily="34" charset="0"/>
            </a:rPr>
            <a:t>intraductal </a:t>
          </a:r>
        </a:p>
        <a:p>
          <a:pPr marL="0" lvl="0" indent="0" algn="l" defTabSz="622300">
            <a:lnSpc>
              <a:spcPct val="100000"/>
            </a:lnSpc>
            <a:spcBef>
              <a:spcPct val="0"/>
            </a:spcBef>
            <a:spcAft>
              <a:spcPts val="0"/>
            </a:spcAft>
            <a:buNone/>
          </a:pPr>
          <a:r>
            <a:rPr lang="en" altLang="zh-CN" sz="1400" kern="1200" dirty="0">
              <a:latin typeface="+mn-lt"/>
              <a:ea typeface="Verdana" panose="020B0604030504040204" pitchFamily="34" charset="0"/>
              <a:cs typeface="Verdana" panose="020B0604030504040204" pitchFamily="34" charset="0"/>
            </a:rPr>
            <a:t>  carcinoma</a:t>
          </a:r>
          <a:r>
            <a:rPr lang="en-US" altLang="zh-CN" sz="1400" kern="1200" dirty="0">
              <a:latin typeface="+mn-lt"/>
              <a:ea typeface="Verdana" panose="020B0604030504040204" pitchFamily="34" charset="0"/>
              <a:cs typeface="Verdana" panose="020B0604030504040204" pitchFamily="34" charset="0"/>
            </a:rPr>
            <a:t>  </a:t>
          </a:r>
        </a:p>
        <a:p>
          <a:pPr marL="0" lvl="0" indent="0" algn="l" defTabSz="622300">
            <a:lnSpc>
              <a:spcPct val="100000"/>
            </a:lnSpc>
            <a:spcBef>
              <a:spcPct val="0"/>
            </a:spcBef>
            <a:spcAft>
              <a:spcPts val="0"/>
            </a:spcAft>
            <a:buNone/>
          </a:pPr>
          <a:r>
            <a:rPr lang="en-US" altLang="zh-CN" sz="1400" kern="1200" dirty="0">
              <a:latin typeface="+mn-lt"/>
              <a:ea typeface="Verdana" panose="020B0604030504040204" pitchFamily="34" charset="0"/>
              <a:cs typeface="Verdana" panose="020B0604030504040204" pitchFamily="34" charset="0"/>
            </a:rPr>
            <a:t>- </a:t>
          </a:r>
          <a:r>
            <a:rPr lang="en-US" altLang="zh-CN" sz="1400" u="none" kern="1200" dirty="0">
              <a:latin typeface="+mn-lt"/>
              <a:ea typeface="Verdana" panose="020B0604030504040204" pitchFamily="34" charset="0"/>
              <a:cs typeface="Verdana" panose="020B0604030504040204" pitchFamily="34" charset="0"/>
            </a:rPr>
            <a:t>Gleason score: </a:t>
          </a:r>
          <a:r>
            <a:rPr lang="en-US" altLang="zh-CN" sz="1400" kern="1200" dirty="0">
              <a:latin typeface="+mn-lt"/>
              <a:ea typeface="Verdana" panose="020B0604030504040204" pitchFamily="34" charset="0"/>
              <a:cs typeface="Verdana" panose="020B0604030504040204" pitchFamily="34" charset="0"/>
            </a:rPr>
            <a:t>5+4</a:t>
          </a:r>
        </a:p>
        <a:p>
          <a:pPr marL="0" lvl="0" indent="0" algn="l" defTabSz="622300">
            <a:lnSpc>
              <a:spcPct val="100000"/>
            </a:lnSpc>
            <a:spcBef>
              <a:spcPct val="0"/>
            </a:spcBef>
            <a:spcAft>
              <a:spcPts val="0"/>
            </a:spcAft>
            <a:buNone/>
          </a:pPr>
          <a:r>
            <a:rPr lang="en-US" altLang="zh-CN" sz="1400" kern="1200" dirty="0">
              <a:latin typeface="+mn-lt"/>
              <a:ea typeface="Verdana" panose="020B0604030504040204" pitchFamily="34" charset="0"/>
              <a:cs typeface="Verdana" panose="020B0604030504040204" pitchFamily="34" charset="0"/>
            </a:rPr>
            <a:t>- pT3aN0</a:t>
          </a:r>
        </a:p>
        <a:p>
          <a:pPr marL="0" lvl="0" indent="0" algn="l" defTabSz="622300">
            <a:lnSpc>
              <a:spcPct val="100000"/>
            </a:lnSpc>
            <a:spcBef>
              <a:spcPct val="0"/>
            </a:spcBef>
            <a:spcAft>
              <a:spcPts val="0"/>
            </a:spcAft>
            <a:buNone/>
          </a:pPr>
          <a:r>
            <a:rPr lang="en-US" altLang="zh-CN" sz="1400" kern="1200" dirty="0">
              <a:latin typeface="+mn-lt"/>
              <a:ea typeface="Verdana" panose="020B0604030504040204" pitchFamily="34" charset="0"/>
              <a:cs typeface="Verdana" panose="020B0604030504040204" pitchFamily="34" charset="0"/>
            </a:rPr>
            <a:t>- Negative surgical </a:t>
          </a:r>
        </a:p>
        <a:p>
          <a:pPr marL="0" lvl="0" indent="0" algn="l" defTabSz="622300">
            <a:lnSpc>
              <a:spcPct val="100000"/>
            </a:lnSpc>
            <a:spcBef>
              <a:spcPct val="0"/>
            </a:spcBef>
            <a:spcAft>
              <a:spcPts val="0"/>
            </a:spcAft>
            <a:buNone/>
          </a:pPr>
          <a:r>
            <a:rPr lang="en-US" altLang="zh-CN" sz="1400" kern="1200" dirty="0">
              <a:latin typeface="+mn-lt"/>
              <a:ea typeface="Verdana" panose="020B0604030504040204" pitchFamily="34" charset="0"/>
              <a:cs typeface="Verdana" panose="020B0604030504040204" pitchFamily="34" charset="0"/>
            </a:rPr>
            <a:t>  margin</a:t>
          </a:r>
          <a:endParaRPr lang="en-US" sz="1400" kern="1200" dirty="0">
            <a:latin typeface="+mn-lt"/>
            <a:ea typeface="Verdana" panose="020B0604030504040204" pitchFamily="34" charset="0"/>
            <a:cs typeface="Verdana" panose="020B0604030504040204" pitchFamily="34" charset="0"/>
          </a:endParaRPr>
        </a:p>
      </dsp:txBody>
      <dsp:txXfrm>
        <a:off x="5034138" y="2497839"/>
        <a:ext cx="1875746" cy="1849463"/>
      </dsp:txXfrm>
    </dsp:sp>
    <dsp:sp modelId="{6DD5C71B-692A-4E49-918C-81CDA8B85FB0}">
      <dsp:nvSpPr>
        <dsp:cNvPr id="0" name=""/>
        <dsp:cNvSpPr/>
      </dsp:nvSpPr>
      <dsp:spPr>
        <a:xfrm>
          <a:off x="7145009" y="3202365"/>
          <a:ext cx="376481" cy="4404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latin typeface="+mn-lt"/>
          </a:endParaRPr>
        </a:p>
      </dsp:txBody>
      <dsp:txXfrm>
        <a:off x="7145009" y="3290447"/>
        <a:ext cx="263537" cy="264248"/>
      </dsp:txXfrm>
    </dsp:sp>
    <dsp:sp modelId="{E38BF66B-B4FF-C54B-A39D-8D20EC723792}">
      <dsp:nvSpPr>
        <dsp:cNvPr id="0" name=""/>
        <dsp:cNvSpPr/>
      </dsp:nvSpPr>
      <dsp:spPr>
        <a:xfrm>
          <a:off x="7677766" y="2440300"/>
          <a:ext cx="1775856" cy="1964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altLang="zh-CN" sz="1400" b="1" kern="1200" dirty="0">
              <a:latin typeface="+mn-lt"/>
              <a:ea typeface="Verdana" panose="020B0604030504040204" pitchFamily="34" charset="0"/>
              <a:cs typeface="Verdana" panose="020B0604030504040204" pitchFamily="34" charset="0"/>
            </a:rPr>
            <a:t>PSA level: 0.04 ng/ml</a:t>
          </a:r>
        </a:p>
      </dsp:txBody>
      <dsp:txXfrm>
        <a:off x="7729779" y="2492313"/>
        <a:ext cx="1671830" cy="1860515"/>
      </dsp:txXfrm>
    </dsp:sp>
    <dsp:sp modelId="{53F615E1-9DDD-3C49-A6F0-DABCC95204C1}">
      <dsp:nvSpPr>
        <dsp:cNvPr id="0" name=""/>
        <dsp:cNvSpPr/>
      </dsp:nvSpPr>
      <dsp:spPr>
        <a:xfrm>
          <a:off x="9631209" y="3202365"/>
          <a:ext cx="376481" cy="4404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latin typeface="+mn-lt"/>
          </a:endParaRPr>
        </a:p>
      </dsp:txBody>
      <dsp:txXfrm>
        <a:off x="9631209" y="3290447"/>
        <a:ext cx="263537" cy="264248"/>
      </dsp:txXfrm>
    </dsp:sp>
    <dsp:sp modelId="{6EE226A7-003F-384C-B878-74E39A4BA5C8}">
      <dsp:nvSpPr>
        <dsp:cNvPr id="0" name=""/>
        <dsp:cNvSpPr/>
      </dsp:nvSpPr>
      <dsp:spPr>
        <a:xfrm>
          <a:off x="10163966" y="2440300"/>
          <a:ext cx="1775856" cy="1964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ts val="0"/>
            </a:spcAft>
            <a:buNone/>
          </a:pPr>
          <a:r>
            <a:rPr lang="en-US" altLang="zh-CN" sz="1400" kern="1200" dirty="0">
              <a:latin typeface="+mn-lt"/>
              <a:ea typeface="Verdana" panose="020B0604030504040204" pitchFamily="34" charset="0"/>
              <a:cs typeface="Verdana" panose="020B0604030504040204" pitchFamily="34" charset="0"/>
            </a:rPr>
            <a:t>Regular PSA tests every 3 months (without adjuvant treatment)</a:t>
          </a:r>
          <a:endParaRPr lang="en-US" sz="1400" kern="1200" dirty="0">
            <a:latin typeface="+mn-lt"/>
            <a:ea typeface="Verdana" panose="020B0604030504040204" pitchFamily="34" charset="0"/>
            <a:cs typeface="Verdana" panose="020B0604030504040204" pitchFamily="34" charset="0"/>
          </a:endParaRPr>
        </a:p>
      </dsp:txBody>
      <dsp:txXfrm>
        <a:off x="10215979" y="2492313"/>
        <a:ext cx="1671830" cy="18605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04D6C-E87C-8144-B79F-46A6072E53A7}">
      <dsp:nvSpPr>
        <dsp:cNvPr id="0" name=""/>
        <dsp:cNvSpPr/>
      </dsp:nvSpPr>
      <dsp:spPr>
        <a:xfrm>
          <a:off x="0" y="1952949"/>
          <a:ext cx="9356034" cy="4363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PSMA-PET recommendations for biochemical recurrent prostate cancer</a:t>
          </a:r>
          <a:r>
            <a:rPr lang="en-US" sz="1800" kern="1200" baseline="30000" dirty="0"/>
            <a:t>2</a:t>
          </a:r>
          <a:endParaRPr lang="en-US" sz="1800" kern="1200" dirty="0"/>
        </a:p>
      </dsp:txBody>
      <dsp:txXfrm>
        <a:off x="21302" y="1974251"/>
        <a:ext cx="9313430" cy="393764"/>
      </dsp:txXfrm>
    </dsp:sp>
    <dsp:sp modelId="{C0469152-2B23-684F-B536-B937989238A6}">
      <dsp:nvSpPr>
        <dsp:cNvPr id="0" name=""/>
        <dsp:cNvSpPr/>
      </dsp:nvSpPr>
      <dsp:spPr>
        <a:xfrm>
          <a:off x="0" y="2389317"/>
          <a:ext cx="9356034"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054" tIns="22860" rIns="128016" bIns="22860" numCol="1" spcCol="1270" anchor="t" anchorCtr="0">
          <a:noAutofit/>
        </a:bodyPr>
        <a:lstStyle/>
        <a:p>
          <a:pPr marL="171450" lvl="1" indent="-171450" algn="l" defTabSz="800100">
            <a:lnSpc>
              <a:spcPct val="90000"/>
            </a:lnSpc>
            <a:spcBef>
              <a:spcPct val="0"/>
            </a:spcBef>
            <a:spcAft>
              <a:spcPct val="20000"/>
            </a:spcAft>
            <a:buFont typeface="Arial" panose="020B0604020202020204" pitchFamily="34" charset="0"/>
            <a:buChar char="•"/>
          </a:pPr>
          <a:r>
            <a:rPr lang="en-US" sz="1800" kern="1200" dirty="0"/>
            <a:t>After radical prostatectomy if PSA level is &gt; 0.2 ng/mL and results will influence subsequent treatment decisions</a:t>
          </a:r>
        </a:p>
        <a:p>
          <a:pPr marL="171450" lvl="1" indent="-171450" algn="l" defTabSz="800100">
            <a:lnSpc>
              <a:spcPct val="90000"/>
            </a:lnSpc>
            <a:spcBef>
              <a:spcPct val="0"/>
            </a:spcBef>
            <a:spcAft>
              <a:spcPct val="20000"/>
            </a:spcAft>
            <a:buChar char="•"/>
          </a:pPr>
          <a:r>
            <a:rPr lang="en-US" sz="1800" kern="1200" dirty="0"/>
            <a:t>After radiotherapy if patients are fit for curative salvage treatment</a:t>
          </a:r>
        </a:p>
      </dsp:txBody>
      <dsp:txXfrm>
        <a:off x="0" y="2389317"/>
        <a:ext cx="9356034" cy="1076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0ED42-3C04-494D-8683-910688C2FF73}">
      <dsp:nvSpPr>
        <dsp:cNvPr id="0" name=""/>
        <dsp:cNvSpPr/>
      </dsp:nvSpPr>
      <dsp:spPr>
        <a:xfrm>
          <a:off x="81644" y="1929"/>
          <a:ext cx="2917866" cy="1750719"/>
        </a:xfrm>
        <a:prstGeom prst="rect">
          <a:avLst/>
        </a:prstGeom>
        <a:gradFill rotWithShape="0">
          <a:gsLst>
            <a:gs pos="0">
              <a:schemeClr val="accent1"/>
            </a:gs>
            <a:gs pos="35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SG" sz="2400" kern="1200" dirty="0">
              <a:latin typeface="+mn-lt"/>
              <a:ea typeface="Verdana" panose="020B0604030504040204" pitchFamily="34" charset="0"/>
              <a:cs typeface="Verdana" panose="020B0604030504040204" pitchFamily="34" charset="0"/>
            </a:rPr>
            <a:t>Radiotherapy to primary site</a:t>
          </a:r>
          <a:endParaRPr lang="en-US" sz="2400" kern="1200" dirty="0">
            <a:latin typeface="+mn-lt"/>
            <a:ea typeface="Verdana" panose="020B0604030504040204" pitchFamily="34" charset="0"/>
            <a:cs typeface="Verdana" panose="020B0604030504040204" pitchFamily="34" charset="0"/>
          </a:endParaRPr>
        </a:p>
      </dsp:txBody>
      <dsp:txXfrm>
        <a:off x="81644" y="1929"/>
        <a:ext cx="2917866" cy="1750719"/>
      </dsp:txXfrm>
    </dsp:sp>
    <dsp:sp modelId="{B4F90CDF-1CA6-8C45-98B6-D2010671D884}">
      <dsp:nvSpPr>
        <dsp:cNvPr id="0" name=""/>
        <dsp:cNvSpPr/>
      </dsp:nvSpPr>
      <dsp:spPr>
        <a:xfrm>
          <a:off x="3291297" y="1929"/>
          <a:ext cx="2917866" cy="1750719"/>
        </a:xfrm>
        <a:prstGeom prst="rect">
          <a:avLst/>
        </a:prstGeom>
        <a:gradFill rotWithShape="0">
          <a:gsLst>
            <a:gs pos="0">
              <a:schemeClr val="accent1"/>
            </a:gs>
            <a:gs pos="35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SG" sz="2400" kern="1200" dirty="0">
              <a:latin typeface="+mn-lt"/>
              <a:ea typeface="Verdana" panose="020B0604030504040204" pitchFamily="34" charset="0"/>
              <a:cs typeface="Verdana" panose="020B0604030504040204" pitchFamily="34" charset="0"/>
            </a:rPr>
            <a:t>ADT + radiotherapy to PSMA-positive metastases</a:t>
          </a:r>
          <a:endParaRPr lang="en-US" sz="2400" kern="1200" dirty="0">
            <a:latin typeface="+mn-lt"/>
            <a:ea typeface="Verdana" panose="020B0604030504040204" pitchFamily="34" charset="0"/>
            <a:cs typeface="Verdana" panose="020B0604030504040204" pitchFamily="34" charset="0"/>
          </a:endParaRPr>
        </a:p>
      </dsp:txBody>
      <dsp:txXfrm>
        <a:off x="3291297" y="1929"/>
        <a:ext cx="2917866" cy="1750719"/>
      </dsp:txXfrm>
    </dsp:sp>
    <dsp:sp modelId="{055CECF8-E54E-0F4E-A229-77F37102082E}">
      <dsp:nvSpPr>
        <dsp:cNvPr id="0" name=""/>
        <dsp:cNvSpPr/>
      </dsp:nvSpPr>
      <dsp:spPr>
        <a:xfrm>
          <a:off x="6500950" y="1929"/>
          <a:ext cx="2917866" cy="1750719"/>
        </a:xfrm>
        <a:prstGeom prst="rect">
          <a:avLst/>
        </a:prstGeom>
        <a:gradFill rotWithShape="0">
          <a:gsLst>
            <a:gs pos="0">
              <a:schemeClr val="accent1"/>
            </a:gs>
            <a:gs pos="35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SG" sz="2400" kern="1200" dirty="0">
              <a:latin typeface="+mn-lt"/>
              <a:ea typeface="Verdana" panose="020B0604030504040204" pitchFamily="34" charset="0"/>
              <a:cs typeface="Verdana" panose="020B0604030504040204" pitchFamily="34" charset="0"/>
            </a:rPr>
            <a:t>ADT + NHT (eg, ABI, ENZA, APA) + radiotherapy to PSMA-positive metastases</a:t>
          </a:r>
          <a:endParaRPr lang="en-US" sz="2400" kern="1200" dirty="0">
            <a:latin typeface="+mn-lt"/>
            <a:ea typeface="Verdana" panose="020B0604030504040204" pitchFamily="34" charset="0"/>
            <a:cs typeface="Verdana" panose="020B0604030504040204" pitchFamily="34" charset="0"/>
          </a:endParaRPr>
        </a:p>
      </dsp:txBody>
      <dsp:txXfrm>
        <a:off x="6500950" y="1929"/>
        <a:ext cx="2917866" cy="1750719"/>
      </dsp:txXfrm>
    </dsp:sp>
    <dsp:sp modelId="{4F8623E2-B306-9345-99C6-DE6315B5AA4F}">
      <dsp:nvSpPr>
        <dsp:cNvPr id="0" name=""/>
        <dsp:cNvSpPr/>
      </dsp:nvSpPr>
      <dsp:spPr>
        <a:xfrm>
          <a:off x="81644" y="2044435"/>
          <a:ext cx="2917866" cy="1750719"/>
        </a:xfrm>
        <a:prstGeom prst="rect">
          <a:avLst/>
        </a:prstGeom>
        <a:gradFill rotWithShape="0">
          <a:gsLst>
            <a:gs pos="0">
              <a:schemeClr val="accent1"/>
            </a:gs>
            <a:gs pos="35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SG" sz="2400" kern="1200" dirty="0">
              <a:latin typeface="+mn-lt"/>
              <a:ea typeface="Verdana" panose="020B0604030504040204" pitchFamily="34" charset="0"/>
              <a:cs typeface="Verdana" panose="020B0604030504040204" pitchFamily="34" charset="0"/>
            </a:rPr>
            <a:t>ADT only</a:t>
          </a:r>
          <a:endParaRPr lang="en-US" sz="2400" kern="1200" dirty="0">
            <a:latin typeface="+mn-lt"/>
            <a:ea typeface="Verdana" panose="020B0604030504040204" pitchFamily="34" charset="0"/>
            <a:cs typeface="Verdana" panose="020B0604030504040204" pitchFamily="34" charset="0"/>
          </a:endParaRPr>
        </a:p>
      </dsp:txBody>
      <dsp:txXfrm>
        <a:off x="81644" y="2044435"/>
        <a:ext cx="2917866" cy="1750719"/>
      </dsp:txXfrm>
    </dsp:sp>
    <dsp:sp modelId="{759A80FA-F685-1049-928E-B6A690642B8B}">
      <dsp:nvSpPr>
        <dsp:cNvPr id="0" name=""/>
        <dsp:cNvSpPr/>
      </dsp:nvSpPr>
      <dsp:spPr>
        <a:xfrm>
          <a:off x="3291297" y="2044435"/>
          <a:ext cx="2917866" cy="1750719"/>
        </a:xfrm>
        <a:prstGeom prst="rect">
          <a:avLst/>
        </a:prstGeom>
        <a:gradFill rotWithShape="0">
          <a:gsLst>
            <a:gs pos="0">
              <a:schemeClr val="accent1"/>
            </a:gs>
            <a:gs pos="35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SG" sz="2400" kern="1200" dirty="0">
              <a:latin typeface="+mn-lt"/>
              <a:ea typeface="Verdana" panose="020B0604030504040204" pitchFamily="34" charset="0"/>
              <a:cs typeface="Verdana" panose="020B0604030504040204" pitchFamily="34" charset="0"/>
            </a:rPr>
            <a:t>ADT + NHT</a:t>
          </a:r>
          <a:endParaRPr lang="en-US" sz="2400" kern="1200" dirty="0">
            <a:latin typeface="+mn-lt"/>
            <a:ea typeface="Verdana" panose="020B0604030504040204" pitchFamily="34" charset="0"/>
            <a:cs typeface="Verdana" panose="020B0604030504040204" pitchFamily="34" charset="0"/>
          </a:endParaRPr>
        </a:p>
      </dsp:txBody>
      <dsp:txXfrm>
        <a:off x="3291297" y="2044435"/>
        <a:ext cx="2917866" cy="1750719"/>
      </dsp:txXfrm>
    </dsp:sp>
    <dsp:sp modelId="{7F4FAF1B-59DD-6B46-850B-D779F4E89F49}">
      <dsp:nvSpPr>
        <dsp:cNvPr id="0" name=""/>
        <dsp:cNvSpPr/>
      </dsp:nvSpPr>
      <dsp:spPr>
        <a:xfrm>
          <a:off x="6500950" y="2044435"/>
          <a:ext cx="2917866" cy="1750719"/>
        </a:xfrm>
        <a:prstGeom prst="rect">
          <a:avLst/>
        </a:prstGeom>
        <a:gradFill rotWithShape="0">
          <a:gsLst>
            <a:gs pos="0">
              <a:schemeClr val="accent1"/>
            </a:gs>
            <a:gs pos="35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SG" sz="2400" kern="1200" dirty="0">
              <a:latin typeface="+mn-lt"/>
              <a:ea typeface="Verdana" panose="020B0604030504040204" pitchFamily="34" charset="0"/>
              <a:cs typeface="Verdana" panose="020B0604030504040204" pitchFamily="34" charset="0"/>
            </a:rPr>
            <a:t>Other</a:t>
          </a:r>
          <a:endParaRPr lang="en-US" sz="2400" kern="1200" dirty="0">
            <a:latin typeface="+mn-lt"/>
            <a:ea typeface="Verdana" panose="020B0604030504040204" pitchFamily="34" charset="0"/>
            <a:cs typeface="Verdana" panose="020B0604030504040204" pitchFamily="34" charset="0"/>
          </a:endParaRPr>
        </a:p>
      </dsp:txBody>
      <dsp:txXfrm>
        <a:off x="6500950" y="2044435"/>
        <a:ext cx="2917866" cy="17507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335AB-B124-6D42-80A8-4317B2C1994D}">
      <dsp:nvSpPr>
        <dsp:cNvPr id="0" name=""/>
        <dsp:cNvSpPr/>
      </dsp:nvSpPr>
      <dsp:spPr>
        <a:xfrm>
          <a:off x="0" y="2657809"/>
          <a:ext cx="8128000" cy="17438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SG" sz="2000" b="1" kern="1200" dirty="0"/>
            <a:t>PSA decreased to &lt; 0.05 </a:t>
          </a:r>
          <a:r>
            <a:rPr lang="en-US" altLang="zh-CN" sz="2000" b="1" kern="1200" dirty="0"/>
            <a:t>ng/ml </a:t>
          </a:r>
          <a:r>
            <a:rPr lang="en-SG" sz="2000" b="1" kern="1200" dirty="0"/>
            <a:t>at 3 months </a:t>
          </a:r>
        </a:p>
        <a:p>
          <a:pPr marL="0" lvl="0" indent="0" algn="ctr" defTabSz="889000">
            <a:lnSpc>
              <a:spcPct val="90000"/>
            </a:lnSpc>
            <a:spcBef>
              <a:spcPct val="0"/>
            </a:spcBef>
            <a:spcAft>
              <a:spcPct val="35000"/>
            </a:spcAft>
            <a:buNone/>
          </a:pPr>
          <a:r>
            <a:rPr lang="en-SG" sz="2000" b="1" kern="1200" dirty="0"/>
            <a:t>PSMA-PET reported no significant PSMA uptake</a:t>
          </a:r>
        </a:p>
        <a:p>
          <a:pPr marL="0" lvl="0" indent="0" algn="ctr" defTabSz="889000">
            <a:lnSpc>
              <a:spcPct val="90000"/>
            </a:lnSpc>
            <a:spcBef>
              <a:spcPct val="0"/>
            </a:spcBef>
            <a:spcAft>
              <a:spcPct val="35000"/>
            </a:spcAft>
            <a:buNone/>
          </a:pPr>
          <a:r>
            <a:rPr lang="en-SG" sz="2000" b="0" kern="1200" dirty="0"/>
            <a:t>Patient had mild hot flash</a:t>
          </a:r>
        </a:p>
        <a:p>
          <a:pPr marL="0" lvl="0" indent="0" algn="ctr" defTabSz="889000">
            <a:lnSpc>
              <a:spcPct val="90000"/>
            </a:lnSpc>
            <a:spcBef>
              <a:spcPct val="0"/>
            </a:spcBef>
            <a:spcAft>
              <a:spcPct val="35000"/>
            </a:spcAft>
            <a:buNone/>
          </a:pPr>
          <a:r>
            <a:rPr lang="en-SG" sz="2000" b="1" kern="1200" dirty="0"/>
            <a:t>No significant AE was reported</a:t>
          </a:r>
          <a:endParaRPr lang="en-US" sz="2000" b="1" kern="1200" dirty="0"/>
        </a:p>
      </dsp:txBody>
      <dsp:txXfrm>
        <a:off x="0" y="2657809"/>
        <a:ext cx="8128000" cy="1743810"/>
      </dsp:txXfrm>
    </dsp:sp>
    <dsp:sp modelId="{2F01E915-A479-5E43-8941-E7DBA8093A11}">
      <dsp:nvSpPr>
        <dsp:cNvPr id="0" name=""/>
        <dsp:cNvSpPr/>
      </dsp:nvSpPr>
      <dsp:spPr>
        <a:xfrm rot="10800000">
          <a:off x="0" y="0"/>
          <a:ext cx="8128000" cy="2681980"/>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Treatments received</a:t>
          </a:r>
        </a:p>
      </dsp:txBody>
      <dsp:txXfrm rot="-10800000">
        <a:off x="0" y="0"/>
        <a:ext cx="8128000" cy="941375"/>
      </dsp:txXfrm>
    </dsp:sp>
    <dsp:sp modelId="{7C90CF65-B4D4-0342-96C3-B2CA085B23B1}">
      <dsp:nvSpPr>
        <dsp:cNvPr id="0" name=""/>
        <dsp:cNvSpPr/>
      </dsp:nvSpPr>
      <dsp:spPr>
        <a:xfrm>
          <a:off x="0" y="943361"/>
          <a:ext cx="4064000" cy="8019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SG" sz="2000" b="1" kern="1200" dirty="0"/>
            <a:t>ADT + APA</a:t>
          </a:r>
          <a:endParaRPr lang="en-US" sz="2000" b="1" kern="1200" dirty="0"/>
        </a:p>
      </dsp:txBody>
      <dsp:txXfrm>
        <a:off x="0" y="943361"/>
        <a:ext cx="4064000" cy="801912"/>
      </dsp:txXfrm>
    </dsp:sp>
    <dsp:sp modelId="{FF6CCC56-AEA6-914B-8F6F-6CC33EAC647A}">
      <dsp:nvSpPr>
        <dsp:cNvPr id="0" name=""/>
        <dsp:cNvSpPr/>
      </dsp:nvSpPr>
      <dsp:spPr>
        <a:xfrm>
          <a:off x="4064000" y="943361"/>
          <a:ext cx="4064000" cy="8019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SG" sz="2000" b="1" kern="1200" dirty="0"/>
            <a:t>SBRT to metastatic sites according to PSMA-PET</a:t>
          </a:r>
          <a:endParaRPr lang="en-US" sz="2000" b="1" kern="1200" dirty="0"/>
        </a:p>
      </dsp:txBody>
      <dsp:txXfrm>
        <a:off x="4064000" y="943361"/>
        <a:ext cx="4064000" cy="8019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C9EB0-61BE-1F48-84AC-D489958F4BBF}">
      <dsp:nvSpPr>
        <dsp:cNvPr id="0" name=""/>
        <dsp:cNvSpPr/>
      </dsp:nvSpPr>
      <dsp:spPr>
        <a:xfrm>
          <a:off x="0" y="1125499"/>
          <a:ext cx="3330626" cy="19983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mn-lt"/>
              <a:hlinkClick xmlns:r="http://schemas.openxmlformats.org/officeDocument/2006/relationships" r:id="" action="ppaction://hlinksldjump">
                <a:extLst>
                  <a:ext uri="{A12FA001-AC4F-418D-AE19-62706E023703}">
                    <ahyp:hlinkClr xmlns:ahyp="http://schemas.microsoft.com/office/drawing/2018/hyperlinkcolor" val="tx"/>
                  </a:ext>
                </a:extLst>
              </a:hlinkClick>
            </a:rPr>
            <a:t>PSMA-PET is recommended for accurate staging in biochemical recurrent prostate cancer</a:t>
          </a:r>
          <a:endParaRPr lang="en-US" sz="2000" b="1" kern="1200" dirty="0">
            <a:solidFill>
              <a:schemeClr val="bg1"/>
            </a:solidFill>
          </a:endParaRPr>
        </a:p>
      </dsp:txBody>
      <dsp:txXfrm>
        <a:off x="0" y="1125499"/>
        <a:ext cx="3330626" cy="1998376"/>
      </dsp:txXfrm>
    </dsp:sp>
    <dsp:sp modelId="{41A90D01-AB1A-5C46-BD01-D08929A23B75}">
      <dsp:nvSpPr>
        <dsp:cNvPr id="0" name=""/>
        <dsp:cNvSpPr/>
      </dsp:nvSpPr>
      <dsp:spPr>
        <a:xfrm>
          <a:off x="3663689" y="1125499"/>
          <a:ext cx="3330626" cy="19983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mn-lt"/>
              <a:hlinkClick xmlns:r="http://schemas.openxmlformats.org/officeDocument/2006/relationships" r:id="" action="ppaction://hlinksldjump">
                <a:extLst>
                  <a:ext uri="{A12FA001-AC4F-418D-AE19-62706E023703}">
                    <ahyp:hlinkClr xmlns:ahyp="http://schemas.microsoft.com/office/drawing/2018/hyperlinkcolor" val="tx"/>
                  </a:ext>
                </a:extLst>
              </a:hlinkClick>
            </a:rPr>
            <a:t>APA plus ADT improved survival outcomes in </a:t>
          </a:r>
          <a:r>
            <a:rPr lang="en-US" sz="2000" b="1" kern="1200" dirty="0" err="1">
              <a:solidFill>
                <a:schemeClr val="bg1"/>
              </a:solidFill>
              <a:latin typeface="+mn-lt"/>
              <a:hlinkClick xmlns:r="http://schemas.openxmlformats.org/officeDocument/2006/relationships" r:id="" action="ppaction://hlinksldjump">
                <a:extLst>
                  <a:ext uri="{A12FA001-AC4F-418D-AE19-62706E023703}">
                    <ahyp:hlinkClr xmlns:ahyp="http://schemas.microsoft.com/office/drawing/2018/hyperlinkcolor" val="tx"/>
                  </a:ext>
                </a:extLst>
              </a:hlinkClick>
            </a:rPr>
            <a:t>mCSPC</a:t>
          </a:r>
          <a:endParaRPr lang="en-US" sz="2000" b="1" kern="1200" dirty="0">
            <a:solidFill>
              <a:schemeClr val="bg1"/>
            </a:solidFill>
          </a:endParaRPr>
        </a:p>
      </dsp:txBody>
      <dsp:txXfrm>
        <a:off x="3663689" y="1125499"/>
        <a:ext cx="3330626" cy="1998376"/>
      </dsp:txXfrm>
    </dsp:sp>
    <dsp:sp modelId="{33D72B1D-CFE3-314E-83F2-0B49CEC1896D}">
      <dsp:nvSpPr>
        <dsp:cNvPr id="0" name=""/>
        <dsp:cNvSpPr/>
      </dsp:nvSpPr>
      <dsp:spPr>
        <a:xfrm>
          <a:off x="7327379" y="1125499"/>
          <a:ext cx="3330626" cy="19983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mn-lt"/>
              <a:hlinkClick xmlns:r="http://schemas.openxmlformats.org/officeDocument/2006/relationships" r:id="" action="ppaction://hlinksldjump">
                <a:extLst>
                  <a:ext uri="{A12FA001-AC4F-418D-AE19-62706E023703}">
                    <ahyp:hlinkClr xmlns:ahyp="http://schemas.microsoft.com/office/drawing/2018/hyperlinkcolor" val="tx"/>
                  </a:ext>
                </a:extLst>
              </a:hlinkClick>
            </a:rPr>
            <a:t>Radio-ablation of metastatic disease in </a:t>
          </a:r>
          <a:r>
            <a:rPr lang="en-US" sz="2000" b="1" kern="1200" dirty="0" err="1">
              <a:solidFill>
                <a:schemeClr val="bg1"/>
              </a:solidFill>
              <a:latin typeface="+mn-lt"/>
              <a:hlinkClick xmlns:r="http://schemas.openxmlformats.org/officeDocument/2006/relationships" r:id="" action="ppaction://hlinksldjump">
                <a:extLst>
                  <a:ext uri="{A12FA001-AC4F-418D-AE19-62706E023703}">
                    <ahyp:hlinkClr xmlns:ahyp="http://schemas.microsoft.com/office/drawing/2018/hyperlinkcolor" val="tx"/>
                  </a:ext>
                </a:extLst>
              </a:hlinkClick>
            </a:rPr>
            <a:t>oligometastases</a:t>
          </a:r>
          <a:r>
            <a:rPr lang="en-US" sz="2000" b="1" kern="1200" dirty="0">
              <a:solidFill>
                <a:schemeClr val="bg1"/>
              </a:solidFill>
              <a:latin typeface="+mn-lt"/>
              <a:hlinkClick xmlns:r="http://schemas.openxmlformats.org/officeDocument/2006/relationships" r:id="" action="ppaction://hlinksldjump">
                <a:extLst>
                  <a:ext uri="{A12FA001-AC4F-418D-AE19-62706E023703}">
                    <ahyp:hlinkClr xmlns:ahyp="http://schemas.microsoft.com/office/drawing/2018/hyperlinkcolor" val="tx"/>
                  </a:ext>
                </a:extLst>
              </a:hlinkClick>
            </a:rPr>
            <a:t> prostate cancer increased disease progression-free rate</a:t>
          </a:r>
          <a:endParaRPr lang="en-US" sz="2000" b="1" kern="1200" dirty="0">
            <a:solidFill>
              <a:schemeClr val="bg1"/>
            </a:solidFill>
          </a:endParaRPr>
        </a:p>
      </dsp:txBody>
      <dsp:txXfrm>
        <a:off x="7327379" y="1125499"/>
        <a:ext cx="3330626" cy="199837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DC60DB-A01D-F44E-BECE-C03A045070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20975D2-6A35-E348-A87C-757F7BF67C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CD4C2A-A055-4C43-B350-F0C8DF31C018}" type="datetimeFigureOut">
              <a:rPr lang="en-US" smtClean="0"/>
              <a:t>3/8/2022</a:t>
            </a:fld>
            <a:endParaRPr lang="en-US" dirty="0"/>
          </a:p>
        </p:txBody>
      </p:sp>
      <p:sp>
        <p:nvSpPr>
          <p:cNvPr id="4" name="Footer Placeholder 3">
            <a:extLst>
              <a:ext uri="{FF2B5EF4-FFF2-40B4-BE49-F238E27FC236}">
                <a16:creationId xmlns:a16="http://schemas.microsoft.com/office/drawing/2014/main" id="{77C03631-9F0F-AF49-8E9E-2E8AC76A8F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1B00F7-05D5-6948-AFAD-56097C1723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18DD06-718B-D540-84FB-5F76C23E0078}" type="slidenum">
              <a:rPr lang="en-US" smtClean="0"/>
              <a:t>‹#›</a:t>
            </a:fld>
            <a:endParaRPr lang="en-US" dirty="0"/>
          </a:p>
        </p:txBody>
      </p:sp>
    </p:spTree>
    <p:extLst>
      <p:ext uri="{BB962C8B-B14F-4D97-AF65-F5344CB8AC3E}">
        <p14:creationId xmlns:p14="http://schemas.microsoft.com/office/powerpoint/2010/main" val="133169525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5F3C56-CAF0-A148-A1B0-54B412BE7D1F}" type="datetimeFigureOut">
              <a:rPr lang="en-US" smtClean="0"/>
              <a:t>3/8/2022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7AB12A-F174-6042-B702-35F411583E01}" type="slidenum">
              <a:rPr lang="en-US" smtClean="0"/>
              <a:t>‹#›</a:t>
            </a:fld>
            <a:endParaRPr lang="en-US" dirty="0"/>
          </a:p>
        </p:txBody>
      </p:sp>
    </p:spTree>
    <p:extLst>
      <p:ext uri="{BB962C8B-B14F-4D97-AF65-F5344CB8AC3E}">
        <p14:creationId xmlns:p14="http://schemas.microsoft.com/office/powerpoint/2010/main" val="295263465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6" name="Picture 15" descr="A picture containing room, sitting, table, bird&#10;&#10;Description automatically generated">
            <a:extLst>
              <a:ext uri="{FF2B5EF4-FFF2-40B4-BE49-F238E27FC236}">
                <a16:creationId xmlns:a16="http://schemas.microsoft.com/office/drawing/2014/main" id="{6BD06DBC-10E5-0344-A3E6-DE9E012E9DE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673705B-B617-D142-A2BD-6C7564627CF3}"/>
              </a:ext>
            </a:extLst>
          </p:cNvPr>
          <p:cNvSpPr>
            <a:spLocks noGrp="1"/>
          </p:cNvSpPr>
          <p:nvPr>
            <p:ph type="ctrTitle"/>
          </p:nvPr>
        </p:nvSpPr>
        <p:spPr>
          <a:xfrm>
            <a:off x="2540000" y="2306319"/>
            <a:ext cx="9144000" cy="1717041"/>
          </a:xfrm>
          <a:prstGeom prst="rect">
            <a:avLst/>
          </a:prstGeom>
        </p:spPr>
        <p:txBody>
          <a:bodyPr anchor="b"/>
          <a:lstStyle>
            <a:lvl1pPr algn="r">
              <a:defRPr sz="6000" b="1">
                <a:solidFill>
                  <a:schemeClr val="accent2"/>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5EFBFCBC-7F88-0A45-A3AE-B8D748CEA5EE}"/>
              </a:ext>
            </a:extLst>
          </p:cNvPr>
          <p:cNvSpPr>
            <a:spLocks noGrp="1"/>
          </p:cNvSpPr>
          <p:nvPr>
            <p:ph type="subTitle" idx="1"/>
          </p:nvPr>
        </p:nvSpPr>
        <p:spPr>
          <a:xfrm>
            <a:off x="2540000" y="4145426"/>
            <a:ext cx="9144000" cy="1190740"/>
          </a:xfrm>
        </p:spPr>
        <p:txBody>
          <a:bodyPr/>
          <a:lstStyle>
            <a:lvl1pPr marL="0" indent="0" algn="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28AC1E44-ECE8-C44B-976B-80D87FD0B37D}"/>
              </a:ext>
            </a:extLst>
          </p:cNvPr>
          <p:cNvSpPr>
            <a:spLocks noGrp="1"/>
          </p:cNvSpPr>
          <p:nvPr>
            <p:ph type="dt" sz="half" idx="10"/>
          </p:nvPr>
        </p:nvSpPr>
        <p:spPr/>
        <p:txBody>
          <a:bodyPr/>
          <a:lstStyle/>
          <a:p>
            <a:fld id="{AC279DC5-941D-2546-B058-E05D7FD99FCD}" type="datetime1">
              <a:rPr lang="en-SG" smtClean="0"/>
              <a:t>8/3/2022</a:t>
            </a:fld>
            <a:endParaRPr lang="en-US" dirty="0"/>
          </a:p>
        </p:txBody>
      </p:sp>
      <p:sp>
        <p:nvSpPr>
          <p:cNvPr id="5" name="Footer Placeholder 4">
            <a:extLst>
              <a:ext uri="{FF2B5EF4-FFF2-40B4-BE49-F238E27FC236}">
                <a16:creationId xmlns:a16="http://schemas.microsoft.com/office/drawing/2014/main" id="{886F8CAF-4884-BE45-971F-22175B2492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D3C548-0FFE-7740-B10E-59241B4D6AE0}"/>
              </a:ext>
            </a:extLst>
          </p:cNvPr>
          <p:cNvSpPr>
            <a:spLocks noGrp="1"/>
          </p:cNvSpPr>
          <p:nvPr>
            <p:ph type="sldNum" sz="quarter" idx="12"/>
          </p:nvPr>
        </p:nvSpPr>
        <p:spPr/>
        <p:txBody>
          <a:bodyPr/>
          <a:lstStyle/>
          <a:p>
            <a:fld id="{CECDB43C-333A-BE4A-B814-CAB94A980DFD}" type="slidenum">
              <a:rPr lang="en-US" smtClean="0"/>
              <a:t>‹#›</a:t>
            </a:fld>
            <a:endParaRPr lang="en-US" dirty="0"/>
          </a:p>
        </p:txBody>
      </p:sp>
      <p:pic>
        <p:nvPicPr>
          <p:cNvPr id="10" name="Picture 9" descr="A picture containing clock, meter&#10;&#10;Description automatically generated">
            <a:extLst>
              <a:ext uri="{FF2B5EF4-FFF2-40B4-BE49-F238E27FC236}">
                <a16:creationId xmlns:a16="http://schemas.microsoft.com/office/drawing/2014/main" id="{B5B3CEC0-6BB7-424E-9906-C00E27CF38DE}"/>
              </a:ext>
            </a:extLst>
          </p:cNvPr>
          <p:cNvPicPr>
            <a:picLocks noChangeAspect="1"/>
          </p:cNvPicPr>
          <p:nvPr userDrawn="1"/>
        </p:nvPicPr>
        <p:blipFill>
          <a:blip r:embed="rId3"/>
          <a:stretch>
            <a:fillRect/>
          </a:stretch>
        </p:blipFill>
        <p:spPr>
          <a:xfrm>
            <a:off x="8432800" y="365761"/>
            <a:ext cx="3251200" cy="1828800"/>
          </a:xfrm>
          <a:prstGeom prst="rect">
            <a:avLst/>
          </a:prstGeom>
        </p:spPr>
      </p:pic>
      <p:pic>
        <p:nvPicPr>
          <p:cNvPr id="14" name="Picture 13" descr="A close up of a sign&#10;&#10;Description automatically generated">
            <a:extLst>
              <a:ext uri="{FF2B5EF4-FFF2-40B4-BE49-F238E27FC236}">
                <a16:creationId xmlns:a16="http://schemas.microsoft.com/office/drawing/2014/main" id="{AB32FFF9-CA6D-E442-A1EB-B18AE570DF3E}"/>
              </a:ext>
            </a:extLst>
          </p:cNvPr>
          <p:cNvPicPr>
            <a:picLocks noChangeAspect="1"/>
          </p:cNvPicPr>
          <p:nvPr userDrawn="1"/>
        </p:nvPicPr>
        <p:blipFill>
          <a:blip r:embed="rId4"/>
          <a:stretch>
            <a:fillRect/>
          </a:stretch>
        </p:blipFill>
        <p:spPr>
          <a:xfrm>
            <a:off x="9861973" y="5506720"/>
            <a:ext cx="1822028" cy="1024891"/>
          </a:xfrm>
          <a:prstGeom prst="rect">
            <a:avLst/>
          </a:prstGeom>
        </p:spPr>
      </p:pic>
    </p:spTree>
    <p:extLst>
      <p:ext uri="{BB962C8B-B14F-4D97-AF65-F5344CB8AC3E}">
        <p14:creationId xmlns:p14="http://schemas.microsoft.com/office/powerpoint/2010/main" val="298444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9C8A8-F325-C74B-8A4F-4F71BE76FD9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9AB1A48-7C8E-5648-819C-3E94BCDC349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364A45C-5FD2-834B-B1DF-C1EDCBFDAB4C}"/>
              </a:ext>
            </a:extLst>
          </p:cNvPr>
          <p:cNvSpPr>
            <a:spLocks noGrp="1"/>
          </p:cNvSpPr>
          <p:nvPr>
            <p:ph type="dt" sz="half" idx="10"/>
          </p:nvPr>
        </p:nvSpPr>
        <p:spPr/>
        <p:txBody>
          <a:bodyPr/>
          <a:lstStyle/>
          <a:p>
            <a:fld id="{89FF3F8D-BA76-E443-A4D0-DF29D14CD297}" type="datetime1">
              <a:rPr lang="en-SG" smtClean="0"/>
              <a:t>8/3/2022</a:t>
            </a:fld>
            <a:endParaRPr lang="en-US" dirty="0"/>
          </a:p>
        </p:txBody>
      </p:sp>
      <p:sp>
        <p:nvSpPr>
          <p:cNvPr id="5" name="Footer Placeholder 4">
            <a:extLst>
              <a:ext uri="{FF2B5EF4-FFF2-40B4-BE49-F238E27FC236}">
                <a16:creationId xmlns:a16="http://schemas.microsoft.com/office/drawing/2014/main" id="{9B245621-CDF2-3B47-A4E1-9584BF8826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2749B2-7709-D74F-999D-4EE792EFCBC4}"/>
              </a:ext>
            </a:extLst>
          </p:cNvPr>
          <p:cNvSpPr>
            <a:spLocks noGrp="1"/>
          </p:cNvSpPr>
          <p:nvPr>
            <p:ph type="sldNum" sz="quarter" idx="12"/>
          </p:nvPr>
        </p:nvSpPr>
        <p:spPr/>
        <p:txBody>
          <a:bodyPr/>
          <a:lstStyle/>
          <a:p>
            <a:fld id="{CECDB43C-333A-BE4A-B814-CAB94A980DFD}" type="slidenum">
              <a:rPr lang="en-US" smtClean="0"/>
              <a:t>‹#›</a:t>
            </a:fld>
            <a:endParaRPr lang="en-US" dirty="0"/>
          </a:p>
        </p:txBody>
      </p:sp>
    </p:spTree>
    <p:extLst>
      <p:ext uri="{BB962C8B-B14F-4D97-AF65-F5344CB8AC3E}">
        <p14:creationId xmlns:p14="http://schemas.microsoft.com/office/powerpoint/2010/main" val="1268120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B07258-DF53-7A4C-B5AD-6C86D9B2D1BF}"/>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A8E4223-CAA4-C540-A3D5-74266461DC5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6ABC7B6-3D6F-AE40-A6EF-E20D6CEEBEC8}"/>
              </a:ext>
            </a:extLst>
          </p:cNvPr>
          <p:cNvSpPr>
            <a:spLocks noGrp="1"/>
          </p:cNvSpPr>
          <p:nvPr>
            <p:ph type="dt" sz="half" idx="10"/>
          </p:nvPr>
        </p:nvSpPr>
        <p:spPr/>
        <p:txBody>
          <a:bodyPr/>
          <a:lstStyle/>
          <a:p>
            <a:fld id="{1B717243-7D2F-294B-A66F-4DE1BC4D1591}" type="datetime1">
              <a:rPr lang="en-SG" smtClean="0"/>
              <a:t>8/3/2022</a:t>
            </a:fld>
            <a:endParaRPr lang="en-US" dirty="0"/>
          </a:p>
        </p:txBody>
      </p:sp>
      <p:sp>
        <p:nvSpPr>
          <p:cNvPr id="5" name="Footer Placeholder 4">
            <a:extLst>
              <a:ext uri="{FF2B5EF4-FFF2-40B4-BE49-F238E27FC236}">
                <a16:creationId xmlns:a16="http://schemas.microsoft.com/office/drawing/2014/main" id="{6A8B8C4F-3821-8F48-AB5A-9311200BD8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27D3D6-D1A2-5B49-885C-0AB84E878319}"/>
              </a:ext>
            </a:extLst>
          </p:cNvPr>
          <p:cNvSpPr>
            <a:spLocks noGrp="1"/>
          </p:cNvSpPr>
          <p:nvPr>
            <p:ph type="sldNum" sz="quarter" idx="12"/>
          </p:nvPr>
        </p:nvSpPr>
        <p:spPr/>
        <p:txBody>
          <a:bodyPr/>
          <a:lstStyle/>
          <a:p>
            <a:fld id="{CECDB43C-333A-BE4A-B814-CAB94A980DFD}" type="slidenum">
              <a:rPr lang="en-US" smtClean="0"/>
              <a:t>‹#›</a:t>
            </a:fld>
            <a:endParaRPr lang="en-US" dirty="0"/>
          </a:p>
        </p:txBody>
      </p:sp>
    </p:spTree>
    <p:extLst>
      <p:ext uri="{BB962C8B-B14F-4D97-AF65-F5344CB8AC3E}">
        <p14:creationId xmlns:p14="http://schemas.microsoft.com/office/powerpoint/2010/main" val="1301560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 Bullet Points">
    <p:spTree>
      <p:nvGrpSpPr>
        <p:cNvPr id="1" name=""/>
        <p:cNvGrpSpPr/>
        <p:nvPr/>
      </p:nvGrpSpPr>
      <p:grpSpPr>
        <a:xfrm>
          <a:off x="0" y="0"/>
          <a:ext cx="0" cy="0"/>
          <a:chOff x="0" y="0"/>
          <a:chExt cx="0" cy="0"/>
        </a:xfrm>
      </p:grpSpPr>
      <p:sp>
        <p:nvSpPr>
          <p:cNvPr id="12" name="Title 11"/>
          <p:cNvSpPr>
            <a:spLocks noGrp="1"/>
          </p:cNvSpPr>
          <p:nvPr>
            <p:ph type="title"/>
          </p:nvPr>
        </p:nvSpPr>
        <p:spPr>
          <a:xfrm>
            <a:off x="600762" y="384000"/>
            <a:ext cx="10990479" cy="960000"/>
          </a:xfrm>
        </p:spPr>
        <p:txBody>
          <a:bodyPr anchor="ctr"/>
          <a:lstStyle/>
          <a:p>
            <a:r>
              <a:rPr lang="en-US" dirty="0"/>
              <a:t>Click to edit Master title style</a:t>
            </a:r>
          </a:p>
        </p:txBody>
      </p:sp>
      <p:sp>
        <p:nvSpPr>
          <p:cNvPr id="13" name="Text Placeholder 2"/>
          <p:cNvSpPr>
            <a:spLocks noGrp="1"/>
          </p:cNvSpPr>
          <p:nvPr>
            <p:ph idx="1"/>
          </p:nvPr>
        </p:nvSpPr>
        <p:spPr>
          <a:xfrm>
            <a:off x="600763" y="1344000"/>
            <a:ext cx="10990476" cy="45120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Footer Placeholder 3">
            <a:extLst>
              <a:ext uri="{FF2B5EF4-FFF2-40B4-BE49-F238E27FC236}">
                <a16:creationId xmlns:a16="http://schemas.microsoft.com/office/drawing/2014/main" id="{65E8AF2E-2935-4D43-866E-C1566FC0185B}"/>
              </a:ext>
            </a:extLst>
          </p:cNvPr>
          <p:cNvSpPr>
            <a:spLocks noGrp="1"/>
          </p:cNvSpPr>
          <p:nvPr>
            <p:ph type="ftr" sz="quarter" idx="3"/>
          </p:nvPr>
        </p:nvSpPr>
        <p:spPr>
          <a:xfrm>
            <a:off x="1536000" y="6210000"/>
            <a:ext cx="10080000" cy="648000"/>
          </a:xfrm>
          <a:prstGeom prst="rect">
            <a:avLst/>
          </a:prstGeom>
        </p:spPr>
        <p:txBody>
          <a:bodyPr vert="horz" lIns="0" tIns="0" rIns="0" bIns="0" rtlCol="0" anchor="ctr"/>
          <a:lstStyle>
            <a:lvl1pPr algn="l">
              <a:defRPr sz="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GB" dirty="0"/>
          </a:p>
        </p:txBody>
      </p:sp>
    </p:spTree>
    <p:extLst>
      <p:ext uri="{BB962C8B-B14F-4D97-AF65-F5344CB8AC3E}">
        <p14:creationId xmlns:p14="http://schemas.microsoft.com/office/powerpoint/2010/main" val="40621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707F7-9B31-8142-B9BB-3DD258C21AB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1AD8CD5-682C-9A47-A5A6-9A6A29E8C8B1}"/>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E9E24C02-545A-AE48-9A7A-E3C4E0EEE5A3}"/>
              </a:ext>
            </a:extLst>
          </p:cNvPr>
          <p:cNvSpPr>
            <a:spLocks noGrp="1"/>
          </p:cNvSpPr>
          <p:nvPr>
            <p:ph type="dt" sz="half" idx="10"/>
          </p:nvPr>
        </p:nvSpPr>
        <p:spPr/>
        <p:txBody>
          <a:bodyPr/>
          <a:lstStyle/>
          <a:p>
            <a:fld id="{393BDBD8-B006-124B-A87D-E2440D6D76DA}" type="datetime1">
              <a:rPr lang="en-SG" smtClean="0"/>
              <a:t>8/3/2022</a:t>
            </a:fld>
            <a:endParaRPr lang="en-US" dirty="0"/>
          </a:p>
        </p:txBody>
      </p:sp>
      <p:sp>
        <p:nvSpPr>
          <p:cNvPr id="5" name="Footer Placeholder 4">
            <a:extLst>
              <a:ext uri="{FF2B5EF4-FFF2-40B4-BE49-F238E27FC236}">
                <a16:creationId xmlns:a16="http://schemas.microsoft.com/office/drawing/2014/main" id="{5FDD0BE0-5BE1-3645-B5D4-098F308DE1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4C08AA-1487-B145-9A87-0C1279484E66}"/>
              </a:ext>
            </a:extLst>
          </p:cNvPr>
          <p:cNvSpPr>
            <a:spLocks noGrp="1"/>
          </p:cNvSpPr>
          <p:nvPr>
            <p:ph type="sldNum" sz="quarter" idx="12"/>
          </p:nvPr>
        </p:nvSpPr>
        <p:spPr/>
        <p:txBody>
          <a:bodyPr/>
          <a:lstStyle/>
          <a:p>
            <a:fld id="{CECDB43C-333A-BE4A-B814-CAB94A980DFD}" type="slidenum">
              <a:rPr lang="en-US" smtClean="0"/>
              <a:t>‹#›</a:t>
            </a:fld>
            <a:endParaRPr lang="en-US" dirty="0"/>
          </a:p>
        </p:txBody>
      </p:sp>
    </p:spTree>
    <p:extLst>
      <p:ext uri="{BB962C8B-B14F-4D97-AF65-F5344CB8AC3E}">
        <p14:creationId xmlns:p14="http://schemas.microsoft.com/office/powerpoint/2010/main" val="3570880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A picture containing light, room, green, kitchen&#10;&#10;Description automatically generated">
            <a:extLst>
              <a:ext uri="{FF2B5EF4-FFF2-40B4-BE49-F238E27FC236}">
                <a16:creationId xmlns:a16="http://schemas.microsoft.com/office/drawing/2014/main" id="{3A6D7675-C6F1-2F4F-84E8-F302EBA501B3}"/>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42898D9-F21A-9549-971B-E12E62E92372}"/>
              </a:ext>
            </a:extLst>
          </p:cNvPr>
          <p:cNvSpPr>
            <a:spLocks noGrp="1"/>
          </p:cNvSpPr>
          <p:nvPr>
            <p:ph type="title"/>
          </p:nvPr>
        </p:nvSpPr>
        <p:spPr>
          <a:xfrm>
            <a:off x="831850" y="378355"/>
            <a:ext cx="7534483" cy="2852737"/>
          </a:xfrm>
          <a:prstGeom prst="rect">
            <a:avLst/>
          </a:prstGeom>
        </p:spPr>
        <p:txBody>
          <a:bodyPr anchor="b"/>
          <a:lstStyle>
            <a:lvl1pPr>
              <a:defRPr sz="6000">
                <a:solidFill>
                  <a:schemeClr val="accent2"/>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E8E15888-FF02-9946-85C4-DB289781680D}"/>
              </a:ext>
            </a:extLst>
          </p:cNvPr>
          <p:cNvSpPr>
            <a:spLocks noGrp="1"/>
          </p:cNvSpPr>
          <p:nvPr>
            <p:ph type="body" idx="1"/>
          </p:nvPr>
        </p:nvSpPr>
        <p:spPr>
          <a:xfrm>
            <a:off x="831850" y="3599920"/>
            <a:ext cx="7534483" cy="2424865"/>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10" name="Picture 9" descr="A close up of a light&#10;&#10;Description automatically generated">
            <a:extLst>
              <a:ext uri="{FF2B5EF4-FFF2-40B4-BE49-F238E27FC236}">
                <a16:creationId xmlns:a16="http://schemas.microsoft.com/office/drawing/2014/main" id="{6CFD322C-D242-064F-B235-70D915F05282}"/>
              </a:ext>
            </a:extLst>
          </p:cNvPr>
          <p:cNvPicPr>
            <a:picLocks noChangeAspect="1"/>
          </p:cNvPicPr>
          <p:nvPr userDrawn="1"/>
        </p:nvPicPr>
        <p:blipFill rotWithShape="1">
          <a:blip r:embed="rId4"/>
          <a:srcRect t="42991" r="24019" b="44282"/>
          <a:stretch/>
        </p:blipFill>
        <p:spPr>
          <a:xfrm>
            <a:off x="0" y="2948298"/>
            <a:ext cx="9263641" cy="872815"/>
          </a:xfrm>
          <a:prstGeom prst="rect">
            <a:avLst/>
          </a:prstGeom>
        </p:spPr>
      </p:pic>
      <p:pic>
        <p:nvPicPr>
          <p:cNvPr id="12" name="Picture 11" descr="A picture containing clock, meter&#10;&#10;Description automatically generated">
            <a:extLst>
              <a:ext uri="{FF2B5EF4-FFF2-40B4-BE49-F238E27FC236}">
                <a16:creationId xmlns:a16="http://schemas.microsoft.com/office/drawing/2014/main" id="{86886DEE-028D-6549-913A-59E447EF90AC}"/>
              </a:ext>
            </a:extLst>
          </p:cNvPr>
          <p:cNvPicPr>
            <a:picLocks noChangeAspect="1"/>
          </p:cNvPicPr>
          <p:nvPr userDrawn="1"/>
        </p:nvPicPr>
        <p:blipFill>
          <a:blip r:embed="rId5"/>
          <a:stretch>
            <a:fillRect/>
          </a:stretch>
        </p:blipFill>
        <p:spPr>
          <a:xfrm>
            <a:off x="9386710" y="5239386"/>
            <a:ext cx="2297289" cy="1292225"/>
          </a:xfrm>
          <a:prstGeom prst="rect">
            <a:avLst/>
          </a:prstGeom>
        </p:spPr>
      </p:pic>
      <p:sp>
        <p:nvSpPr>
          <p:cNvPr id="7" name="Date Placeholder 6">
            <a:extLst>
              <a:ext uri="{FF2B5EF4-FFF2-40B4-BE49-F238E27FC236}">
                <a16:creationId xmlns:a16="http://schemas.microsoft.com/office/drawing/2014/main" id="{0A569369-D287-A840-A292-F3A3CC7BED52}"/>
              </a:ext>
            </a:extLst>
          </p:cNvPr>
          <p:cNvSpPr>
            <a:spLocks noGrp="1"/>
          </p:cNvSpPr>
          <p:nvPr>
            <p:ph type="dt" sz="half" idx="10"/>
          </p:nvPr>
        </p:nvSpPr>
        <p:spPr/>
        <p:txBody>
          <a:bodyPr/>
          <a:lstStyle/>
          <a:p>
            <a:pPr algn="r"/>
            <a:fld id="{E0BC4075-5033-1C4A-8F98-8F19E74F396A}" type="datetime1">
              <a:rPr lang="en-SG" smtClean="0"/>
              <a:t>8/3/2022</a:t>
            </a:fld>
            <a:endParaRPr lang="en-US" dirty="0"/>
          </a:p>
        </p:txBody>
      </p:sp>
      <p:sp>
        <p:nvSpPr>
          <p:cNvPr id="13" name="Footer Placeholder 12">
            <a:extLst>
              <a:ext uri="{FF2B5EF4-FFF2-40B4-BE49-F238E27FC236}">
                <a16:creationId xmlns:a16="http://schemas.microsoft.com/office/drawing/2014/main" id="{8745BFCD-DCB9-3948-939E-F811C83EC0A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5DA0AEAB-9A4A-C445-8DE1-DA4BB70F0549}"/>
              </a:ext>
            </a:extLst>
          </p:cNvPr>
          <p:cNvSpPr>
            <a:spLocks noGrp="1"/>
          </p:cNvSpPr>
          <p:nvPr>
            <p:ph type="sldNum" sz="quarter" idx="12"/>
          </p:nvPr>
        </p:nvSpPr>
        <p:spPr/>
        <p:txBody>
          <a:bodyPr/>
          <a:lstStyle/>
          <a:p>
            <a:fld id="{CECDB43C-333A-BE4A-B814-CAB94A980DFD}" type="slidenum">
              <a:rPr lang="en-US" smtClean="0"/>
              <a:t>‹#›</a:t>
            </a:fld>
            <a:endParaRPr lang="en-US" dirty="0"/>
          </a:p>
        </p:txBody>
      </p:sp>
    </p:spTree>
    <p:extLst>
      <p:ext uri="{BB962C8B-B14F-4D97-AF65-F5344CB8AC3E}">
        <p14:creationId xmlns:p14="http://schemas.microsoft.com/office/powerpoint/2010/main" val="2927352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E8B09-2BF3-7B48-AF7D-E58DFEA523B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D592750-A329-DF44-A3D7-006FC6FFDC0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A5A95F5-FC70-4744-BBAA-54722F32500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244B319-A0F0-0E41-8740-67AADCE3FC8D}"/>
              </a:ext>
            </a:extLst>
          </p:cNvPr>
          <p:cNvSpPr>
            <a:spLocks noGrp="1"/>
          </p:cNvSpPr>
          <p:nvPr>
            <p:ph type="dt" sz="half" idx="10"/>
          </p:nvPr>
        </p:nvSpPr>
        <p:spPr/>
        <p:txBody>
          <a:bodyPr/>
          <a:lstStyle/>
          <a:p>
            <a:fld id="{AEC4A40C-9F10-2B4B-994C-119A41BA375C}" type="datetime1">
              <a:rPr lang="en-SG" smtClean="0"/>
              <a:t>8/3/2022</a:t>
            </a:fld>
            <a:endParaRPr lang="en-US" dirty="0"/>
          </a:p>
        </p:txBody>
      </p:sp>
      <p:sp>
        <p:nvSpPr>
          <p:cNvPr id="6" name="Footer Placeholder 5">
            <a:extLst>
              <a:ext uri="{FF2B5EF4-FFF2-40B4-BE49-F238E27FC236}">
                <a16:creationId xmlns:a16="http://schemas.microsoft.com/office/drawing/2014/main" id="{C254ACB2-B707-B34F-8B1C-A7C40788C34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1927456-931B-264C-83EF-37CBAED731A0}"/>
              </a:ext>
            </a:extLst>
          </p:cNvPr>
          <p:cNvSpPr>
            <a:spLocks noGrp="1"/>
          </p:cNvSpPr>
          <p:nvPr>
            <p:ph type="sldNum" sz="quarter" idx="12"/>
          </p:nvPr>
        </p:nvSpPr>
        <p:spPr/>
        <p:txBody>
          <a:bodyPr/>
          <a:lstStyle/>
          <a:p>
            <a:fld id="{CECDB43C-333A-BE4A-B814-CAB94A980DFD}" type="slidenum">
              <a:rPr lang="en-US" smtClean="0"/>
              <a:t>‹#›</a:t>
            </a:fld>
            <a:endParaRPr lang="en-US" dirty="0"/>
          </a:p>
        </p:txBody>
      </p:sp>
      <p:sp>
        <p:nvSpPr>
          <p:cNvPr id="8" name="Text Placeholder 7">
            <a:extLst>
              <a:ext uri="{FF2B5EF4-FFF2-40B4-BE49-F238E27FC236}">
                <a16:creationId xmlns:a16="http://schemas.microsoft.com/office/drawing/2014/main" id="{77D17BDC-8B24-784D-BA84-DDF69629191B}"/>
              </a:ext>
            </a:extLst>
          </p:cNvPr>
          <p:cNvSpPr>
            <a:spLocks noGrp="1"/>
          </p:cNvSpPr>
          <p:nvPr>
            <p:ph type="body" sz="quarter" idx="13"/>
          </p:nvPr>
        </p:nvSpPr>
        <p:spPr>
          <a:xfrm>
            <a:off x="838199" y="6356349"/>
            <a:ext cx="9952038" cy="365125"/>
          </a:xfrm>
        </p:spPr>
        <p:txBody>
          <a:bodyPr anchor="ctr" anchorCtr="0"/>
          <a:lstStyle>
            <a:lvl1pPr>
              <a:buNone/>
              <a:defRPr sz="1200"/>
            </a:lvl1pPr>
            <a:lvl2pPr>
              <a:buNone/>
              <a:defRPr sz="1000"/>
            </a:lvl2pPr>
            <a:lvl3pPr>
              <a:buNone/>
              <a:defRPr sz="1000"/>
            </a:lvl3pPr>
            <a:lvl4pPr>
              <a:buNone/>
              <a:defRPr sz="1000"/>
            </a:lvl4pPr>
            <a:lvl5pPr>
              <a:buNone/>
              <a:defRPr sz="1000"/>
            </a:lvl5pPr>
          </a:lstStyle>
          <a:p>
            <a:pPr lvl="0"/>
            <a:r>
              <a:rPr lang="en-GB" dirty="0"/>
              <a:t>Click to edit Master text styles</a:t>
            </a:r>
            <a:endParaRPr lang="en-US" dirty="0"/>
          </a:p>
        </p:txBody>
      </p:sp>
    </p:spTree>
    <p:extLst>
      <p:ext uri="{BB962C8B-B14F-4D97-AF65-F5344CB8AC3E}">
        <p14:creationId xmlns:p14="http://schemas.microsoft.com/office/powerpoint/2010/main" val="2312208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974F9-0C8C-CF40-B311-C4E0AB1BED18}"/>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30F3E49-B045-FB46-9070-4048EE7808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480C1D1-A4E5-204E-945A-D1A3AB59FF4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51ED06A-DCD4-9440-9FD1-70FF8EC05E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0091CDC-2436-D248-92B5-AC166DAB6F4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2B013B7-1CB4-7B42-829C-316B7631C35A}"/>
              </a:ext>
            </a:extLst>
          </p:cNvPr>
          <p:cNvSpPr>
            <a:spLocks noGrp="1"/>
          </p:cNvSpPr>
          <p:nvPr>
            <p:ph type="dt" sz="half" idx="10"/>
          </p:nvPr>
        </p:nvSpPr>
        <p:spPr/>
        <p:txBody>
          <a:bodyPr/>
          <a:lstStyle/>
          <a:p>
            <a:fld id="{20F16466-8370-FC47-A66E-2FF11C905903}" type="datetime1">
              <a:rPr lang="en-SG" smtClean="0"/>
              <a:t>8/3/2022</a:t>
            </a:fld>
            <a:endParaRPr lang="en-US" dirty="0"/>
          </a:p>
        </p:txBody>
      </p:sp>
      <p:sp>
        <p:nvSpPr>
          <p:cNvPr id="8" name="Footer Placeholder 7">
            <a:extLst>
              <a:ext uri="{FF2B5EF4-FFF2-40B4-BE49-F238E27FC236}">
                <a16:creationId xmlns:a16="http://schemas.microsoft.com/office/drawing/2014/main" id="{4E1BF48C-1C21-6D47-943C-66B63CAA2C7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0D2E505-D342-C94D-974B-2010BB58A4DD}"/>
              </a:ext>
            </a:extLst>
          </p:cNvPr>
          <p:cNvSpPr>
            <a:spLocks noGrp="1"/>
          </p:cNvSpPr>
          <p:nvPr>
            <p:ph type="sldNum" sz="quarter" idx="12"/>
          </p:nvPr>
        </p:nvSpPr>
        <p:spPr/>
        <p:txBody>
          <a:bodyPr/>
          <a:lstStyle/>
          <a:p>
            <a:fld id="{CECDB43C-333A-BE4A-B814-CAB94A980DFD}" type="slidenum">
              <a:rPr lang="en-US" smtClean="0"/>
              <a:t>‹#›</a:t>
            </a:fld>
            <a:endParaRPr lang="en-US" dirty="0"/>
          </a:p>
        </p:txBody>
      </p:sp>
      <p:sp>
        <p:nvSpPr>
          <p:cNvPr id="10" name="Text Placeholder 7">
            <a:extLst>
              <a:ext uri="{FF2B5EF4-FFF2-40B4-BE49-F238E27FC236}">
                <a16:creationId xmlns:a16="http://schemas.microsoft.com/office/drawing/2014/main" id="{5D6D4FBA-2970-6E42-ACB0-A97DD6CB8CA1}"/>
              </a:ext>
            </a:extLst>
          </p:cNvPr>
          <p:cNvSpPr>
            <a:spLocks noGrp="1"/>
          </p:cNvSpPr>
          <p:nvPr>
            <p:ph type="body" sz="quarter" idx="13"/>
          </p:nvPr>
        </p:nvSpPr>
        <p:spPr>
          <a:xfrm>
            <a:off x="838199" y="6356349"/>
            <a:ext cx="9952038" cy="365125"/>
          </a:xfrm>
        </p:spPr>
        <p:txBody>
          <a:bodyPr anchor="ctr" anchorCtr="0"/>
          <a:lstStyle>
            <a:lvl1pPr>
              <a:buNone/>
              <a:defRPr sz="1200"/>
            </a:lvl1pPr>
            <a:lvl2pPr>
              <a:buNone/>
              <a:defRPr sz="1000"/>
            </a:lvl2pPr>
            <a:lvl3pPr>
              <a:buNone/>
              <a:defRPr sz="1000"/>
            </a:lvl3pPr>
            <a:lvl4pPr>
              <a:buNone/>
              <a:defRPr sz="1000"/>
            </a:lvl4pPr>
            <a:lvl5pPr>
              <a:buNone/>
              <a:defRPr sz="1000"/>
            </a:lvl5pPr>
          </a:lstStyle>
          <a:p>
            <a:pPr lvl="0"/>
            <a:r>
              <a:rPr lang="en-GB" dirty="0"/>
              <a:t>Click to edit Master text styles</a:t>
            </a:r>
            <a:endParaRPr lang="en-US" dirty="0"/>
          </a:p>
        </p:txBody>
      </p:sp>
    </p:spTree>
    <p:extLst>
      <p:ext uri="{BB962C8B-B14F-4D97-AF65-F5344CB8AC3E}">
        <p14:creationId xmlns:p14="http://schemas.microsoft.com/office/powerpoint/2010/main" val="490003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5AC25-9112-D149-B4E7-44D59F70D004}"/>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6DECB4D-5C03-E14F-A1B1-CAD629F56A84}"/>
              </a:ext>
            </a:extLst>
          </p:cNvPr>
          <p:cNvSpPr>
            <a:spLocks noGrp="1"/>
          </p:cNvSpPr>
          <p:nvPr>
            <p:ph type="dt" sz="half" idx="10"/>
          </p:nvPr>
        </p:nvSpPr>
        <p:spPr/>
        <p:txBody>
          <a:bodyPr/>
          <a:lstStyle/>
          <a:p>
            <a:fld id="{9C495E84-0121-CC43-AB6D-4A6C247D4A73}" type="datetime1">
              <a:rPr lang="en-SG" smtClean="0"/>
              <a:t>8/3/2022</a:t>
            </a:fld>
            <a:endParaRPr lang="en-US" dirty="0"/>
          </a:p>
        </p:txBody>
      </p:sp>
      <p:sp>
        <p:nvSpPr>
          <p:cNvPr id="4" name="Footer Placeholder 3">
            <a:extLst>
              <a:ext uri="{FF2B5EF4-FFF2-40B4-BE49-F238E27FC236}">
                <a16:creationId xmlns:a16="http://schemas.microsoft.com/office/drawing/2014/main" id="{398BCE8E-2195-D142-A4D3-112EA9D610C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1C3D8A9-AC26-EF49-B92B-53003AF250EE}"/>
              </a:ext>
            </a:extLst>
          </p:cNvPr>
          <p:cNvSpPr>
            <a:spLocks noGrp="1"/>
          </p:cNvSpPr>
          <p:nvPr>
            <p:ph type="sldNum" sz="quarter" idx="12"/>
          </p:nvPr>
        </p:nvSpPr>
        <p:spPr/>
        <p:txBody>
          <a:bodyPr/>
          <a:lstStyle/>
          <a:p>
            <a:fld id="{CECDB43C-333A-BE4A-B814-CAB94A980DFD}" type="slidenum">
              <a:rPr lang="en-US" smtClean="0"/>
              <a:t>‹#›</a:t>
            </a:fld>
            <a:endParaRPr lang="en-US" dirty="0"/>
          </a:p>
        </p:txBody>
      </p:sp>
      <p:sp>
        <p:nvSpPr>
          <p:cNvPr id="6" name="Text Placeholder 7">
            <a:extLst>
              <a:ext uri="{FF2B5EF4-FFF2-40B4-BE49-F238E27FC236}">
                <a16:creationId xmlns:a16="http://schemas.microsoft.com/office/drawing/2014/main" id="{B3FB1F82-84C5-6341-8E29-56BB310FFFBC}"/>
              </a:ext>
            </a:extLst>
          </p:cNvPr>
          <p:cNvSpPr>
            <a:spLocks noGrp="1"/>
          </p:cNvSpPr>
          <p:nvPr>
            <p:ph type="body" sz="quarter" idx="13"/>
          </p:nvPr>
        </p:nvSpPr>
        <p:spPr>
          <a:xfrm>
            <a:off x="838199" y="6356349"/>
            <a:ext cx="9952038" cy="365125"/>
          </a:xfrm>
        </p:spPr>
        <p:txBody>
          <a:bodyPr anchor="ctr" anchorCtr="0"/>
          <a:lstStyle>
            <a:lvl1pPr>
              <a:buNone/>
              <a:defRPr sz="1200"/>
            </a:lvl1pPr>
            <a:lvl2pPr>
              <a:buNone/>
              <a:defRPr sz="1000"/>
            </a:lvl2pPr>
            <a:lvl3pPr>
              <a:buNone/>
              <a:defRPr sz="1000"/>
            </a:lvl3pPr>
            <a:lvl4pPr>
              <a:buNone/>
              <a:defRPr sz="1000"/>
            </a:lvl4pPr>
            <a:lvl5pPr>
              <a:buNone/>
              <a:defRPr sz="1000"/>
            </a:lvl5pPr>
          </a:lstStyle>
          <a:p>
            <a:pPr lvl="0"/>
            <a:r>
              <a:rPr lang="en-GB" dirty="0"/>
              <a:t>Click to edit Master text styles</a:t>
            </a:r>
            <a:endParaRPr lang="en-US" dirty="0"/>
          </a:p>
        </p:txBody>
      </p:sp>
    </p:spTree>
    <p:extLst>
      <p:ext uri="{BB962C8B-B14F-4D97-AF65-F5344CB8AC3E}">
        <p14:creationId xmlns:p14="http://schemas.microsoft.com/office/powerpoint/2010/main" val="3135289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F7A4CF-DD7A-7446-9409-126821DF156B}"/>
              </a:ext>
            </a:extLst>
          </p:cNvPr>
          <p:cNvSpPr>
            <a:spLocks noGrp="1"/>
          </p:cNvSpPr>
          <p:nvPr>
            <p:ph type="dt" sz="half" idx="10"/>
          </p:nvPr>
        </p:nvSpPr>
        <p:spPr/>
        <p:txBody>
          <a:bodyPr/>
          <a:lstStyle/>
          <a:p>
            <a:fld id="{057E1156-5E8B-634B-A94D-E6BB3A849B9D}" type="datetime1">
              <a:rPr lang="en-SG" smtClean="0"/>
              <a:t>8/3/2022</a:t>
            </a:fld>
            <a:endParaRPr lang="en-US" dirty="0"/>
          </a:p>
        </p:txBody>
      </p:sp>
      <p:sp>
        <p:nvSpPr>
          <p:cNvPr id="3" name="Footer Placeholder 2">
            <a:extLst>
              <a:ext uri="{FF2B5EF4-FFF2-40B4-BE49-F238E27FC236}">
                <a16:creationId xmlns:a16="http://schemas.microsoft.com/office/drawing/2014/main" id="{4CD2615F-3E5E-294B-864B-BF9184359B3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8B771C2-AF57-3B4F-96A8-A069BE967778}"/>
              </a:ext>
            </a:extLst>
          </p:cNvPr>
          <p:cNvSpPr>
            <a:spLocks noGrp="1"/>
          </p:cNvSpPr>
          <p:nvPr>
            <p:ph type="sldNum" sz="quarter" idx="12"/>
          </p:nvPr>
        </p:nvSpPr>
        <p:spPr/>
        <p:txBody>
          <a:bodyPr/>
          <a:lstStyle/>
          <a:p>
            <a:fld id="{CECDB43C-333A-BE4A-B814-CAB94A980DFD}" type="slidenum">
              <a:rPr lang="en-US" smtClean="0"/>
              <a:t>‹#›</a:t>
            </a:fld>
            <a:endParaRPr lang="en-US" dirty="0"/>
          </a:p>
        </p:txBody>
      </p:sp>
    </p:spTree>
    <p:extLst>
      <p:ext uri="{BB962C8B-B14F-4D97-AF65-F5344CB8AC3E}">
        <p14:creationId xmlns:p14="http://schemas.microsoft.com/office/powerpoint/2010/main" val="3764165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03A12-9510-094B-AC8A-13988BB9398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3CC44F0-F667-7949-B124-1B591A6E1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EEF2338-D220-CF4E-97C6-33D4AF7FF8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1AB3232-CB73-C343-A9EF-420B66559AC1}"/>
              </a:ext>
            </a:extLst>
          </p:cNvPr>
          <p:cNvSpPr>
            <a:spLocks noGrp="1"/>
          </p:cNvSpPr>
          <p:nvPr>
            <p:ph type="dt" sz="half" idx="10"/>
          </p:nvPr>
        </p:nvSpPr>
        <p:spPr/>
        <p:txBody>
          <a:bodyPr/>
          <a:lstStyle/>
          <a:p>
            <a:fld id="{65554827-BC42-754A-99B7-4728433F875C}" type="datetime1">
              <a:rPr lang="en-SG" smtClean="0"/>
              <a:t>8/3/2022</a:t>
            </a:fld>
            <a:endParaRPr lang="en-US" dirty="0"/>
          </a:p>
        </p:txBody>
      </p:sp>
      <p:sp>
        <p:nvSpPr>
          <p:cNvPr id="6" name="Footer Placeholder 5">
            <a:extLst>
              <a:ext uri="{FF2B5EF4-FFF2-40B4-BE49-F238E27FC236}">
                <a16:creationId xmlns:a16="http://schemas.microsoft.com/office/drawing/2014/main" id="{664147CB-D4C4-FC43-B7AD-D0F067E329E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DA0FF4A-412E-1A45-AE40-B3F1097DD263}"/>
              </a:ext>
            </a:extLst>
          </p:cNvPr>
          <p:cNvSpPr>
            <a:spLocks noGrp="1"/>
          </p:cNvSpPr>
          <p:nvPr>
            <p:ph type="sldNum" sz="quarter" idx="12"/>
          </p:nvPr>
        </p:nvSpPr>
        <p:spPr/>
        <p:txBody>
          <a:bodyPr/>
          <a:lstStyle/>
          <a:p>
            <a:fld id="{CECDB43C-333A-BE4A-B814-CAB94A980DFD}" type="slidenum">
              <a:rPr lang="en-US" smtClean="0"/>
              <a:t>‹#›</a:t>
            </a:fld>
            <a:endParaRPr lang="en-US" dirty="0"/>
          </a:p>
        </p:txBody>
      </p:sp>
    </p:spTree>
    <p:extLst>
      <p:ext uri="{BB962C8B-B14F-4D97-AF65-F5344CB8AC3E}">
        <p14:creationId xmlns:p14="http://schemas.microsoft.com/office/powerpoint/2010/main" val="218582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2E399-B967-B545-B9C0-1B9F8AF5EF5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49BC6BA-8B0F-D644-A314-77339DE54D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24F994D-61FC-A447-9FFF-A8DB157DF6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DFAE865-20F9-9D4E-B8B5-89E040B6F93D}"/>
              </a:ext>
            </a:extLst>
          </p:cNvPr>
          <p:cNvSpPr>
            <a:spLocks noGrp="1"/>
          </p:cNvSpPr>
          <p:nvPr>
            <p:ph type="dt" sz="half" idx="10"/>
          </p:nvPr>
        </p:nvSpPr>
        <p:spPr/>
        <p:txBody>
          <a:bodyPr/>
          <a:lstStyle/>
          <a:p>
            <a:fld id="{4FA22052-EDC6-0C47-8962-D8CBA9A8B5C1}" type="datetime1">
              <a:rPr lang="en-SG" smtClean="0"/>
              <a:t>8/3/2022</a:t>
            </a:fld>
            <a:endParaRPr lang="en-US" dirty="0"/>
          </a:p>
        </p:txBody>
      </p:sp>
      <p:sp>
        <p:nvSpPr>
          <p:cNvPr id="6" name="Footer Placeholder 5">
            <a:extLst>
              <a:ext uri="{FF2B5EF4-FFF2-40B4-BE49-F238E27FC236}">
                <a16:creationId xmlns:a16="http://schemas.microsoft.com/office/drawing/2014/main" id="{E6143A69-DFC3-5447-A6D4-02EFB9BE02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3A36F5E-9591-A647-AD05-6DFA030A9F59}"/>
              </a:ext>
            </a:extLst>
          </p:cNvPr>
          <p:cNvSpPr>
            <a:spLocks noGrp="1"/>
          </p:cNvSpPr>
          <p:nvPr>
            <p:ph type="sldNum" sz="quarter" idx="12"/>
          </p:nvPr>
        </p:nvSpPr>
        <p:spPr/>
        <p:txBody>
          <a:bodyPr/>
          <a:lstStyle/>
          <a:p>
            <a:fld id="{CECDB43C-333A-BE4A-B814-CAB94A980DFD}" type="slidenum">
              <a:rPr lang="en-US" smtClean="0"/>
              <a:t>‹#›</a:t>
            </a:fld>
            <a:endParaRPr lang="en-US" dirty="0"/>
          </a:p>
        </p:txBody>
      </p:sp>
    </p:spTree>
    <p:extLst>
      <p:ext uri="{BB962C8B-B14F-4D97-AF65-F5344CB8AC3E}">
        <p14:creationId xmlns:p14="http://schemas.microsoft.com/office/powerpoint/2010/main" val="1600104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1D6081C8-012E-0143-B98D-693CE5FA149E}"/>
              </a:ext>
            </a:extLst>
          </p:cNvPr>
          <p:cNvPicPr>
            <a:picLocks noChangeAspect="1"/>
          </p:cNvPicPr>
          <p:nvPr userDrawn="1"/>
        </p:nvPicPr>
        <p:blipFill>
          <a:blip r:embed="rId14"/>
          <a:stretch>
            <a:fillRect/>
          </a:stretch>
        </p:blipFill>
        <p:spPr>
          <a:xfrm>
            <a:off x="-14959" y="0"/>
            <a:ext cx="12192000" cy="6858000"/>
          </a:xfrm>
          <a:prstGeom prst="rect">
            <a:avLst/>
          </a:prstGeom>
        </p:spPr>
      </p:pic>
      <p:sp>
        <p:nvSpPr>
          <p:cNvPr id="3" name="Text Placeholder 2">
            <a:extLst>
              <a:ext uri="{FF2B5EF4-FFF2-40B4-BE49-F238E27FC236}">
                <a16:creationId xmlns:a16="http://schemas.microsoft.com/office/drawing/2014/main" id="{A2898E21-8734-7F48-AA66-771B2876C2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F6F0021A-31BC-1D46-BAD1-7F3B45E0E54B}"/>
              </a:ext>
            </a:extLst>
          </p:cNvPr>
          <p:cNvSpPr>
            <a:spLocks noGrp="1"/>
          </p:cNvSpPr>
          <p:nvPr>
            <p:ph type="dt" sz="half" idx="2"/>
          </p:nvPr>
        </p:nvSpPr>
        <p:spPr>
          <a:xfrm>
            <a:off x="9035060" y="6356350"/>
            <a:ext cx="98044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a:fld id="{7D4E7240-1645-904F-AA91-F17436BB4DFC}" type="datetime1">
              <a:rPr lang="en-SG" smtClean="0"/>
              <a:t>8/3/2022</a:t>
            </a:fld>
            <a:endParaRPr lang="en-US" dirty="0"/>
          </a:p>
        </p:txBody>
      </p:sp>
      <p:sp>
        <p:nvSpPr>
          <p:cNvPr id="5" name="Footer Placeholder 4">
            <a:extLst>
              <a:ext uri="{FF2B5EF4-FFF2-40B4-BE49-F238E27FC236}">
                <a16:creationId xmlns:a16="http://schemas.microsoft.com/office/drawing/2014/main" id="{C87BD7CC-7834-3E46-9307-D679582B8DB2}"/>
              </a:ext>
            </a:extLst>
          </p:cNvPr>
          <p:cNvSpPr>
            <a:spLocks noGrp="1"/>
          </p:cNvSpPr>
          <p:nvPr>
            <p:ph type="ftr" sz="quarter" idx="3"/>
          </p:nvPr>
        </p:nvSpPr>
        <p:spPr>
          <a:xfrm>
            <a:off x="838199" y="6356350"/>
            <a:ext cx="8006082"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BC6864CF-478E-634F-8466-FA1BA2D92F2D}"/>
              </a:ext>
            </a:extLst>
          </p:cNvPr>
          <p:cNvSpPr>
            <a:spLocks noGrp="1"/>
          </p:cNvSpPr>
          <p:nvPr>
            <p:ph type="sldNum" sz="quarter" idx="4"/>
          </p:nvPr>
        </p:nvSpPr>
        <p:spPr>
          <a:xfrm>
            <a:off x="10210799" y="6356350"/>
            <a:ext cx="5796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CDB43C-333A-BE4A-B814-CAB94A980DFD}" type="slidenum">
              <a:rPr lang="en-US" smtClean="0"/>
              <a:t>‹#›</a:t>
            </a:fld>
            <a:endParaRPr lang="en-US" dirty="0"/>
          </a:p>
        </p:txBody>
      </p:sp>
      <p:pic>
        <p:nvPicPr>
          <p:cNvPr id="11" name="Picture 10" descr="A picture containing clock, meter&#10;&#10;Description automatically generated">
            <a:extLst>
              <a:ext uri="{FF2B5EF4-FFF2-40B4-BE49-F238E27FC236}">
                <a16:creationId xmlns:a16="http://schemas.microsoft.com/office/drawing/2014/main" id="{F6DD2EC6-65AE-674F-81D5-4315C5F96055}"/>
              </a:ext>
            </a:extLst>
          </p:cNvPr>
          <p:cNvPicPr>
            <a:picLocks noChangeAspect="1"/>
          </p:cNvPicPr>
          <p:nvPr userDrawn="1"/>
        </p:nvPicPr>
        <p:blipFill>
          <a:blip r:embed="rId15"/>
          <a:stretch>
            <a:fillRect/>
          </a:stretch>
        </p:blipFill>
        <p:spPr>
          <a:xfrm>
            <a:off x="11055775" y="6228530"/>
            <a:ext cx="1023337" cy="575627"/>
          </a:xfrm>
          <a:prstGeom prst="rect">
            <a:avLst/>
          </a:prstGeom>
        </p:spPr>
      </p:pic>
      <p:sp>
        <p:nvSpPr>
          <p:cNvPr id="7" name="Title Placeholder 6">
            <a:extLst>
              <a:ext uri="{FF2B5EF4-FFF2-40B4-BE49-F238E27FC236}">
                <a16:creationId xmlns:a16="http://schemas.microsoft.com/office/drawing/2014/main" id="{C181B7F3-F07A-754B-811A-E8C3F110F5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3598560506"/>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dt="0"/>
  <p:txStyles>
    <p:titleStyle>
      <a:lvl1pPr algn="l" defTabSz="914400" rtl="0" eaLnBrk="1" latinLnBrk="0" hangingPunct="1">
        <a:lnSpc>
          <a:spcPct val="90000"/>
        </a:lnSpc>
        <a:spcBef>
          <a:spcPct val="0"/>
        </a:spcBef>
        <a:buNone/>
        <a:defRPr sz="44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9.xml"/><Relationship Id="rId5" Type="http://schemas.openxmlformats.org/officeDocument/2006/relationships/slide" Target="slide12.xml"/><Relationship Id="rId4" Type="http://schemas.openxmlformats.org/officeDocument/2006/relationships/slide" Target="slide9.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A797D-D3F2-9A4C-8F41-369F981721A6}"/>
              </a:ext>
            </a:extLst>
          </p:cNvPr>
          <p:cNvSpPr>
            <a:spLocks noGrp="1"/>
          </p:cNvSpPr>
          <p:nvPr>
            <p:ph type="title"/>
          </p:nvPr>
        </p:nvSpPr>
        <p:spPr>
          <a:xfrm>
            <a:off x="891176" y="1506511"/>
            <a:ext cx="3932237" cy="1600200"/>
          </a:xfrm>
        </p:spPr>
        <p:txBody>
          <a:bodyPr>
            <a:normAutofit fontScale="90000"/>
          </a:bodyPr>
          <a:lstStyle/>
          <a:p>
            <a:r>
              <a:rPr lang="en-US" dirty="0">
                <a:latin typeface="Verdana" panose="020B0604030504040204" pitchFamily="34" charset="0"/>
                <a:ea typeface="Verdana" panose="020B0604030504040204" pitchFamily="34" charset="0"/>
                <a:cs typeface="Verdana" panose="020B0604030504040204" pitchFamily="34" charset="0"/>
                <a:sym typeface="Calibri"/>
              </a:rPr>
              <a:t>62-year-old man with </a:t>
            </a:r>
            <a:r>
              <a:rPr lang="en-US" dirty="0">
                <a:latin typeface="Verdana" panose="020B0604030504040204" pitchFamily="34" charset="0"/>
                <a:ea typeface="Verdana" panose="020B0604030504040204" pitchFamily="34" charset="0"/>
                <a:cs typeface="Verdana" panose="020B0604030504040204" pitchFamily="34" charset="0"/>
              </a:rPr>
              <a:t>metastatic castration sensitive prostate cancer</a:t>
            </a:r>
            <a:r>
              <a:rPr lang="en-US" dirty="0">
                <a:latin typeface="Verdana" panose="020B0604030504040204" pitchFamily="34" charset="0"/>
                <a:ea typeface="Verdana" panose="020B0604030504040204" pitchFamily="34" charset="0"/>
                <a:cs typeface="Verdana" panose="020B0604030504040204" pitchFamily="34" charset="0"/>
                <a:sym typeface="Calibri"/>
              </a:rPr>
              <a:t> </a:t>
            </a:r>
            <a:endParaRPr lang="en-US" dirty="0"/>
          </a:p>
        </p:txBody>
      </p:sp>
      <p:sp>
        <p:nvSpPr>
          <p:cNvPr id="3" name="Picture Placeholder 2">
            <a:extLst>
              <a:ext uri="{FF2B5EF4-FFF2-40B4-BE49-F238E27FC236}">
                <a16:creationId xmlns:a16="http://schemas.microsoft.com/office/drawing/2014/main" id="{5117B710-B336-764F-A304-24833AC3B137}"/>
              </a:ext>
            </a:extLst>
          </p:cNvPr>
          <p:cNvSpPr>
            <a:spLocks noGrp="1"/>
          </p:cNvSpPr>
          <p:nvPr>
            <p:ph type="pic" idx="1"/>
          </p:nvPr>
        </p:nvSpPr>
        <p:spPr/>
      </p:sp>
      <p:sp>
        <p:nvSpPr>
          <p:cNvPr id="4" name="Text Placeholder 3">
            <a:extLst>
              <a:ext uri="{FF2B5EF4-FFF2-40B4-BE49-F238E27FC236}">
                <a16:creationId xmlns:a16="http://schemas.microsoft.com/office/drawing/2014/main" id="{ECDB690D-DA49-764C-BFE9-4772B21600EA}"/>
              </a:ext>
            </a:extLst>
          </p:cNvPr>
          <p:cNvSpPr>
            <a:spLocks noGrp="1"/>
          </p:cNvSpPr>
          <p:nvPr>
            <p:ph type="body" sz="half" idx="2"/>
          </p:nvPr>
        </p:nvSpPr>
        <p:spPr>
          <a:xfrm>
            <a:off x="839788" y="3916700"/>
            <a:ext cx="3932237" cy="1952288"/>
          </a:xfrm>
        </p:spPr>
        <p:txBody>
          <a:bodyPr/>
          <a:lstStyle/>
          <a:p>
            <a:r>
              <a:rPr lang="en-US" b="1" dirty="0">
                <a:solidFill>
                  <a:schemeClr val="accent2"/>
                </a:solidFill>
                <a:latin typeface="Verdana" panose="020B0604030504040204" pitchFamily="34" charset="0"/>
                <a:ea typeface="Verdana" panose="020B0604030504040204" pitchFamily="34" charset="0"/>
                <a:cs typeface="Verdana" panose="020B0604030504040204" pitchFamily="34" charset="0"/>
              </a:rPr>
              <a:t>Using PSMA-PET for accurate staging in biochemical recurrent metastatic prostate cancer</a:t>
            </a:r>
            <a:r>
              <a:rPr lang="en-US" b="1" dirty="0">
                <a:solidFill>
                  <a:schemeClr val="accent2"/>
                </a:solidFill>
                <a:latin typeface="Verdana" panose="020B0604030504040204" pitchFamily="34" charset="0"/>
                <a:ea typeface="Verdana" panose="020B0604030504040204" pitchFamily="34" charset="0"/>
                <a:cs typeface="Verdana" panose="020B0604030504040204" pitchFamily="34" charset="0"/>
                <a:sym typeface="Calibri"/>
              </a:rPr>
              <a:t> </a:t>
            </a:r>
          </a:p>
          <a:p>
            <a:endParaRPr lang="en-US" dirty="0"/>
          </a:p>
        </p:txBody>
      </p:sp>
      <p:sp>
        <p:nvSpPr>
          <p:cNvPr id="5" name="Footer Placeholder 4">
            <a:extLst>
              <a:ext uri="{FF2B5EF4-FFF2-40B4-BE49-F238E27FC236}">
                <a16:creationId xmlns:a16="http://schemas.microsoft.com/office/drawing/2014/main" id="{BEC5B3B2-172F-8A41-BD81-867CF7FC8E32}"/>
              </a:ext>
            </a:extLst>
          </p:cNvPr>
          <p:cNvSpPr>
            <a:spLocks noGrp="1"/>
          </p:cNvSpPr>
          <p:nvPr>
            <p:ph type="ftr" sz="quarter" idx="11"/>
          </p:nvPr>
        </p:nvSpPr>
        <p:spPr/>
        <p:txBody>
          <a:bodyPr/>
          <a:lstStyle/>
          <a:p>
            <a:r>
              <a:rPr lang="en-US" i="1" dirty="0">
                <a:solidFill>
                  <a:schemeClr val="accent2"/>
                </a:solidFill>
                <a:latin typeface="Verdana" panose="020B0604030504040204" pitchFamily="34" charset="0"/>
                <a:ea typeface="Verdana" panose="020B0604030504040204" pitchFamily="34" charset="0"/>
                <a:cs typeface="Verdana" panose="020B0604030504040204" pitchFamily="34" charset="0"/>
                <a:sym typeface="Calibri"/>
              </a:rPr>
              <a:t>Case courtesy of Associate Professor Yao ZHU, Fudan University, Shanghai Cancer Center</a:t>
            </a:r>
          </a:p>
        </p:txBody>
      </p:sp>
      <p:sp>
        <p:nvSpPr>
          <p:cNvPr id="13" name="TextBox 12">
            <a:extLst>
              <a:ext uri="{FF2B5EF4-FFF2-40B4-BE49-F238E27FC236}">
                <a16:creationId xmlns:a16="http://schemas.microsoft.com/office/drawing/2014/main" id="{242DC6BF-3975-044A-B122-677FDB7C9885}"/>
              </a:ext>
            </a:extLst>
          </p:cNvPr>
          <p:cNvSpPr txBox="1"/>
          <p:nvPr/>
        </p:nvSpPr>
        <p:spPr>
          <a:xfrm>
            <a:off x="9448884" y="4521460"/>
            <a:ext cx="2188259" cy="246221"/>
          </a:xfrm>
          <a:prstGeom prst="rect">
            <a:avLst/>
          </a:prstGeom>
          <a:noFill/>
        </p:spPr>
        <p:txBody>
          <a:bodyPr wrap="square">
            <a:spAutoFit/>
          </a:bodyPr>
          <a:lstStyle/>
          <a:p>
            <a:r>
              <a:rPr lang="en-US" sz="1000" dirty="0"/>
              <a:t>Photo by </a:t>
            </a:r>
            <a:r>
              <a:rPr lang="en-US" sz="1000" dirty="0" err="1"/>
              <a:t>Hobi</a:t>
            </a:r>
            <a:r>
              <a:rPr lang="en-US" sz="1000" dirty="0"/>
              <a:t> </a:t>
            </a:r>
            <a:r>
              <a:rPr lang="en-US" sz="1000" dirty="0" err="1"/>
              <a:t>industri</a:t>
            </a:r>
            <a:r>
              <a:rPr lang="en-US" sz="1000" dirty="0"/>
              <a:t> on </a:t>
            </a:r>
            <a:r>
              <a:rPr lang="en-US" sz="1000" dirty="0" err="1"/>
              <a:t>Unsplash</a:t>
            </a:r>
            <a:r>
              <a:rPr lang="en-US" sz="1000" dirty="0"/>
              <a:t> </a:t>
            </a:r>
            <a:endParaRPr lang="en-SG" sz="1000" dirty="0"/>
          </a:p>
        </p:txBody>
      </p:sp>
      <p:pic>
        <p:nvPicPr>
          <p:cNvPr id="16" name="Picture Placeholder 12">
            <a:extLst>
              <a:ext uri="{FF2B5EF4-FFF2-40B4-BE49-F238E27FC236}">
                <a16:creationId xmlns:a16="http://schemas.microsoft.com/office/drawing/2014/main" id="{367F66CD-72F6-E648-A3AE-7E5AB5CCF0C2}"/>
              </a:ext>
            </a:extLst>
          </p:cNvPr>
          <p:cNvPicPr>
            <a:picLocks noChangeAspect="1"/>
          </p:cNvPicPr>
          <p:nvPr/>
        </p:nvPicPr>
        <p:blipFill rotWithShape="1">
          <a:blip r:embed="rId2"/>
          <a:srcRect t="17672" b="35767"/>
          <a:stretch/>
        </p:blipFill>
        <p:spPr>
          <a:xfrm>
            <a:off x="5183188" y="987426"/>
            <a:ext cx="6172200" cy="3509624"/>
          </a:xfrm>
          <a:prstGeom prst="rect">
            <a:avLst/>
          </a:prstGeom>
        </p:spPr>
      </p:pic>
      <p:sp>
        <p:nvSpPr>
          <p:cNvPr id="9" name="Text Placeholder 4">
            <a:extLst>
              <a:ext uri="{FF2B5EF4-FFF2-40B4-BE49-F238E27FC236}">
                <a16:creationId xmlns:a16="http://schemas.microsoft.com/office/drawing/2014/main" id="{6CBD7DB7-C2BF-0F4A-90D3-BE4EB4F7FFF9}"/>
              </a:ext>
            </a:extLst>
          </p:cNvPr>
          <p:cNvSpPr txBox="1">
            <a:spLocks/>
          </p:cNvSpPr>
          <p:nvPr/>
        </p:nvSpPr>
        <p:spPr>
          <a:xfrm>
            <a:off x="149529" y="5819273"/>
            <a:ext cx="6287130" cy="563400"/>
          </a:xfrm>
          <a:prstGeom prst="rect">
            <a:avLst/>
          </a:prstGeom>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endPar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endParaRPr>
          </a:p>
          <a:p>
            <a:pPr>
              <a:defRPr/>
            </a:pPr>
            <a:endPar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endParaRPr>
          </a:p>
          <a:p>
            <a:pPr>
              <a:defRPr/>
            </a:pPr>
            <a:r>
              <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rPr>
              <a:t>PET, positron emission tomography; PSMA, Prostate-specific membrane antigen</a:t>
            </a:r>
          </a:p>
          <a:p>
            <a:pPr>
              <a:defRPr/>
            </a:pPr>
            <a:r>
              <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rPr>
              <a:t> </a:t>
            </a:r>
          </a:p>
        </p:txBody>
      </p:sp>
      <p:sp>
        <p:nvSpPr>
          <p:cNvPr id="10" name="Google Shape;95;p2">
            <a:hlinkClick r:id="rId3" action="ppaction://hlinksldjump"/>
            <a:extLst>
              <a:ext uri="{FF2B5EF4-FFF2-40B4-BE49-F238E27FC236}">
                <a16:creationId xmlns:a16="http://schemas.microsoft.com/office/drawing/2014/main" id="{D7671A1D-AA3A-A04D-B960-5F2AA2AF6EE6}"/>
              </a:ext>
            </a:extLst>
          </p:cNvPr>
          <p:cNvSpPr/>
          <p:nvPr/>
        </p:nvSpPr>
        <p:spPr>
          <a:xfrm>
            <a:off x="898302" y="49353"/>
            <a:ext cx="1204817" cy="276959"/>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200" b="1" i="0" u="none" strike="noStrike" cap="none" dirty="0">
                <a:solidFill>
                  <a:schemeClr val="lt1"/>
                </a:solidFill>
                <a:latin typeface="Calibri"/>
                <a:ea typeface="Calibri"/>
                <a:cs typeface="Calibri"/>
                <a:sym typeface="Calibri"/>
              </a:rPr>
              <a:t>HOME</a:t>
            </a:r>
            <a:endParaRPr lang="en-US" sz="1200" b="0" i="0" u="none" strike="noStrike" cap="none" dirty="0">
              <a:solidFill>
                <a:schemeClr val="lt1"/>
              </a:solidFill>
              <a:latin typeface="Calibri"/>
              <a:ea typeface="Calibri"/>
              <a:cs typeface="Calibri"/>
              <a:sym typeface="Calibri"/>
            </a:endParaRPr>
          </a:p>
        </p:txBody>
      </p:sp>
      <p:sp>
        <p:nvSpPr>
          <p:cNvPr id="11" name="Google Shape;95;p2">
            <a:hlinkClick r:id="rId3" action="ppaction://hlinksldjump"/>
            <a:extLst>
              <a:ext uri="{FF2B5EF4-FFF2-40B4-BE49-F238E27FC236}">
                <a16:creationId xmlns:a16="http://schemas.microsoft.com/office/drawing/2014/main" id="{28ADC177-4320-414E-A34A-85689D1ABB05}"/>
              </a:ext>
            </a:extLst>
          </p:cNvPr>
          <p:cNvSpPr/>
          <p:nvPr/>
        </p:nvSpPr>
        <p:spPr>
          <a:xfrm>
            <a:off x="2197703" y="49354"/>
            <a:ext cx="1204817" cy="276959"/>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200" b="1" i="0" u="none" strike="noStrike" cap="none" dirty="0">
                <a:solidFill>
                  <a:schemeClr val="lt1"/>
                </a:solidFill>
                <a:latin typeface="Calibri"/>
                <a:ea typeface="Calibri"/>
                <a:cs typeface="Calibri"/>
                <a:sym typeface="Calibri"/>
              </a:rPr>
              <a:t>CASE HISTORY</a:t>
            </a:r>
            <a:endParaRPr lang="en-US" sz="1200" b="0" i="0" u="none" strike="noStrike" cap="none" dirty="0">
              <a:solidFill>
                <a:schemeClr val="lt1"/>
              </a:solidFill>
              <a:latin typeface="Calibri"/>
              <a:ea typeface="Calibri"/>
              <a:cs typeface="Calibri"/>
              <a:sym typeface="Calibri"/>
            </a:endParaRPr>
          </a:p>
        </p:txBody>
      </p:sp>
      <p:sp>
        <p:nvSpPr>
          <p:cNvPr id="12" name="Google Shape;95;p2">
            <a:hlinkClick r:id="rId4" action="ppaction://hlinksldjump"/>
            <a:extLst>
              <a:ext uri="{FF2B5EF4-FFF2-40B4-BE49-F238E27FC236}">
                <a16:creationId xmlns:a16="http://schemas.microsoft.com/office/drawing/2014/main" id="{D0151008-92FA-9F48-8C57-C051B1D51B6C}"/>
              </a:ext>
            </a:extLst>
          </p:cNvPr>
          <p:cNvSpPr/>
          <p:nvPr/>
        </p:nvSpPr>
        <p:spPr>
          <a:xfrm>
            <a:off x="3482530" y="49354"/>
            <a:ext cx="1204817" cy="276959"/>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200" b="1" i="0" u="none" strike="noStrike" cap="none" dirty="0">
                <a:solidFill>
                  <a:schemeClr val="lt1"/>
                </a:solidFill>
                <a:latin typeface="Calibri"/>
                <a:ea typeface="Calibri"/>
                <a:cs typeface="Calibri"/>
                <a:sym typeface="Calibri"/>
              </a:rPr>
              <a:t>EVIDENCE </a:t>
            </a:r>
            <a:endParaRPr lang="en-US" sz="1200" b="0" i="0" u="none" strike="noStrike" cap="none" dirty="0">
              <a:solidFill>
                <a:schemeClr val="lt1"/>
              </a:solidFill>
              <a:latin typeface="Calibri"/>
              <a:ea typeface="Calibri"/>
              <a:cs typeface="Calibri"/>
              <a:sym typeface="Calibri"/>
            </a:endParaRPr>
          </a:p>
        </p:txBody>
      </p:sp>
      <p:sp>
        <p:nvSpPr>
          <p:cNvPr id="14" name="Google Shape;95;p2">
            <a:hlinkClick r:id="rId5" action="ppaction://hlinksldjump"/>
            <a:extLst>
              <a:ext uri="{FF2B5EF4-FFF2-40B4-BE49-F238E27FC236}">
                <a16:creationId xmlns:a16="http://schemas.microsoft.com/office/drawing/2014/main" id="{E26EA596-D2C5-0342-ADFD-9D7C4C69C7DE}"/>
              </a:ext>
            </a:extLst>
          </p:cNvPr>
          <p:cNvSpPr/>
          <p:nvPr/>
        </p:nvSpPr>
        <p:spPr>
          <a:xfrm>
            <a:off x="4781931" y="49354"/>
            <a:ext cx="1204817" cy="276959"/>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200" b="1" dirty="0">
                <a:solidFill>
                  <a:schemeClr val="lt1"/>
                </a:solidFill>
                <a:latin typeface="Calibri"/>
                <a:ea typeface="Calibri"/>
                <a:cs typeface="Calibri"/>
                <a:sym typeface="Calibri"/>
              </a:rPr>
              <a:t>CONCLUSION</a:t>
            </a:r>
            <a:endParaRPr lang="en-US" sz="1200" b="0" i="0" u="none" strike="noStrike" cap="none" dirty="0">
              <a:solidFill>
                <a:schemeClr val="lt1"/>
              </a:solidFill>
              <a:latin typeface="Calibri"/>
              <a:ea typeface="Calibri"/>
              <a:cs typeface="Calibri"/>
              <a:sym typeface="Calibri"/>
            </a:endParaRPr>
          </a:p>
        </p:txBody>
      </p:sp>
      <p:sp>
        <p:nvSpPr>
          <p:cNvPr id="15" name="Google Shape;95;p2">
            <a:hlinkClick r:id="" action="ppaction://noaction"/>
            <a:extLst>
              <a:ext uri="{FF2B5EF4-FFF2-40B4-BE49-F238E27FC236}">
                <a16:creationId xmlns:a16="http://schemas.microsoft.com/office/drawing/2014/main" id="{78C67D4C-F998-EF4B-BA76-4D5371470CA2}"/>
              </a:ext>
            </a:extLst>
          </p:cNvPr>
          <p:cNvSpPr/>
          <p:nvPr/>
        </p:nvSpPr>
        <p:spPr>
          <a:xfrm>
            <a:off x="6066758" y="49354"/>
            <a:ext cx="1204817" cy="276959"/>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200" b="1" i="0" u="none" strike="noStrike" cap="none" dirty="0">
                <a:solidFill>
                  <a:schemeClr val="lt1"/>
                </a:solidFill>
                <a:latin typeface="Calibri"/>
                <a:ea typeface="Calibri"/>
                <a:cs typeface="Calibri"/>
                <a:sym typeface="Calibri"/>
              </a:rPr>
              <a:t>API</a:t>
            </a:r>
            <a:endParaRPr lang="en-US" sz="12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850643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91062-9C24-BF41-AD44-F714FD1089F6}"/>
              </a:ext>
            </a:extLst>
          </p:cNvPr>
          <p:cNvSpPr>
            <a:spLocks noGrp="1"/>
          </p:cNvSpPr>
          <p:nvPr>
            <p:ph type="title"/>
          </p:nvPr>
        </p:nvSpPr>
        <p:spPr/>
        <p:txBody>
          <a:bodyPr>
            <a:noAutofit/>
          </a:bodyPr>
          <a:lstStyle/>
          <a:p>
            <a:br>
              <a:rPr lang="en-US" sz="3600" dirty="0">
                <a:latin typeface="+mn-lt"/>
              </a:rPr>
            </a:br>
            <a:r>
              <a:rPr lang="en-US" sz="3600" dirty="0">
                <a:latin typeface="+mn-lt"/>
              </a:rPr>
              <a:t>APA plus ADT improved survival outcomes in mCSPC</a:t>
            </a:r>
            <a:br>
              <a:rPr lang="en-US" sz="3600" dirty="0">
                <a:latin typeface="+mn-lt"/>
              </a:rPr>
            </a:br>
            <a:endParaRPr lang="en-US" sz="3600" dirty="0">
              <a:latin typeface="+mn-lt"/>
            </a:endParaRPr>
          </a:p>
        </p:txBody>
      </p:sp>
      <p:sp>
        <p:nvSpPr>
          <p:cNvPr id="4" name="Footer Placeholder 3">
            <a:extLst>
              <a:ext uri="{FF2B5EF4-FFF2-40B4-BE49-F238E27FC236}">
                <a16:creationId xmlns:a16="http://schemas.microsoft.com/office/drawing/2014/main" id="{B5B95232-A263-7643-B121-D6B511D821EC}"/>
              </a:ext>
            </a:extLst>
          </p:cNvPr>
          <p:cNvSpPr>
            <a:spLocks noGrp="1"/>
          </p:cNvSpPr>
          <p:nvPr>
            <p:ph type="ftr" sz="quarter" idx="3"/>
          </p:nvPr>
        </p:nvSpPr>
        <p:spPr/>
        <p:txBody>
          <a:bodyPr/>
          <a:lstStyle/>
          <a:p>
            <a:endParaRPr lang="en-GB" dirty="0">
              <a:solidFill>
                <a:schemeClr val="accent2"/>
              </a:solidFill>
            </a:endParaRPr>
          </a:p>
          <a:p>
            <a:endParaRPr lang="en-GB" dirty="0">
              <a:solidFill>
                <a:schemeClr val="accent2"/>
              </a:solidFill>
            </a:endParaRPr>
          </a:p>
          <a:p>
            <a:r>
              <a:rPr lang="en-GB" dirty="0">
                <a:solidFill>
                  <a:schemeClr val="accent2"/>
                </a:solidFill>
              </a:rPr>
              <a:t>Chi KN, et al. N Engl J Med 2019;381(1):13-24. </a:t>
            </a:r>
          </a:p>
        </p:txBody>
      </p:sp>
      <p:sp>
        <p:nvSpPr>
          <p:cNvPr id="6" name="Text Placeholder 4">
            <a:extLst>
              <a:ext uri="{FF2B5EF4-FFF2-40B4-BE49-F238E27FC236}">
                <a16:creationId xmlns:a16="http://schemas.microsoft.com/office/drawing/2014/main" id="{9B596DEC-96E3-8A47-9E42-CCC406BB631C}"/>
              </a:ext>
            </a:extLst>
          </p:cNvPr>
          <p:cNvSpPr txBox="1">
            <a:spLocks/>
          </p:cNvSpPr>
          <p:nvPr/>
        </p:nvSpPr>
        <p:spPr>
          <a:xfrm>
            <a:off x="149529" y="5819273"/>
            <a:ext cx="6287130" cy="563400"/>
          </a:xfrm>
          <a:prstGeom prst="rect">
            <a:avLst/>
          </a:prstGeom>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endPar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endParaRPr>
          </a:p>
          <a:p>
            <a:pPr>
              <a:defRPr/>
            </a:pPr>
            <a:endPar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endParaRPr>
          </a:p>
          <a:p>
            <a:pPr>
              <a:defRPr/>
            </a:pPr>
            <a:endPar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endParaRPr>
          </a:p>
          <a:p>
            <a:pPr>
              <a:defRPr/>
            </a:pPr>
            <a:r>
              <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rPr>
              <a:t>ADT, androgen-deprivation therapy; APA, apalutamide; CI, confidence interval; HR, hazard ratio; mCSPC, metastatic castration sensitive prostate cancer; OS, overall survival; rPFS, radiographic progression–free survival</a:t>
            </a:r>
          </a:p>
          <a:p>
            <a:pPr>
              <a:defRPr/>
            </a:pPr>
            <a:r>
              <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rPr>
              <a:t> </a:t>
            </a:r>
          </a:p>
        </p:txBody>
      </p:sp>
      <p:sp>
        <p:nvSpPr>
          <p:cNvPr id="9" name="Rectangle 8">
            <a:extLst>
              <a:ext uri="{FF2B5EF4-FFF2-40B4-BE49-F238E27FC236}">
                <a16:creationId xmlns:a16="http://schemas.microsoft.com/office/drawing/2014/main" id="{56F119ED-CB71-1849-963C-46AA90CFD482}"/>
              </a:ext>
            </a:extLst>
          </p:cNvPr>
          <p:cNvSpPr/>
          <p:nvPr/>
        </p:nvSpPr>
        <p:spPr>
          <a:xfrm>
            <a:off x="149529" y="5429861"/>
            <a:ext cx="11374958" cy="738664"/>
          </a:xfrm>
          <a:prstGeom prst="rect">
            <a:avLst/>
          </a:prstGeom>
        </p:spPr>
        <p:txBody>
          <a:bodyPr wrap="square">
            <a:spAutoFit/>
          </a:bodyPr>
          <a:lstStyle/>
          <a:p>
            <a:r>
              <a:rPr lang="en-US" sz="1400" dirty="0"/>
              <a:t>TITAN: In this double-blind, phase III trial, 525 patients with mCSPC were randomly assigned to receive APA (240 mg per day) plus ADT or placebo plus ADT</a:t>
            </a:r>
          </a:p>
          <a:p>
            <a:pPr marL="285750" indent="-285750">
              <a:buFont typeface="Arial" panose="020B0604020202020204" pitchFamily="34" charset="0"/>
              <a:buChar char="•"/>
            </a:pPr>
            <a:r>
              <a:rPr lang="en-US" sz="1400" dirty="0"/>
              <a:t>Median age was 68 years</a:t>
            </a:r>
          </a:p>
          <a:p>
            <a:pPr marL="285750" indent="-285750">
              <a:buFont typeface="Arial" panose="020B0604020202020204" pitchFamily="34" charset="0"/>
              <a:buChar char="•"/>
            </a:pPr>
            <a:r>
              <a:rPr lang="en-US" sz="1400" dirty="0"/>
              <a:t>16.4% underwent prostatectomy or received radiotherapy for localized disease</a:t>
            </a:r>
          </a:p>
        </p:txBody>
      </p:sp>
      <p:graphicFrame>
        <p:nvGraphicFramePr>
          <p:cNvPr id="10" name="Chart 9">
            <a:extLst>
              <a:ext uri="{FF2B5EF4-FFF2-40B4-BE49-F238E27FC236}">
                <a16:creationId xmlns:a16="http://schemas.microsoft.com/office/drawing/2014/main" id="{4C37F490-7AE9-DB43-A9C6-595F39583456}"/>
              </a:ext>
            </a:extLst>
          </p:cNvPr>
          <p:cNvGraphicFramePr/>
          <p:nvPr>
            <p:extLst>
              <p:ext uri="{D42A27DB-BD31-4B8C-83A1-F6EECF244321}">
                <p14:modId xmlns:p14="http://schemas.microsoft.com/office/powerpoint/2010/main" val="2390713243"/>
              </p:ext>
            </p:extLst>
          </p:nvPr>
        </p:nvGraphicFramePr>
        <p:xfrm>
          <a:off x="245094" y="1143740"/>
          <a:ext cx="9652818" cy="4286121"/>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BD5B4A25-C90E-3341-8205-00BE3571BA81}"/>
              </a:ext>
            </a:extLst>
          </p:cNvPr>
          <p:cNvSpPr/>
          <p:nvPr/>
        </p:nvSpPr>
        <p:spPr>
          <a:xfrm>
            <a:off x="3396580" y="5142821"/>
            <a:ext cx="3692576" cy="307777"/>
          </a:xfrm>
          <a:prstGeom prst="rect">
            <a:avLst/>
          </a:prstGeom>
        </p:spPr>
        <p:txBody>
          <a:bodyPr wrap="square">
            <a:spAutoFit/>
          </a:bodyPr>
          <a:lstStyle/>
          <a:p>
            <a:r>
              <a:rPr lang="en-US" sz="1400" dirty="0"/>
              <a:t>Median of 22.7 months of follow-up</a:t>
            </a:r>
          </a:p>
        </p:txBody>
      </p:sp>
      <p:graphicFrame>
        <p:nvGraphicFramePr>
          <p:cNvPr id="15" name="Table 15">
            <a:extLst>
              <a:ext uri="{FF2B5EF4-FFF2-40B4-BE49-F238E27FC236}">
                <a16:creationId xmlns:a16="http://schemas.microsoft.com/office/drawing/2014/main" id="{183CBCBF-FF82-7F4A-A473-A5BBA3319F5D}"/>
              </a:ext>
            </a:extLst>
          </p:cNvPr>
          <p:cNvGraphicFramePr>
            <a:graphicFrameLocks noGrp="1"/>
          </p:cNvGraphicFramePr>
          <p:nvPr>
            <p:extLst>
              <p:ext uri="{D42A27DB-BD31-4B8C-83A1-F6EECF244321}">
                <p14:modId xmlns:p14="http://schemas.microsoft.com/office/powerpoint/2010/main" val="3717852213"/>
              </p:ext>
            </p:extLst>
          </p:nvPr>
        </p:nvGraphicFramePr>
        <p:xfrm>
          <a:off x="8606806" y="3510866"/>
          <a:ext cx="3340100" cy="1036320"/>
        </p:xfrm>
        <a:graphic>
          <a:graphicData uri="http://schemas.openxmlformats.org/drawingml/2006/table">
            <a:tbl>
              <a:tblPr firstRow="1" bandRow="1">
                <a:tableStyleId>{5C22544A-7EE6-4342-B048-85BDC9FD1C3A}</a:tableStyleId>
              </a:tblPr>
              <a:tblGrid>
                <a:gridCol w="1790700">
                  <a:extLst>
                    <a:ext uri="{9D8B030D-6E8A-4147-A177-3AD203B41FA5}">
                      <a16:colId xmlns:a16="http://schemas.microsoft.com/office/drawing/2014/main" val="3037390102"/>
                    </a:ext>
                  </a:extLst>
                </a:gridCol>
                <a:gridCol w="1549400">
                  <a:extLst>
                    <a:ext uri="{9D8B030D-6E8A-4147-A177-3AD203B41FA5}">
                      <a16:colId xmlns:a16="http://schemas.microsoft.com/office/drawing/2014/main" val="2235875419"/>
                    </a:ext>
                  </a:extLst>
                </a:gridCol>
              </a:tblGrid>
              <a:tr h="181138">
                <a:tc>
                  <a:txBody>
                    <a:bodyPr/>
                    <a:lstStyle/>
                    <a:p>
                      <a:r>
                        <a:rPr lang="en-US" sz="1400" b="1" dirty="0">
                          <a:solidFill>
                            <a:schemeClr val="tx1"/>
                          </a:solidFill>
                        </a:rPr>
                        <a:t>HR for radiographic progression or death:</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a:solidFill>
                            <a:schemeClr val="tx1"/>
                          </a:solidFill>
                        </a:rPr>
                        <a:t>0.48</a:t>
                      </a:r>
                      <a:r>
                        <a:rPr lang="en-US" sz="1400" b="0" dirty="0">
                          <a:solidFill>
                            <a:schemeClr val="tx1"/>
                          </a:solidFill>
                        </a:rPr>
                        <a:t> (95% CI, 0.39 to 0.60); </a:t>
                      </a:r>
                      <a:r>
                        <a:rPr lang="en-US" sz="1400" b="1" dirty="0">
                          <a:solidFill>
                            <a:schemeClr val="tx1"/>
                          </a:solidFill>
                        </a:rPr>
                        <a:t>P&lt;0.001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6652643"/>
                  </a:ext>
                </a:extLst>
              </a:tr>
              <a:tr h="370840">
                <a:tc>
                  <a:txBody>
                    <a:bodyPr/>
                    <a:lstStyle/>
                    <a:p>
                      <a:r>
                        <a:rPr lang="en-US" sz="1400" b="1" dirty="0">
                          <a:solidFill>
                            <a:schemeClr val="tx1"/>
                          </a:solidFill>
                        </a:rPr>
                        <a:t>HR for death:</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a:solidFill>
                            <a:schemeClr val="tx1"/>
                          </a:solidFill>
                        </a:rPr>
                        <a:t>0.67</a:t>
                      </a:r>
                      <a:r>
                        <a:rPr lang="en-US" sz="1400" b="0" dirty="0">
                          <a:solidFill>
                            <a:schemeClr val="tx1"/>
                          </a:solidFill>
                        </a:rPr>
                        <a:t> (95% CI, 0.51 to 0.89); </a:t>
                      </a:r>
                      <a:r>
                        <a:rPr lang="en-US" sz="1400" b="1" dirty="0">
                          <a:solidFill>
                            <a:schemeClr val="tx1"/>
                          </a:solidFill>
                        </a:rPr>
                        <a:t>P = 0.005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7609899"/>
                  </a:ext>
                </a:extLst>
              </a:tr>
            </a:tbl>
          </a:graphicData>
        </a:graphic>
      </p:graphicFrame>
      <p:sp>
        <p:nvSpPr>
          <p:cNvPr id="16" name="Rectangle 15">
            <a:extLst>
              <a:ext uri="{FF2B5EF4-FFF2-40B4-BE49-F238E27FC236}">
                <a16:creationId xmlns:a16="http://schemas.microsoft.com/office/drawing/2014/main" id="{BBDD15DF-5648-C84A-BAE0-01C4CC19DC3B}"/>
              </a:ext>
            </a:extLst>
          </p:cNvPr>
          <p:cNvSpPr/>
          <p:nvPr/>
        </p:nvSpPr>
        <p:spPr>
          <a:xfrm>
            <a:off x="8477805" y="3033740"/>
            <a:ext cx="3469101" cy="369332"/>
          </a:xfrm>
          <a:prstGeom prst="rect">
            <a:avLst/>
          </a:prstGeom>
        </p:spPr>
        <p:txBody>
          <a:bodyPr wrap="square">
            <a:spAutoFit/>
          </a:bodyPr>
          <a:lstStyle/>
          <a:p>
            <a:r>
              <a:rPr lang="en-US" b="1" dirty="0"/>
              <a:t>33% lower risk of death with APA</a:t>
            </a:r>
            <a:endParaRPr lang="en-US" dirty="0"/>
          </a:p>
        </p:txBody>
      </p:sp>
    </p:spTree>
    <p:extLst>
      <p:ext uri="{BB962C8B-B14F-4D97-AF65-F5344CB8AC3E}">
        <p14:creationId xmlns:p14="http://schemas.microsoft.com/office/powerpoint/2010/main" val="392457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91062-9C24-BF41-AD44-F714FD1089F6}"/>
              </a:ext>
            </a:extLst>
          </p:cNvPr>
          <p:cNvSpPr>
            <a:spLocks noGrp="1"/>
          </p:cNvSpPr>
          <p:nvPr>
            <p:ph type="title"/>
          </p:nvPr>
        </p:nvSpPr>
        <p:spPr/>
        <p:txBody>
          <a:bodyPr>
            <a:noAutofit/>
          </a:bodyPr>
          <a:lstStyle/>
          <a:p>
            <a:r>
              <a:rPr lang="en-US" sz="3600" dirty="0">
                <a:latin typeface="+mn-lt"/>
              </a:rPr>
              <a:t>Radio-ablation of metastatic disease in oligometastases prostate cancer increased disease progression-free rate</a:t>
            </a:r>
            <a:br>
              <a:rPr lang="en-US" sz="3600" dirty="0">
                <a:latin typeface="+mn-lt"/>
              </a:rPr>
            </a:br>
            <a:endParaRPr lang="en-US" sz="3600" dirty="0">
              <a:latin typeface="+mn-lt"/>
            </a:endParaRPr>
          </a:p>
        </p:txBody>
      </p:sp>
      <p:sp>
        <p:nvSpPr>
          <p:cNvPr id="4" name="Footer Placeholder 3">
            <a:extLst>
              <a:ext uri="{FF2B5EF4-FFF2-40B4-BE49-F238E27FC236}">
                <a16:creationId xmlns:a16="http://schemas.microsoft.com/office/drawing/2014/main" id="{B5B95232-A263-7643-B121-D6B511D821EC}"/>
              </a:ext>
            </a:extLst>
          </p:cNvPr>
          <p:cNvSpPr>
            <a:spLocks noGrp="1"/>
          </p:cNvSpPr>
          <p:nvPr>
            <p:ph type="ftr" sz="quarter" idx="3"/>
          </p:nvPr>
        </p:nvSpPr>
        <p:spPr/>
        <p:txBody>
          <a:bodyPr/>
          <a:lstStyle/>
          <a:p>
            <a:endParaRPr lang="en-GB" dirty="0">
              <a:solidFill>
                <a:schemeClr val="accent2"/>
              </a:solidFill>
            </a:endParaRPr>
          </a:p>
          <a:p>
            <a:endParaRPr lang="en-GB" dirty="0">
              <a:solidFill>
                <a:schemeClr val="accent2"/>
              </a:solidFill>
            </a:endParaRPr>
          </a:p>
          <a:p>
            <a:r>
              <a:rPr lang="en-GB" dirty="0">
                <a:solidFill>
                  <a:schemeClr val="accent2"/>
                </a:solidFill>
              </a:rPr>
              <a:t>Phillips R, et al. JAMA Oncol. 2020;6(5):650-659.</a:t>
            </a:r>
          </a:p>
        </p:txBody>
      </p:sp>
      <p:sp>
        <p:nvSpPr>
          <p:cNvPr id="8" name="Rectangle 7">
            <a:extLst>
              <a:ext uri="{FF2B5EF4-FFF2-40B4-BE49-F238E27FC236}">
                <a16:creationId xmlns:a16="http://schemas.microsoft.com/office/drawing/2014/main" id="{FD477F7D-10F4-7D47-8744-55E715F3D4B5}"/>
              </a:ext>
            </a:extLst>
          </p:cNvPr>
          <p:cNvSpPr/>
          <p:nvPr/>
        </p:nvSpPr>
        <p:spPr>
          <a:xfrm>
            <a:off x="149529" y="5429861"/>
            <a:ext cx="11374958" cy="738664"/>
          </a:xfrm>
          <a:prstGeom prst="rect">
            <a:avLst/>
          </a:prstGeom>
        </p:spPr>
        <p:txBody>
          <a:bodyPr wrap="square">
            <a:spAutoFit/>
          </a:bodyPr>
          <a:lstStyle/>
          <a:p>
            <a:r>
              <a:rPr lang="en-US" sz="1400" dirty="0"/>
              <a:t>ORIOLE: In this phase 2, randomized study, 54 patients with recurrent hormone-sensitive prostate cancer were randomized in a 2:1 ratio to receive stereotactic ablative radiotherapy or observation</a:t>
            </a:r>
          </a:p>
          <a:p>
            <a:pPr marL="285750" indent="-285750">
              <a:buFont typeface="Arial" panose="020B0604020202020204" pitchFamily="34" charset="0"/>
              <a:buChar char="•"/>
            </a:pPr>
            <a:r>
              <a:rPr lang="en-US" sz="1400" dirty="0"/>
              <a:t>Median age was 68 years</a:t>
            </a:r>
          </a:p>
        </p:txBody>
      </p:sp>
      <p:sp>
        <p:nvSpPr>
          <p:cNvPr id="9" name="Rectangle 8">
            <a:extLst>
              <a:ext uri="{FF2B5EF4-FFF2-40B4-BE49-F238E27FC236}">
                <a16:creationId xmlns:a16="http://schemas.microsoft.com/office/drawing/2014/main" id="{3EA720FB-8675-5142-9B32-F1F8DB66076A}"/>
              </a:ext>
            </a:extLst>
          </p:cNvPr>
          <p:cNvSpPr/>
          <p:nvPr/>
        </p:nvSpPr>
        <p:spPr>
          <a:xfrm>
            <a:off x="7000407" y="2925265"/>
            <a:ext cx="4946499" cy="646331"/>
          </a:xfrm>
          <a:prstGeom prst="rect">
            <a:avLst/>
          </a:prstGeom>
        </p:spPr>
        <p:txBody>
          <a:bodyPr wrap="square">
            <a:spAutoFit/>
          </a:bodyPr>
          <a:lstStyle/>
          <a:p>
            <a:r>
              <a:rPr lang="en-US" b="1" dirty="0"/>
              <a:t>Stereotactic ablative radiotherapy improved median PFS </a:t>
            </a:r>
            <a:r>
              <a:rPr lang="en-US" dirty="0"/>
              <a:t>(HR, 0.30 (95%CI, 0.11-0.81); P = 0.002</a:t>
            </a:r>
          </a:p>
        </p:txBody>
      </p:sp>
      <p:graphicFrame>
        <p:nvGraphicFramePr>
          <p:cNvPr id="10" name="Chart 9">
            <a:extLst>
              <a:ext uri="{FF2B5EF4-FFF2-40B4-BE49-F238E27FC236}">
                <a16:creationId xmlns:a16="http://schemas.microsoft.com/office/drawing/2014/main" id="{ADCCF555-866B-F44A-B68D-AA0962D2031E}"/>
              </a:ext>
            </a:extLst>
          </p:cNvPr>
          <p:cNvGraphicFramePr/>
          <p:nvPr>
            <p:extLst>
              <p:ext uri="{D42A27DB-BD31-4B8C-83A1-F6EECF244321}">
                <p14:modId xmlns:p14="http://schemas.microsoft.com/office/powerpoint/2010/main" val="1475437002"/>
              </p:ext>
            </p:extLst>
          </p:nvPr>
        </p:nvGraphicFramePr>
        <p:xfrm>
          <a:off x="245094" y="1143741"/>
          <a:ext cx="7279968" cy="397436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Placeholder 4">
            <a:extLst>
              <a:ext uri="{FF2B5EF4-FFF2-40B4-BE49-F238E27FC236}">
                <a16:creationId xmlns:a16="http://schemas.microsoft.com/office/drawing/2014/main" id="{B56E9E51-7FD5-7F4A-B58E-36A93291CADC}"/>
              </a:ext>
            </a:extLst>
          </p:cNvPr>
          <p:cNvSpPr txBox="1">
            <a:spLocks/>
          </p:cNvSpPr>
          <p:nvPr/>
        </p:nvSpPr>
        <p:spPr>
          <a:xfrm>
            <a:off x="149529" y="5819273"/>
            <a:ext cx="6287130" cy="563400"/>
          </a:xfrm>
          <a:prstGeom prst="rect">
            <a:avLst/>
          </a:prstGeom>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endPar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endParaRPr>
          </a:p>
          <a:p>
            <a:pPr>
              <a:defRPr/>
            </a:pPr>
            <a:endPar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endParaRPr>
          </a:p>
          <a:p>
            <a:pPr>
              <a:defRPr/>
            </a:pPr>
            <a:endPar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endParaRPr>
          </a:p>
          <a:p>
            <a:pPr>
              <a:defRPr/>
            </a:pPr>
            <a:r>
              <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rPr>
              <a:t>PFS, progression-free survival </a:t>
            </a:r>
          </a:p>
        </p:txBody>
      </p:sp>
      <p:graphicFrame>
        <p:nvGraphicFramePr>
          <p:cNvPr id="13" name="Table 15">
            <a:extLst>
              <a:ext uri="{FF2B5EF4-FFF2-40B4-BE49-F238E27FC236}">
                <a16:creationId xmlns:a16="http://schemas.microsoft.com/office/drawing/2014/main" id="{794011C8-A254-454D-B688-977BFA4A5D09}"/>
              </a:ext>
            </a:extLst>
          </p:cNvPr>
          <p:cNvGraphicFramePr>
            <a:graphicFrameLocks noGrp="1"/>
          </p:cNvGraphicFramePr>
          <p:nvPr>
            <p:extLst>
              <p:ext uri="{D42A27DB-BD31-4B8C-83A1-F6EECF244321}">
                <p14:modId xmlns:p14="http://schemas.microsoft.com/office/powerpoint/2010/main" val="1845183721"/>
              </p:ext>
            </p:extLst>
          </p:nvPr>
        </p:nvGraphicFramePr>
        <p:xfrm>
          <a:off x="7178909" y="3605201"/>
          <a:ext cx="4197249" cy="1112520"/>
        </p:xfrm>
        <a:graphic>
          <a:graphicData uri="http://schemas.openxmlformats.org/drawingml/2006/table">
            <a:tbl>
              <a:tblPr firstRow="1" bandRow="1">
                <a:tableStyleId>{5C22544A-7EE6-4342-B048-85BDC9FD1C3A}</a:tableStyleId>
              </a:tblPr>
              <a:tblGrid>
                <a:gridCol w="2863124">
                  <a:extLst>
                    <a:ext uri="{9D8B030D-6E8A-4147-A177-3AD203B41FA5}">
                      <a16:colId xmlns:a16="http://schemas.microsoft.com/office/drawing/2014/main" val="3037390102"/>
                    </a:ext>
                  </a:extLst>
                </a:gridCol>
                <a:gridCol w="1334125">
                  <a:extLst>
                    <a:ext uri="{9D8B030D-6E8A-4147-A177-3AD203B41FA5}">
                      <a16:colId xmlns:a16="http://schemas.microsoft.com/office/drawing/2014/main" val="2235875419"/>
                    </a:ext>
                  </a:extLst>
                </a:gridCol>
              </a:tblGrid>
              <a:tr h="370840">
                <a:tc gridSpan="2">
                  <a:txBody>
                    <a:bodyPr/>
                    <a:lstStyle/>
                    <a:p>
                      <a:r>
                        <a:rPr lang="en-US" sz="1400" b="1" dirty="0">
                          <a:solidFill>
                            <a:schemeClr val="tx1"/>
                          </a:solidFill>
                        </a:rPr>
                        <a:t>Median PFS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6652643"/>
                  </a:ext>
                </a:extLst>
              </a:tr>
              <a:tr h="370840">
                <a:tc>
                  <a:txBody>
                    <a:bodyPr/>
                    <a:lstStyle/>
                    <a:p>
                      <a:r>
                        <a:rPr lang="en-US" sz="1400" b="1" dirty="0"/>
                        <a:t>Stereotactic ablative radiotherapy: </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a:solidFill>
                            <a:schemeClr val="tx1"/>
                          </a:solidFill>
                        </a:rPr>
                        <a:t>Not reached</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9232531"/>
                  </a:ext>
                </a:extLst>
              </a:tr>
              <a:tr h="370840">
                <a:tc>
                  <a:txBody>
                    <a:bodyPr/>
                    <a:lstStyle/>
                    <a:p>
                      <a:r>
                        <a:rPr lang="en-US" sz="1400" b="1" dirty="0">
                          <a:solidFill>
                            <a:schemeClr val="tx1"/>
                          </a:solidFill>
                        </a:rPr>
                        <a:t>Observation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a:solidFill>
                            <a:schemeClr val="tx1"/>
                          </a:solidFill>
                        </a:rPr>
                        <a:t>5.8 months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7609899"/>
                  </a:ext>
                </a:extLst>
              </a:tr>
            </a:tbl>
          </a:graphicData>
        </a:graphic>
      </p:graphicFrame>
    </p:spTree>
    <p:extLst>
      <p:ext uri="{BB962C8B-B14F-4D97-AF65-F5344CB8AC3E}">
        <p14:creationId xmlns:p14="http://schemas.microsoft.com/office/powerpoint/2010/main" val="154832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F555DF-BF4A-FF48-B956-8EA01709A98A}"/>
              </a:ext>
            </a:extLst>
          </p:cNvPr>
          <p:cNvSpPr/>
          <p:nvPr/>
        </p:nvSpPr>
        <p:spPr>
          <a:xfrm>
            <a:off x="600762" y="1784529"/>
            <a:ext cx="6193777" cy="4154984"/>
          </a:xfrm>
          <a:prstGeom prst="rect">
            <a:avLst/>
          </a:prstGeom>
          <a:ln w="63500">
            <a:solidFill>
              <a:schemeClr val="accent1"/>
            </a:solidFill>
          </a:ln>
        </p:spPr>
        <p:txBody>
          <a:bodyPr wrap="square">
            <a:spAutoFit/>
          </a:bodyPr>
          <a:lstStyle/>
          <a:p>
            <a:r>
              <a:rPr lang="en-SG" sz="2400" dirty="0">
                <a:solidFill>
                  <a:srgbClr val="000000"/>
                </a:solidFill>
                <a:ea typeface="Verdana" panose="020B0604030504040204" pitchFamily="34" charset="0"/>
                <a:cs typeface="Verdana" panose="020B0604030504040204" pitchFamily="34" charset="0"/>
              </a:rPr>
              <a:t>Based on the evidence, the patient received </a:t>
            </a:r>
            <a:r>
              <a:rPr lang="en-SG" sz="2400" b="1" dirty="0">
                <a:solidFill>
                  <a:srgbClr val="000000"/>
                </a:solidFill>
                <a:ea typeface="Verdana" panose="020B0604030504040204" pitchFamily="34" charset="0"/>
                <a:cs typeface="Verdana" panose="020B0604030504040204" pitchFamily="34" charset="0"/>
              </a:rPr>
              <a:t>regional as well as systemic treatment</a:t>
            </a:r>
            <a:r>
              <a:rPr lang="en-SG" sz="2400" dirty="0">
                <a:solidFill>
                  <a:srgbClr val="000000"/>
                </a:solidFill>
                <a:ea typeface="Verdana" panose="020B0604030504040204" pitchFamily="34" charset="0"/>
                <a:cs typeface="Verdana" panose="020B0604030504040204" pitchFamily="34" charset="0"/>
              </a:rPr>
              <a:t> </a:t>
            </a:r>
          </a:p>
          <a:p>
            <a:pPr marL="342900" indent="-342900">
              <a:buFont typeface="Arial" panose="020B0604020202020204" pitchFamily="34" charset="0"/>
              <a:buChar char="•"/>
            </a:pPr>
            <a:r>
              <a:rPr lang="en-SG" sz="2400" dirty="0">
                <a:solidFill>
                  <a:srgbClr val="000000"/>
                </a:solidFill>
                <a:ea typeface="Verdana" panose="020B0604030504040204" pitchFamily="34" charset="0"/>
                <a:cs typeface="Verdana" panose="020B0604030504040204" pitchFamily="34" charset="0"/>
              </a:rPr>
              <a:t>TITAN: </a:t>
            </a:r>
            <a:r>
              <a:rPr lang="en-SG" sz="2400" b="1" dirty="0">
                <a:solidFill>
                  <a:srgbClr val="000000"/>
                </a:solidFill>
                <a:ea typeface="Verdana" panose="020B0604030504040204" pitchFamily="34" charset="0"/>
                <a:cs typeface="Verdana" panose="020B0604030504040204" pitchFamily="34" charset="0"/>
              </a:rPr>
              <a:t>Adding apalutamide to androgen deprivation therapy </a:t>
            </a:r>
            <a:r>
              <a:rPr lang="en-SG" sz="2400" dirty="0">
                <a:solidFill>
                  <a:srgbClr val="000000"/>
                </a:solidFill>
                <a:ea typeface="Verdana" panose="020B0604030504040204" pitchFamily="34" charset="0"/>
                <a:cs typeface="Verdana" panose="020B0604030504040204" pitchFamily="34" charset="0"/>
              </a:rPr>
              <a:t>in metastatic castration sensitive prostate cancer </a:t>
            </a:r>
            <a:r>
              <a:rPr lang="en-SG" sz="2400" b="1" dirty="0">
                <a:solidFill>
                  <a:srgbClr val="000000"/>
                </a:solidFill>
                <a:ea typeface="Verdana" panose="020B0604030504040204" pitchFamily="34" charset="0"/>
                <a:cs typeface="Verdana" panose="020B0604030504040204" pitchFamily="34" charset="0"/>
              </a:rPr>
              <a:t>improved survival outcomes</a:t>
            </a:r>
            <a:r>
              <a:rPr lang="en-SG" sz="2400" b="1" baseline="30000" dirty="0">
                <a:solidFill>
                  <a:srgbClr val="000000"/>
                </a:solidFill>
                <a:ea typeface="Verdana" panose="020B0604030504040204" pitchFamily="34" charset="0"/>
                <a:cs typeface="Verdana" panose="020B0604030504040204" pitchFamily="34" charset="0"/>
              </a:rPr>
              <a:t>1</a:t>
            </a:r>
            <a:endParaRPr lang="en-SG" sz="2400" b="1" dirty="0">
              <a:solidFill>
                <a:srgbClr val="000000"/>
              </a:solidFill>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SG" sz="2400" dirty="0">
                <a:solidFill>
                  <a:srgbClr val="000000"/>
                </a:solidFill>
                <a:ea typeface="Verdana" panose="020B0604030504040204" pitchFamily="34" charset="0"/>
                <a:cs typeface="Verdana" panose="020B0604030504040204" pitchFamily="34" charset="0"/>
              </a:rPr>
              <a:t>ORIOLE: </a:t>
            </a:r>
            <a:r>
              <a:rPr lang="en-SG" sz="2400" b="1" dirty="0">
                <a:solidFill>
                  <a:srgbClr val="000000"/>
                </a:solidFill>
                <a:ea typeface="Verdana" panose="020B0604030504040204" pitchFamily="34" charset="0"/>
                <a:cs typeface="Verdana" panose="020B0604030504040204" pitchFamily="34" charset="0"/>
              </a:rPr>
              <a:t>Radio-ablation of metastatic disease in </a:t>
            </a:r>
            <a:r>
              <a:rPr lang="en-SG" sz="2400" b="1" dirty="0" err="1">
                <a:solidFill>
                  <a:srgbClr val="000000"/>
                </a:solidFill>
                <a:ea typeface="Verdana" panose="020B0604030504040204" pitchFamily="34" charset="0"/>
                <a:cs typeface="Verdana" panose="020B0604030504040204" pitchFamily="34" charset="0"/>
              </a:rPr>
              <a:t>oligometastases</a:t>
            </a:r>
            <a:r>
              <a:rPr lang="en-SG" sz="2400" b="1" dirty="0">
                <a:solidFill>
                  <a:srgbClr val="000000"/>
                </a:solidFill>
                <a:ea typeface="Verdana" panose="020B0604030504040204" pitchFamily="34" charset="0"/>
                <a:cs typeface="Verdana" panose="020B0604030504040204" pitchFamily="34" charset="0"/>
              </a:rPr>
              <a:t> </a:t>
            </a:r>
            <a:r>
              <a:rPr lang="en-SG" sz="2400" dirty="0">
                <a:solidFill>
                  <a:srgbClr val="000000"/>
                </a:solidFill>
                <a:ea typeface="Verdana" panose="020B0604030504040204" pitchFamily="34" charset="0"/>
                <a:cs typeface="Verdana" panose="020B0604030504040204" pitchFamily="34" charset="0"/>
              </a:rPr>
              <a:t>prostate cancer </a:t>
            </a:r>
            <a:r>
              <a:rPr lang="en-SG" sz="2400" b="1" dirty="0">
                <a:solidFill>
                  <a:srgbClr val="000000"/>
                </a:solidFill>
                <a:ea typeface="Verdana" panose="020B0604030504040204" pitchFamily="34" charset="0"/>
                <a:cs typeface="Verdana" panose="020B0604030504040204" pitchFamily="34" charset="0"/>
              </a:rPr>
              <a:t>increased progression-free rate</a:t>
            </a:r>
            <a:r>
              <a:rPr lang="en-SG" sz="2400" b="1" baseline="30000" dirty="0">
                <a:solidFill>
                  <a:srgbClr val="000000"/>
                </a:solidFill>
                <a:ea typeface="Verdana" panose="020B0604030504040204" pitchFamily="34" charset="0"/>
                <a:cs typeface="Verdana" panose="020B0604030504040204" pitchFamily="34" charset="0"/>
              </a:rPr>
              <a:t>2</a:t>
            </a:r>
            <a:endParaRPr lang="en-SG" sz="2400" b="1" dirty="0">
              <a:solidFill>
                <a:srgbClr val="000000"/>
              </a:solidFill>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SG" sz="2400" dirty="0">
              <a:solidFill>
                <a:srgbClr val="000000"/>
              </a:solidFill>
              <a:ea typeface="Verdana" panose="020B0604030504040204" pitchFamily="34" charset="0"/>
              <a:cs typeface="Verdana" panose="020B0604030504040204" pitchFamily="34" charset="0"/>
            </a:endParaRPr>
          </a:p>
          <a:p>
            <a:r>
              <a:rPr lang="en-SG" sz="2400" dirty="0">
                <a:solidFill>
                  <a:srgbClr val="000000"/>
                </a:solidFill>
                <a:ea typeface="Verdana" panose="020B0604030504040204" pitchFamily="34" charset="0"/>
                <a:cs typeface="Verdana" panose="020B0604030504040204" pitchFamily="34" charset="0"/>
              </a:rPr>
              <a:t>The patient’s </a:t>
            </a:r>
            <a:r>
              <a:rPr lang="en-SG" sz="2400" b="1" dirty="0">
                <a:solidFill>
                  <a:srgbClr val="000000"/>
                </a:solidFill>
                <a:ea typeface="Verdana" panose="020B0604030504040204" pitchFamily="34" charset="0"/>
                <a:cs typeface="Verdana" panose="020B0604030504040204" pitchFamily="34" charset="0"/>
              </a:rPr>
              <a:t>short-term outcome was good</a:t>
            </a:r>
            <a:endParaRPr lang="en-US" sz="2400" b="1" dirty="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E9D074BA-2786-6745-B50F-2331ACF3FA6D}"/>
              </a:ext>
            </a:extLst>
          </p:cNvPr>
          <p:cNvSpPr txBox="1"/>
          <p:nvPr/>
        </p:nvSpPr>
        <p:spPr>
          <a:xfrm>
            <a:off x="9402979" y="4102992"/>
            <a:ext cx="2188259" cy="246221"/>
          </a:xfrm>
          <a:prstGeom prst="rect">
            <a:avLst/>
          </a:prstGeom>
          <a:noFill/>
        </p:spPr>
        <p:txBody>
          <a:bodyPr wrap="square">
            <a:spAutoFit/>
          </a:bodyPr>
          <a:lstStyle/>
          <a:p>
            <a:r>
              <a:rPr lang="en-US" sz="1000" dirty="0"/>
              <a:t>Photo by </a:t>
            </a:r>
            <a:r>
              <a:rPr lang="en-US" sz="1000" dirty="0" err="1"/>
              <a:t>Hobi</a:t>
            </a:r>
            <a:r>
              <a:rPr lang="en-US" sz="1000" dirty="0"/>
              <a:t> </a:t>
            </a:r>
            <a:r>
              <a:rPr lang="en-US" sz="1000" dirty="0" err="1"/>
              <a:t>industri</a:t>
            </a:r>
            <a:r>
              <a:rPr lang="en-US" sz="1000" dirty="0"/>
              <a:t> on </a:t>
            </a:r>
            <a:r>
              <a:rPr lang="en-US" sz="1000" dirty="0" err="1"/>
              <a:t>Unsplash</a:t>
            </a:r>
            <a:r>
              <a:rPr lang="en-US" sz="1000" dirty="0"/>
              <a:t> </a:t>
            </a:r>
            <a:endParaRPr lang="en-SG" sz="1000" dirty="0"/>
          </a:p>
        </p:txBody>
      </p:sp>
      <p:pic>
        <p:nvPicPr>
          <p:cNvPr id="13" name="Picture Placeholder 12">
            <a:extLst>
              <a:ext uri="{FF2B5EF4-FFF2-40B4-BE49-F238E27FC236}">
                <a16:creationId xmlns:a16="http://schemas.microsoft.com/office/drawing/2014/main" id="{C7536689-0911-0742-B743-E24E0DE02AF3}"/>
              </a:ext>
            </a:extLst>
          </p:cNvPr>
          <p:cNvPicPr>
            <a:picLocks noGrp="1" noChangeAspect="1"/>
          </p:cNvPicPr>
          <p:nvPr>
            <p:ph type="pic" idx="1"/>
          </p:nvPr>
        </p:nvPicPr>
        <p:blipFill rotWithShape="1">
          <a:blip r:embed="rId2"/>
          <a:srcRect t="17672" b="35767"/>
          <a:stretch/>
        </p:blipFill>
        <p:spPr>
          <a:xfrm>
            <a:off x="8028729" y="1784529"/>
            <a:ext cx="3380621" cy="2209227"/>
          </a:xfrm>
          <a:prstGeom prst="rect">
            <a:avLst/>
          </a:prstGeom>
        </p:spPr>
      </p:pic>
      <p:sp>
        <p:nvSpPr>
          <p:cNvPr id="15" name="Title 1">
            <a:extLst>
              <a:ext uri="{FF2B5EF4-FFF2-40B4-BE49-F238E27FC236}">
                <a16:creationId xmlns:a16="http://schemas.microsoft.com/office/drawing/2014/main" id="{03F62617-631A-7844-8204-513A3F55004A}"/>
              </a:ext>
            </a:extLst>
          </p:cNvPr>
          <p:cNvSpPr txBox="1">
            <a:spLocks/>
          </p:cNvSpPr>
          <p:nvPr/>
        </p:nvSpPr>
        <p:spPr>
          <a:xfrm>
            <a:off x="600762" y="384000"/>
            <a:ext cx="10990479" cy="960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a:lstStyle>
          <a:p>
            <a:r>
              <a:rPr lang="en-US" sz="4400" dirty="0"/>
              <a:t>CONCLUSION</a:t>
            </a:r>
          </a:p>
        </p:txBody>
      </p:sp>
      <p:sp>
        <p:nvSpPr>
          <p:cNvPr id="18" name="Text Placeholder 4">
            <a:extLst>
              <a:ext uri="{FF2B5EF4-FFF2-40B4-BE49-F238E27FC236}">
                <a16:creationId xmlns:a16="http://schemas.microsoft.com/office/drawing/2014/main" id="{19A05947-5B7B-DE4B-A1C0-7C8B238E730F}"/>
              </a:ext>
            </a:extLst>
          </p:cNvPr>
          <p:cNvSpPr txBox="1">
            <a:spLocks/>
          </p:cNvSpPr>
          <p:nvPr/>
        </p:nvSpPr>
        <p:spPr>
          <a:xfrm>
            <a:off x="3239148" y="289996"/>
            <a:ext cx="8952852" cy="171558"/>
          </a:xfrm>
          <a:prstGeom prst="rect">
            <a:avLst/>
          </a:prstGeom>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defRPr/>
            </a:pPr>
            <a:r>
              <a:rPr lang="en-US" i="1" dirty="0">
                <a:solidFill>
                  <a:schemeClr val="accent2"/>
                </a:solidFill>
                <a:latin typeface="Verdana" panose="020B0604030504040204" pitchFamily="34" charset="0"/>
                <a:ea typeface="Verdana" panose="020B0604030504040204" pitchFamily="34" charset="0"/>
                <a:cs typeface="Verdana" panose="020B0604030504040204" pitchFamily="34" charset="0"/>
                <a:sym typeface="Calibri"/>
              </a:rPr>
              <a:t>Case courtesy of Associate Professor Yao ZHU, Fudan University, Shanghai Cancer Center</a:t>
            </a:r>
          </a:p>
          <a:p>
            <a:pPr algn="r">
              <a:defRPr/>
            </a:pPr>
            <a:r>
              <a:rPr lang="en-US" i="1" dirty="0">
                <a:solidFill>
                  <a:schemeClr val="accent2"/>
                </a:solidFill>
                <a:latin typeface="Verdana" panose="020B0604030504040204" pitchFamily="34" charset="0"/>
                <a:ea typeface="Verdana" panose="020B0604030504040204" pitchFamily="34" charset="0"/>
                <a:cs typeface="Verdana" panose="020B0604030504040204" pitchFamily="34" charset="0"/>
                <a:sym typeface="Calibri"/>
              </a:rPr>
              <a:t> </a:t>
            </a:r>
          </a:p>
        </p:txBody>
      </p:sp>
      <p:sp>
        <p:nvSpPr>
          <p:cNvPr id="23" name="Rectangle 22">
            <a:extLst>
              <a:ext uri="{FF2B5EF4-FFF2-40B4-BE49-F238E27FC236}">
                <a16:creationId xmlns:a16="http://schemas.microsoft.com/office/drawing/2014/main" id="{53E3F6FA-95D4-D849-A10B-9C809EA80129}"/>
              </a:ext>
            </a:extLst>
          </p:cNvPr>
          <p:cNvSpPr/>
          <p:nvPr/>
        </p:nvSpPr>
        <p:spPr>
          <a:xfrm>
            <a:off x="600762" y="6504296"/>
            <a:ext cx="4985660" cy="338554"/>
          </a:xfrm>
          <a:prstGeom prst="rect">
            <a:avLst/>
          </a:prstGeom>
        </p:spPr>
        <p:txBody>
          <a:bodyPr wrap="none">
            <a:spAutoFit/>
          </a:bodyPr>
          <a:lstStyle/>
          <a:p>
            <a:r>
              <a:rPr lang="en-GB" sz="800" dirty="0">
                <a:solidFill>
                  <a:srgbClr val="492461"/>
                </a:solidFill>
                <a:latin typeface="Verdana" panose="020B0604030504040204" pitchFamily="34" charset="0"/>
                <a:ea typeface="Verdana" panose="020B0604030504040204" pitchFamily="34" charset="0"/>
                <a:cs typeface="Verdana" panose="020B0604030504040204" pitchFamily="34" charset="0"/>
              </a:rPr>
              <a:t>1. Chi KN, et al. N </a:t>
            </a:r>
            <a:r>
              <a:rPr lang="en-GB" sz="800" dirty="0" err="1">
                <a:solidFill>
                  <a:srgbClr val="492461"/>
                </a:solidFill>
                <a:latin typeface="Verdana" panose="020B0604030504040204" pitchFamily="34" charset="0"/>
                <a:ea typeface="Verdana" panose="020B0604030504040204" pitchFamily="34" charset="0"/>
                <a:cs typeface="Verdana" panose="020B0604030504040204" pitchFamily="34" charset="0"/>
              </a:rPr>
              <a:t>Engl</a:t>
            </a:r>
            <a:r>
              <a:rPr lang="en-GB" sz="800" dirty="0">
                <a:solidFill>
                  <a:srgbClr val="492461"/>
                </a:solidFill>
                <a:latin typeface="Verdana" panose="020B0604030504040204" pitchFamily="34" charset="0"/>
                <a:ea typeface="Verdana" panose="020B0604030504040204" pitchFamily="34" charset="0"/>
                <a:cs typeface="Verdana" panose="020B0604030504040204" pitchFamily="34" charset="0"/>
              </a:rPr>
              <a:t> J Med 2019;381(1):13-24. 2. </a:t>
            </a:r>
            <a:r>
              <a:rPr lang="en-GB" sz="800" dirty="0">
                <a:solidFill>
                  <a:schemeClr val="accent2"/>
                </a:solidFill>
              </a:rPr>
              <a:t>Phillips R, et al. JAMA Oncol. 2020;6(5):650-659.</a:t>
            </a:r>
          </a:p>
          <a:p>
            <a:pPr lvl="0"/>
            <a:r>
              <a:rPr lang="en-GB" sz="800" dirty="0">
                <a:solidFill>
                  <a:srgbClr val="492461"/>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2457493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FE1280-DFAB-47CC-8854-D36FB88A3521}"/>
              </a:ext>
            </a:extLst>
          </p:cNvPr>
          <p:cNvSpPr>
            <a:spLocks noGrp="1"/>
          </p:cNvSpPr>
          <p:nvPr>
            <p:ph type="title"/>
          </p:nvPr>
        </p:nvSpPr>
        <p:spPr/>
        <p:txBody>
          <a:bodyPr/>
          <a:lstStyle/>
          <a:p>
            <a:r>
              <a:rPr lang="en-SG" dirty="0"/>
              <a:t>Disclaimer</a:t>
            </a:r>
          </a:p>
        </p:txBody>
      </p:sp>
      <p:sp>
        <p:nvSpPr>
          <p:cNvPr id="8" name="Content Placeholder 7">
            <a:extLst>
              <a:ext uri="{FF2B5EF4-FFF2-40B4-BE49-F238E27FC236}">
                <a16:creationId xmlns:a16="http://schemas.microsoft.com/office/drawing/2014/main" id="{F80CFE74-94F2-4B55-B084-A19F6D6F8B4D}"/>
              </a:ext>
            </a:extLst>
          </p:cNvPr>
          <p:cNvSpPr>
            <a:spLocks noGrp="1"/>
          </p:cNvSpPr>
          <p:nvPr>
            <p:ph idx="1"/>
          </p:nvPr>
        </p:nvSpPr>
        <p:spPr/>
        <p:txBody>
          <a:bodyPr>
            <a:normAutofit fontScale="85000" lnSpcReduction="20000"/>
          </a:bodyPr>
          <a:lstStyle/>
          <a:p>
            <a:pPr marL="272161" indent="-272161">
              <a:defRPr/>
            </a:pPr>
            <a:r>
              <a:rPr lang="en-US" altLang="en-US" dirty="0"/>
              <a:t>These case studies include information about Janssen products, some of which may not be approved for the treatment of patients in Asia Pacific.</a:t>
            </a:r>
          </a:p>
          <a:p>
            <a:pPr marL="272161" indent="-272161">
              <a:lnSpc>
                <a:spcPct val="120000"/>
              </a:lnSpc>
              <a:spcBef>
                <a:spcPts val="0"/>
              </a:spcBef>
              <a:defRPr/>
            </a:pPr>
            <a:endParaRPr lang="en-US" altLang="en-US" dirty="0"/>
          </a:p>
          <a:p>
            <a:pPr marL="272161" indent="-272161">
              <a:defRPr/>
            </a:pPr>
            <a:r>
              <a:rPr lang="en-US" altLang="en-US" dirty="0"/>
              <a:t>Any such data shared in this case study is for obtaining feedback, and/or for educational purposes and should not be interpreted as intent to promote unapproved uses. </a:t>
            </a:r>
          </a:p>
          <a:p>
            <a:pPr marL="272161" indent="-272161">
              <a:defRPr/>
            </a:pPr>
            <a:endParaRPr lang="en-US" altLang="en-US" dirty="0"/>
          </a:p>
          <a:p>
            <a:pPr marL="272161" indent="-272161">
              <a:defRPr/>
            </a:pPr>
            <a:r>
              <a:rPr lang="en-US" altLang="en-US" dirty="0"/>
              <a:t>Janssen prohibits the promotion of unapproved uses in any fashion and complies with all applicable laws, regulations, and company policies.</a:t>
            </a:r>
          </a:p>
          <a:p>
            <a:pPr marL="272161" indent="-272161">
              <a:defRPr/>
            </a:pPr>
            <a:endParaRPr lang="en-US" altLang="en-US" dirty="0"/>
          </a:p>
          <a:p>
            <a:pPr marL="272161" indent="-272161">
              <a:defRPr/>
            </a:pPr>
            <a:r>
              <a:rPr lang="en-US" altLang="en-US" dirty="0"/>
              <a:t>Please refer to the relevant SmPC of any compounds mentioned in this case study for full prescribing information. As prescribing information may vary from country to country, please refer to your local prescribing information for complete details.</a:t>
            </a:r>
          </a:p>
        </p:txBody>
      </p:sp>
    </p:spTree>
    <p:extLst>
      <p:ext uri="{BB962C8B-B14F-4D97-AF65-F5344CB8AC3E}">
        <p14:creationId xmlns:p14="http://schemas.microsoft.com/office/powerpoint/2010/main" val="172382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91062-9C24-BF41-AD44-F714FD1089F6}"/>
              </a:ext>
            </a:extLst>
          </p:cNvPr>
          <p:cNvSpPr>
            <a:spLocks noGrp="1"/>
          </p:cNvSpPr>
          <p:nvPr>
            <p:ph type="title"/>
          </p:nvPr>
        </p:nvSpPr>
        <p:spPr/>
        <p:txBody>
          <a:bodyPr>
            <a:normAutofit/>
          </a:bodyPr>
          <a:lstStyle/>
          <a:p>
            <a:r>
              <a:rPr lang="en-US" dirty="0"/>
              <a:t>CLINICAL PRESENTATION</a:t>
            </a:r>
          </a:p>
        </p:txBody>
      </p:sp>
      <p:sp>
        <p:nvSpPr>
          <p:cNvPr id="4" name="Footer Placeholder 3">
            <a:extLst>
              <a:ext uri="{FF2B5EF4-FFF2-40B4-BE49-F238E27FC236}">
                <a16:creationId xmlns:a16="http://schemas.microsoft.com/office/drawing/2014/main" id="{B5B95232-A263-7643-B121-D6B511D821EC}"/>
              </a:ext>
            </a:extLst>
          </p:cNvPr>
          <p:cNvSpPr>
            <a:spLocks noGrp="1"/>
          </p:cNvSpPr>
          <p:nvPr>
            <p:ph type="ftr" sz="quarter" idx="3"/>
          </p:nvPr>
        </p:nvSpPr>
        <p:spPr/>
        <p:txBody>
          <a:bodyPr/>
          <a:lstStyle/>
          <a:p>
            <a:endParaRPr lang="en-GB" dirty="0">
              <a:solidFill>
                <a:schemeClr val="tx1"/>
              </a:solidFill>
            </a:endParaRPr>
          </a:p>
        </p:txBody>
      </p:sp>
      <p:sp>
        <p:nvSpPr>
          <p:cNvPr id="7" name="Text Placeholder 4">
            <a:extLst>
              <a:ext uri="{FF2B5EF4-FFF2-40B4-BE49-F238E27FC236}">
                <a16:creationId xmlns:a16="http://schemas.microsoft.com/office/drawing/2014/main" id="{F558607A-0684-7F45-A145-72E005460443}"/>
              </a:ext>
            </a:extLst>
          </p:cNvPr>
          <p:cNvSpPr txBox="1">
            <a:spLocks/>
          </p:cNvSpPr>
          <p:nvPr/>
        </p:nvSpPr>
        <p:spPr>
          <a:xfrm>
            <a:off x="1958048" y="1360851"/>
            <a:ext cx="9785207" cy="759137"/>
          </a:xfrm>
          <a:prstGeom prst="rect">
            <a:avLst/>
          </a:prstGeom>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US" sz="2000" b="1" dirty="0">
                <a:solidFill>
                  <a:schemeClr val="tx1"/>
                </a:solidFill>
                <a:latin typeface="+mn-lt"/>
                <a:ea typeface="Verdana" panose="020B0604030504040204" pitchFamily="34" charset="0"/>
                <a:cs typeface="Verdana" panose="020B0604030504040204" pitchFamily="34" charset="0"/>
                <a:sym typeface="Calibri"/>
              </a:rPr>
              <a:t>62-year-old man with prostate cancer presents with rising PSA two years after radical prostatectomy</a:t>
            </a:r>
          </a:p>
        </p:txBody>
      </p:sp>
      <p:pic>
        <p:nvPicPr>
          <p:cNvPr id="9" name="图片 2">
            <a:extLst>
              <a:ext uri="{FF2B5EF4-FFF2-40B4-BE49-F238E27FC236}">
                <a16:creationId xmlns:a16="http://schemas.microsoft.com/office/drawing/2014/main" id="{D2862DBD-12F6-9E48-9407-10229869901C}"/>
              </a:ext>
            </a:extLst>
          </p:cNvPr>
          <p:cNvPicPr>
            <a:picLocks noChangeAspect="1"/>
          </p:cNvPicPr>
          <p:nvPr/>
        </p:nvPicPr>
        <p:blipFill rotWithShape="1">
          <a:blip r:embed="rId2">
            <a:extLst>
              <a:ext uri="{28A0092B-C50C-407E-A947-70E740481C1C}">
                <a14:useLocalDpi xmlns:a14="http://schemas.microsoft.com/office/drawing/2010/main" val="0"/>
              </a:ext>
            </a:extLst>
          </a:blip>
          <a:srcRect t="23055" b="13251"/>
          <a:stretch/>
        </p:blipFill>
        <p:spPr>
          <a:xfrm>
            <a:off x="5005953" y="2919697"/>
            <a:ext cx="6670047" cy="3227849"/>
          </a:xfrm>
          <a:prstGeom prst="rect">
            <a:avLst/>
          </a:prstGeom>
        </p:spPr>
      </p:pic>
      <p:sp>
        <p:nvSpPr>
          <p:cNvPr id="10" name="TextBox 9">
            <a:extLst>
              <a:ext uri="{FF2B5EF4-FFF2-40B4-BE49-F238E27FC236}">
                <a16:creationId xmlns:a16="http://schemas.microsoft.com/office/drawing/2014/main" id="{358D3002-14B6-4547-98B1-89D7158563F0}"/>
              </a:ext>
            </a:extLst>
          </p:cNvPr>
          <p:cNvSpPr txBox="1"/>
          <p:nvPr/>
        </p:nvSpPr>
        <p:spPr>
          <a:xfrm>
            <a:off x="6261316" y="2273366"/>
            <a:ext cx="3797084" cy="369332"/>
          </a:xfrm>
          <a:prstGeom prst="rect">
            <a:avLst/>
          </a:prstGeom>
          <a:noFill/>
          <a:ln w="63500">
            <a:solidFill>
              <a:schemeClr val="accent1"/>
            </a:solidFill>
          </a:ln>
        </p:spPr>
        <p:txBody>
          <a:bodyPr wrap="square" rtlCol="0">
            <a:spAutoFit/>
          </a:bodyPr>
          <a:lstStyle/>
          <a:p>
            <a:r>
              <a:rPr lang="en-US" b="1" dirty="0"/>
              <a:t>ECT scan </a:t>
            </a:r>
            <a:r>
              <a:rPr lang="en-US" dirty="0"/>
              <a:t>(March 2010): </a:t>
            </a:r>
            <a:r>
              <a:rPr lang="en-US" b="1" dirty="0"/>
              <a:t>Negative </a:t>
            </a:r>
          </a:p>
        </p:txBody>
      </p:sp>
      <p:sp>
        <p:nvSpPr>
          <p:cNvPr id="11" name="TextBox 10">
            <a:extLst>
              <a:ext uri="{FF2B5EF4-FFF2-40B4-BE49-F238E27FC236}">
                <a16:creationId xmlns:a16="http://schemas.microsoft.com/office/drawing/2014/main" id="{7E54B018-67EF-9B45-A1D7-D080D7F0C5C2}"/>
              </a:ext>
            </a:extLst>
          </p:cNvPr>
          <p:cNvSpPr txBox="1"/>
          <p:nvPr/>
        </p:nvSpPr>
        <p:spPr>
          <a:xfrm>
            <a:off x="559995" y="3016747"/>
            <a:ext cx="3126102" cy="1200329"/>
          </a:xfrm>
          <a:prstGeom prst="rect">
            <a:avLst/>
          </a:prstGeom>
          <a:noFill/>
          <a:ln w="63500">
            <a:solidFill>
              <a:schemeClr val="accent1"/>
            </a:solidFill>
          </a:ln>
        </p:spPr>
        <p:txBody>
          <a:bodyPr wrap="square" rtlCol="0">
            <a:spAutoFit/>
          </a:bodyPr>
          <a:lstStyle/>
          <a:p>
            <a:endParaRPr lang="en-US" b="1" dirty="0"/>
          </a:p>
          <a:p>
            <a:r>
              <a:rPr lang="en-US" b="1" dirty="0"/>
              <a:t>PSA level </a:t>
            </a:r>
            <a:r>
              <a:rPr lang="en-US" dirty="0"/>
              <a:t>(March 2019): </a:t>
            </a:r>
            <a:r>
              <a:rPr lang="en-US" b="1" dirty="0"/>
              <a:t>Increased to </a:t>
            </a:r>
            <a:r>
              <a:rPr lang="en-US" altLang="zh-CN" b="1" dirty="0"/>
              <a:t>0.23 ng/ml</a:t>
            </a:r>
          </a:p>
          <a:p>
            <a:endParaRPr lang="en-US" b="1" dirty="0"/>
          </a:p>
        </p:txBody>
      </p:sp>
      <p:sp>
        <p:nvSpPr>
          <p:cNvPr id="12" name="Rectangle 11">
            <a:extLst>
              <a:ext uri="{FF2B5EF4-FFF2-40B4-BE49-F238E27FC236}">
                <a16:creationId xmlns:a16="http://schemas.microsoft.com/office/drawing/2014/main" id="{2D78A381-B9BA-8E40-A2ED-F867FFA8BAB4}"/>
              </a:ext>
            </a:extLst>
          </p:cNvPr>
          <p:cNvSpPr/>
          <p:nvPr/>
        </p:nvSpPr>
        <p:spPr>
          <a:xfrm>
            <a:off x="165316" y="5889823"/>
            <a:ext cx="6096000" cy="230832"/>
          </a:xfrm>
          <a:prstGeom prst="rect">
            <a:avLst/>
          </a:prstGeom>
        </p:spPr>
        <p:txBody>
          <a:bodyPr>
            <a:spAutoFit/>
          </a:bodyPr>
          <a:lstStyle/>
          <a:p>
            <a:pPr>
              <a:defRPr/>
            </a:pPr>
            <a:r>
              <a:rPr lang="en-US" sz="900" dirty="0">
                <a:ea typeface="Verdana" panose="020B0604030504040204" pitchFamily="34" charset="0"/>
                <a:cs typeface="Verdana" panose="020B0604030504040204" pitchFamily="34" charset="0"/>
                <a:sym typeface="Calibri"/>
              </a:rPr>
              <a:t>ECT, Electroconvulsive therapy  PSA, prostate-specific antigen</a:t>
            </a:r>
          </a:p>
        </p:txBody>
      </p:sp>
      <p:sp>
        <p:nvSpPr>
          <p:cNvPr id="13" name="Text Placeholder 4">
            <a:extLst>
              <a:ext uri="{FF2B5EF4-FFF2-40B4-BE49-F238E27FC236}">
                <a16:creationId xmlns:a16="http://schemas.microsoft.com/office/drawing/2014/main" id="{C77BAE91-89A9-954F-93C8-D8CA996DCAA1}"/>
              </a:ext>
            </a:extLst>
          </p:cNvPr>
          <p:cNvSpPr txBox="1">
            <a:spLocks/>
          </p:cNvSpPr>
          <p:nvPr/>
        </p:nvSpPr>
        <p:spPr>
          <a:xfrm>
            <a:off x="3239148" y="289996"/>
            <a:ext cx="8952852" cy="171558"/>
          </a:xfrm>
          <a:prstGeom prst="rect">
            <a:avLst/>
          </a:prstGeom>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defRPr/>
            </a:pPr>
            <a:r>
              <a:rPr lang="en-US" i="1" dirty="0">
                <a:solidFill>
                  <a:schemeClr val="accent2"/>
                </a:solidFill>
                <a:latin typeface="Verdana" panose="020B0604030504040204" pitchFamily="34" charset="0"/>
                <a:ea typeface="Verdana" panose="020B0604030504040204" pitchFamily="34" charset="0"/>
                <a:cs typeface="Verdana" panose="020B0604030504040204" pitchFamily="34" charset="0"/>
                <a:sym typeface="Calibri"/>
              </a:rPr>
              <a:t>Case courtesy of Associate Professor Yao ZHU, Fudan University, Shanghai Cancer Center</a:t>
            </a:r>
          </a:p>
          <a:p>
            <a:pPr algn="r">
              <a:defRPr/>
            </a:pPr>
            <a:r>
              <a:rPr lang="en-US" i="1" dirty="0">
                <a:solidFill>
                  <a:schemeClr val="accent2"/>
                </a:solidFill>
                <a:latin typeface="Verdana" panose="020B0604030504040204" pitchFamily="34" charset="0"/>
                <a:ea typeface="Verdana" panose="020B0604030504040204" pitchFamily="34" charset="0"/>
                <a:cs typeface="Verdana" panose="020B0604030504040204" pitchFamily="34" charset="0"/>
                <a:sym typeface="Calibri"/>
              </a:rPr>
              <a:t> </a:t>
            </a:r>
          </a:p>
        </p:txBody>
      </p:sp>
      <p:sp>
        <p:nvSpPr>
          <p:cNvPr id="16" name="TextBox 15">
            <a:extLst>
              <a:ext uri="{FF2B5EF4-FFF2-40B4-BE49-F238E27FC236}">
                <a16:creationId xmlns:a16="http://schemas.microsoft.com/office/drawing/2014/main" id="{92212C16-1F97-C54A-9805-BB6D7A7198E5}"/>
              </a:ext>
            </a:extLst>
          </p:cNvPr>
          <p:cNvSpPr txBox="1"/>
          <p:nvPr/>
        </p:nvSpPr>
        <p:spPr>
          <a:xfrm>
            <a:off x="559995" y="2352413"/>
            <a:ext cx="2188259" cy="246221"/>
          </a:xfrm>
          <a:prstGeom prst="rect">
            <a:avLst/>
          </a:prstGeom>
          <a:noFill/>
        </p:spPr>
        <p:txBody>
          <a:bodyPr wrap="square">
            <a:spAutoFit/>
          </a:bodyPr>
          <a:lstStyle/>
          <a:p>
            <a:r>
              <a:rPr lang="en-US" sz="1000" dirty="0"/>
              <a:t>Photo by </a:t>
            </a:r>
            <a:r>
              <a:rPr lang="en-US" sz="1000" dirty="0" err="1"/>
              <a:t>Hobi</a:t>
            </a:r>
            <a:r>
              <a:rPr lang="en-US" sz="1000" dirty="0"/>
              <a:t> </a:t>
            </a:r>
            <a:r>
              <a:rPr lang="en-US" sz="1000" dirty="0" err="1"/>
              <a:t>industri</a:t>
            </a:r>
            <a:r>
              <a:rPr lang="en-US" sz="1000" dirty="0"/>
              <a:t> on </a:t>
            </a:r>
            <a:r>
              <a:rPr lang="en-US" sz="1000" dirty="0" err="1"/>
              <a:t>Unsplash</a:t>
            </a:r>
            <a:r>
              <a:rPr lang="en-US" sz="1000" dirty="0"/>
              <a:t> </a:t>
            </a:r>
            <a:endParaRPr lang="en-SG" sz="1000" dirty="0"/>
          </a:p>
        </p:txBody>
      </p:sp>
      <p:pic>
        <p:nvPicPr>
          <p:cNvPr id="17" name="Picture Placeholder 12">
            <a:extLst>
              <a:ext uri="{FF2B5EF4-FFF2-40B4-BE49-F238E27FC236}">
                <a16:creationId xmlns:a16="http://schemas.microsoft.com/office/drawing/2014/main" id="{C00B8B90-381A-E54F-B81D-9D702ACE1FFE}"/>
              </a:ext>
            </a:extLst>
          </p:cNvPr>
          <p:cNvPicPr>
            <a:picLocks noChangeAspect="1"/>
          </p:cNvPicPr>
          <p:nvPr/>
        </p:nvPicPr>
        <p:blipFill rotWithShape="1">
          <a:blip r:embed="rId3"/>
          <a:srcRect t="17672" b="35767"/>
          <a:stretch/>
        </p:blipFill>
        <p:spPr>
          <a:xfrm>
            <a:off x="731110" y="1360850"/>
            <a:ext cx="1226937" cy="912515"/>
          </a:xfrm>
          <a:prstGeom prst="rect">
            <a:avLst/>
          </a:prstGeom>
        </p:spPr>
      </p:pic>
    </p:spTree>
    <p:extLst>
      <p:ext uri="{BB962C8B-B14F-4D97-AF65-F5344CB8AC3E}">
        <p14:creationId xmlns:p14="http://schemas.microsoft.com/office/powerpoint/2010/main" val="243338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3FFF3813-5057-3D48-B6BB-68690A150EF9}"/>
              </a:ext>
            </a:extLst>
          </p:cNvPr>
          <p:cNvGraphicFramePr/>
          <p:nvPr>
            <p:extLst>
              <p:ext uri="{D42A27DB-BD31-4B8C-83A1-F6EECF244321}">
                <p14:modId xmlns:p14="http://schemas.microsoft.com/office/powerpoint/2010/main" val="3270630548"/>
              </p:ext>
            </p:extLst>
          </p:nvPr>
        </p:nvGraphicFramePr>
        <p:xfrm>
          <a:off x="123988" y="12857"/>
          <a:ext cx="11944023" cy="6845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F0591062-9C24-BF41-AD44-F714FD1089F6}"/>
              </a:ext>
            </a:extLst>
          </p:cNvPr>
          <p:cNvSpPr>
            <a:spLocks noGrp="1"/>
          </p:cNvSpPr>
          <p:nvPr>
            <p:ph type="title"/>
          </p:nvPr>
        </p:nvSpPr>
        <p:spPr/>
        <p:txBody>
          <a:bodyPr>
            <a:normAutofit/>
          </a:bodyPr>
          <a:lstStyle/>
          <a:p>
            <a:r>
              <a:rPr lang="en-US" dirty="0"/>
              <a:t>MEDICAL AND TREATMENT HISTORY</a:t>
            </a:r>
          </a:p>
        </p:txBody>
      </p:sp>
      <p:sp>
        <p:nvSpPr>
          <p:cNvPr id="4" name="Footer Placeholder 3">
            <a:extLst>
              <a:ext uri="{FF2B5EF4-FFF2-40B4-BE49-F238E27FC236}">
                <a16:creationId xmlns:a16="http://schemas.microsoft.com/office/drawing/2014/main" id="{B5B95232-A263-7643-B121-D6B511D821EC}"/>
              </a:ext>
            </a:extLst>
          </p:cNvPr>
          <p:cNvSpPr>
            <a:spLocks noGrp="1"/>
          </p:cNvSpPr>
          <p:nvPr>
            <p:ph type="ftr" sz="quarter" idx="3"/>
          </p:nvPr>
        </p:nvSpPr>
        <p:spPr/>
        <p:txBody>
          <a:bodyPr/>
          <a:lstStyle/>
          <a:p>
            <a:r>
              <a:rPr lang="en-GB" dirty="0">
                <a:solidFill>
                  <a:schemeClr val="accent2"/>
                </a:solidFill>
              </a:rPr>
              <a:t>v</a:t>
            </a:r>
          </a:p>
        </p:txBody>
      </p:sp>
      <p:sp>
        <p:nvSpPr>
          <p:cNvPr id="6" name="Text Placeholder 4">
            <a:extLst>
              <a:ext uri="{FF2B5EF4-FFF2-40B4-BE49-F238E27FC236}">
                <a16:creationId xmlns:a16="http://schemas.microsoft.com/office/drawing/2014/main" id="{3FC4A232-C359-274A-B080-6C140412B160}"/>
              </a:ext>
            </a:extLst>
          </p:cNvPr>
          <p:cNvSpPr txBox="1">
            <a:spLocks/>
          </p:cNvSpPr>
          <p:nvPr/>
        </p:nvSpPr>
        <p:spPr>
          <a:xfrm>
            <a:off x="3239148" y="289996"/>
            <a:ext cx="8952852" cy="171558"/>
          </a:xfrm>
          <a:prstGeom prst="rect">
            <a:avLst/>
          </a:prstGeom>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defRPr/>
            </a:pPr>
            <a:r>
              <a:rPr lang="en-US" i="1" dirty="0">
                <a:solidFill>
                  <a:schemeClr val="accent2"/>
                </a:solidFill>
                <a:latin typeface="Verdana" panose="020B0604030504040204" pitchFamily="34" charset="0"/>
                <a:ea typeface="Verdana" panose="020B0604030504040204" pitchFamily="34" charset="0"/>
                <a:cs typeface="Verdana" panose="020B0604030504040204" pitchFamily="34" charset="0"/>
                <a:sym typeface="Calibri"/>
              </a:rPr>
              <a:t>Case courtesy of Associate Professor Yao ZHU, Fudan University, Shanghai Cancer Center</a:t>
            </a:r>
          </a:p>
          <a:p>
            <a:pPr algn="r">
              <a:defRPr/>
            </a:pPr>
            <a:r>
              <a:rPr lang="en-US" i="1" dirty="0">
                <a:solidFill>
                  <a:schemeClr val="accent2"/>
                </a:solidFill>
                <a:latin typeface="Verdana" panose="020B0604030504040204" pitchFamily="34" charset="0"/>
                <a:ea typeface="Verdana" panose="020B0604030504040204" pitchFamily="34" charset="0"/>
                <a:cs typeface="Verdana" panose="020B0604030504040204" pitchFamily="34" charset="0"/>
                <a:sym typeface="Calibri"/>
              </a:rPr>
              <a:t> </a:t>
            </a:r>
          </a:p>
        </p:txBody>
      </p:sp>
      <p:sp>
        <p:nvSpPr>
          <p:cNvPr id="8" name="Text Placeholder 4">
            <a:extLst>
              <a:ext uri="{FF2B5EF4-FFF2-40B4-BE49-F238E27FC236}">
                <a16:creationId xmlns:a16="http://schemas.microsoft.com/office/drawing/2014/main" id="{20E32425-953F-7249-968E-173F8265B212}"/>
              </a:ext>
            </a:extLst>
          </p:cNvPr>
          <p:cNvSpPr txBox="1">
            <a:spLocks/>
          </p:cNvSpPr>
          <p:nvPr/>
        </p:nvSpPr>
        <p:spPr>
          <a:xfrm>
            <a:off x="176423" y="5953569"/>
            <a:ext cx="3509674" cy="563400"/>
          </a:xfrm>
          <a:prstGeom prst="rect">
            <a:avLst/>
          </a:prstGeom>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defRPr/>
            </a:pPr>
            <a:endPar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endParaRPr>
          </a:p>
          <a:p>
            <a:pPr algn="r">
              <a:defRPr/>
            </a:pPr>
            <a:endPar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endParaRPr>
          </a:p>
          <a:p>
            <a:pPr>
              <a:defRPr/>
            </a:pPr>
            <a:r>
              <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rPr>
              <a:t>PSA, prostate-specific antigen</a:t>
            </a:r>
          </a:p>
          <a:p>
            <a:pPr algn="r">
              <a:defRPr/>
            </a:pPr>
            <a:r>
              <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rPr>
              <a:t> </a:t>
            </a:r>
          </a:p>
        </p:txBody>
      </p:sp>
      <p:sp>
        <p:nvSpPr>
          <p:cNvPr id="9" name="Rectangle 8">
            <a:extLst>
              <a:ext uri="{FF2B5EF4-FFF2-40B4-BE49-F238E27FC236}">
                <a16:creationId xmlns:a16="http://schemas.microsoft.com/office/drawing/2014/main" id="{236CB774-0C5F-A443-9A4C-812856EC6EF0}"/>
              </a:ext>
            </a:extLst>
          </p:cNvPr>
          <p:cNvSpPr/>
          <p:nvPr/>
        </p:nvSpPr>
        <p:spPr>
          <a:xfrm>
            <a:off x="176423" y="4855087"/>
            <a:ext cx="2041220" cy="523220"/>
          </a:xfrm>
          <a:prstGeom prst="rect">
            <a:avLst/>
          </a:prstGeom>
        </p:spPr>
        <p:txBody>
          <a:bodyPr wrap="square">
            <a:spAutoFit/>
          </a:bodyPr>
          <a:lstStyle/>
          <a:p>
            <a:pPr lvl="0"/>
            <a:r>
              <a:rPr lang="en-US" altLang="zh-CN" sz="1400" dirty="0"/>
              <a:t>APRIL 2017 </a:t>
            </a:r>
          </a:p>
          <a:p>
            <a:pPr lvl="0"/>
            <a:r>
              <a:rPr lang="en-US" altLang="zh-CN" sz="1400" dirty="0"/>
              <a:t>(INITIAL DIAGNOSIS)</a:t>
            </a:r>
            <a:endParaRPr lang="en-US" sz="1400" dirty="0"/>
          </a:p>
        </p:txBody>
      </p:sp>
      <p:sp>
        <p:nvSpPr>
          <p:cNvPr id="10" name="Rectangle 9">
            <a:extLst>
              <a:ext uri="{FF2B5EF4-FFF2-40B4-BE49-F238E27FC236}">
                <a16:creationId xmlns:a16="http://schemas.microsoft.com/office/drawing/2014/main" id="{C7836082-D502-234F-B8D7-329E4B2E17E9}"/>
              </a:ext>
            </a:extLst>
          </p:cNvPr>
          <p:cNvSpPr/>
          <p:nvPr/>
        </p:nvSpPr>
        <p:spPr>
          <a:xfrm>
            <a:off x="5154551" y="4836705"/>
            <a:ext cx="2041220" cy="738664"/>
          </a:xfrm>
          <a:prstGeom prst="rect">
            <a:avLst/>
          </a:prstGeom>
        </p:spPr>
        <p:txBody>
          <a:bodyPr wrap="square">
            <a:spAutoFit/>
          </a:bodyPr>
          <a:lstStyle/>
          <a:p>
            <a:pPr lvl="0"/>
            <a:r>
              <a:rPr lang="en-US" altLang="zh-CN" sz="1400" dirty="0"/>
              <a:t>AUGUST 2017 (POSTOPERATIVE PATHOLOGY)</a:t>
            </a:r>
          </a:p>
        </p:txBody>
      </p:sp>
      <p:sp>
        <p:nvSpPr>
          <p:cNvPr id="11" name="Rectangle 10">
            <a:extLst>
              <a:ext uri="{FF2B5EF4-FFF2-40B4-BE49-F238E27FC236}">
                <a16:creationId xmlns:a16="http://schemas.microsoft.com/office/drawing/2014/main" id="{2B796A41-EEA2-3246-B37B-BA56438829E3}"/>
              </a:ext>
            </a:extLst>
          </p:cNvPr>
          <p:cNvSpPr/>
          <p:nvPr/>
        </p:nvSpPr>
        <p:spPr>
          <a:xfrm>
            <a:off x="7801874" y="4855087"/>
            <a:ext cx="2041220" cy="738664"/>
          </a:xfrm>
          <a:prstGeom prst="rect">
            <a:avLst/>
          </a:prstGeom>
        </p:spPr>
        <p:txBody>
          <a:bodyPr wrap="square">
            <a:spAutoFit/>
          </a:bodyPr>
          <a:lstStyle/>
          <a:p>
            <a:pPr lvl="0"/>
            <a:r>
              <a:rPr lang="en-US" altLang="zh-CN" sz="1400" dirty="0"/>
              <a:t>OCTOBER 2017</a:t>
            </a:r>
          </a:p>
          <a:p>
            <a:pPr lvl="0"/>
            <a:r>
              <a:rPr lang="en-US" altLang="zh-CN" sz="1400" dirty="0"/>
              <a:t>(FIRST POSTOPERATIVE FOLLOW-UP) </a:t>
            </a:r>
          </a:p>
        </p:txBody>
      </p:sp>
      <p:sp>
        <p:nvSpPr>
          <p:cNvPr id="12" name="Rectangle 11">
            <a:extLst>
              <a:ext uri="{FF2B5EF4-FFF2-40B4-BE49-F238E27FC236}">
                <a16:creationId xmlns:a16="http://schemas.microsoft.com/office/drawing/2014/main" id="{3DF5A105-B53B-AE4E-9E8C-4D677D5DDB61}"/>
              </a:ext>
            </a:extLst>
          </p:cNvPr>
          <p:cNvSpPr/>
          <p:nvPr/>
        </p:nvSpPr>
        <p:spPr>
          <a:xfrm>
            <a:off x="2665487" y="4836310"/>
            <a:ext cx="2041220" cy="523220"/>
          </a:xfrm>
          <a:prstGeom prst="rect">
            <a:avLst/>
          </a:prstGeom>
        </p:spPr>
        <p:txBody>
          <a:bodyPr wrap="square">
            <a:spAutoFit/>
          </a:bodyPr>
          <a:lstStyle/>
          <a:p>
            <a:pPr lvl="0"/>
            <a:r>
              <a:rPr lang="en-US" altLang="zh-CN" sz="1400" dirty="0"/>
              <a:t>AUGUST 2017  (INTERVENTION)</a:t>
            </a:r>
          </a:p>
        </p:txBody>
      </p:sp>
    </p:spTree>
    <p:extLst>
      <p:ext uri="{BB962C8B-B14F-4D97-AF65-F5344CB8AC3E}">
        <p14:creationId xmlns:p14="http://schemas.microsoft.com/office/powerpoint/2010/main" val="361195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63EE77EF-89D5-D540-AB0F-62667EC7F9FD}"/>
              </a:ext>
            </a:extLst>
          </p:cNvPr>
          <p:cNvSpPr txBox="1">
            <a:spLocks/>
          </p:cNvSpPr>
          <p:nvPr/>
        </p:nvSpPr>
        <p:spPr>
          <a:xfrm>
            <a:off x="149529" y="5819273"/>
            <a:ext cx="6287130" cy="563400"/>
          </a:xfrm>
          <a:prstGeom prst="rect">
            <a:avLst/>
          </a:prstGeom>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endPar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endParaRPr>
          </a:p>
          <a:p>
            <a:pPr>
              <a:defRPr/>
            </a:pPr>
            <a:endPar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endParaRPr>
          </a:p>
          <a:p>
            <a:pPr>
              <a:defRPr/>
            </a:pPr>
            <a:r>
              <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rPr>
              <a:t>EAU, European Association of Urology; NCCN, National Comprehensive Cancer Network; PET, positron emission tomography; PSA, prostate-specific antigen; PSMA, Prostate-specific membrane antigen</a:t>
            </a:r>
          </a:p>
          <a:p>
            <a:pPr>
              <a:defRPr/>
            </a:pPr>
            <a:r>
              <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rPr>
              <a:t> </a:t>
            </a:r>
          </a:p>
        </p:txBody>
      </p:sp>
      <p:graphicFrame>
        <p:nvGraphicFramePr>
          <p:cNvPr id="12" name="Diagram 11">
            <a:extLst>
              <a:ext uri="{FF2B5EF4-FFF2-40B4-BE49-F238E27FC236}">
                <a16:creationId xmlns:a16="http://schemas.microsoft.com/office/drawing/2014/main" id="{C86D90A3-3D50-3F42-B07C-7F76D76EE94C}"/>
              </a:ext>
            </a:extLst>
          </p:cNvPr>
          <p:cNvGraphicFramePr/>
          <p:nvPr>
            <p:extLst>
              <p:ext uri="{D42A27DB-BD31-4B8C-83A1-F6EECF244321}">
                <p14:modId xmlns:p14="http://schemas.microsoft.com/office/powerpoint/2010/main" val="1588909693"/>
              </p:ext>
            </p:extLst>
          </p:nvPr>
        </p:nvGraphicFramePr>
        <p:xfrm>
          <a:off x="860138" y="1439333"/>
          <a:ext cx="935603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F0591062-9C24-BF41-AD44-F714FD1089F6}"/>
              </a:ext>
            </a:extLst>
          </p:cNvPr>
          <p:cNvSpPr>
            <a:spLocks noGrp="1"/>
          </p:cNvSpPr>
          <p:nvPr>
            <p:ph type="title"/>
          </p:nvPr>
        </p:nvSpPr>
        <p:spPr/>
        <p:txBody>
          <a:bodyPr>
            <a:noAutofit/>
          </a:bodyPr>
          <a:lstStyle/>
          <a:p>
            <a:r>
              <a:rPr lang="en-US" sz="3600" dirty="0">
                <a:latin typeface="+mn-lt"/>
              </a:rPr>
              <a:t>PSMA-PET is recommended for accurate staging in biochemical recurrent prostate cancer</a:t>
            </a:r>
            <a:r>
              <a:rPr lang="en-US" sz="3600" baseline="30000" dirty="0">
                <a:latin typeface="+mn-lt"/>
              </a:rPr>
              <a:t>1,2</a:t>
            </a:r>
            <a:r>
              <a:rPr lang="en-US" sz="3600" dirty="0">
                <a:latin typeface="+mn-lt"/>
              </a:rPr>
              <a:t> </a:t>
            </a:r>
          </a:p>
        </p:txBody>
      </p:sp>
      <p:sp>
        <p:nvSpPr>
          <p:cNvPr id="4" name="Footer Placeholder 3">
            <a:extLst>
              <a:ext uri="{FF2B5EF4-FFF2-40B4-BE49-F238E27FC236}">
                <a16:creationId xmlns:a16="http://schemas.microsoft.com/office/drawing/2014/main" id="{B5B95232-A263-7643-B121-D6B511D821EC}"/>
              </a:ext>
            </a:extLst>
          </p:cNvPr>
          <p:cNvSpPr>
            <a:spLocks noGrp="1"/>
          </p:cNvSpPr>
          <p:nvPr>
            <p:ph type="ftr" sz="quarter" idx="3"/>
          </p:nvPr>
        </p:nvSpPr>
        <p:spPr>
          <a:xfrm>
            <a:off x="1536000" y="6210000"/>
            <a:ext cx="9356035" cy="648000"/>
          </a:xfrm>
        </p:spPr>
        <p:txBody>
          <a:bodyPr/>
          <a:lstStyle/>
          <a:p>
            <a:r>
              <a:rPr lang="en-GB" dirty="0">
                <a:solidFill>
                  <a:schemeClr val="accent2"/>
                </a:solidFill>
              </a:rPr>
              <a:t>1. National Comprehensive Cancer Network (NCCN). NCCN Clinical Practice Guidelines in Oncology (Prostate Cancer). Version 2.2022 (November 30, 2021). 2. Mottet N, et al. Eur Urol. 2021;79(2):243-262.</a:t>
            </a:r>
          </a:p>
        </p:txBody>
      </p:sp>
      <p:graphicFrame>
        <p:nvGraphicFramePr>
          <p:cNvPr id="10" name="Table 10">
            <a:extLst>
              <a:ext uri="{FF2B5EF4-FFF2-40B4-BE49-F238E27FC236}">
                <a16:creationId xmlns:a16="http://schemas.microsoft.com/office/drawing/2014/main" id="{8F68E323-4FFF-7145-9CE8-CDBC74552F75}"/>
              </a:ext>
            </a:extLst>
          </p:cNvPr>
          <p:cNvGraphicFramePr>
            <a:graphicFrameLocks noGrp="1"/>
          </p:cNvGraphicFramePr>
          <p:nvPr>
            <p:extLst>
              <p:ext uri="{D42A27DB-BD31-4B8C-83A1-F6EECF244321}">
                <p14:modId xmlns:p14="http://schemas.microsoft.com/office/powerpoint/2010/main" val="2648004610"/>
              </p:ext>
            </p:extLst>
          </p:nvPr>
        </p:nvGraphicFramePr>
        <p:xfrm>
          <a:off x="860138" y="1595120"/>
          <a:ext cx="10080000" cy="1559560"/>
        </p:xfrm>
        <a:graphic>
          <a:graphicData uri="http://schemas.openxmlformats.org/drawingml/2006/table">
            <a:tbl>
              <a:tblPr firstRow="1" bandRow="1">
                <a:tableStyleId>{5C22544A-7EE6-4342-B048-85BDC9FD1C3A}</a:tableStyleId>
              </a:tblPr>
              <a:tblGrid>
                <a:gridCol w="10080000">
                  <a:extLst>
                    <a:ext uri="{9D8B030D-6E8A-4147-A177-3AD203B41FA5}">
                      <a16:colId xmlns:a16="http://schemas.microsoft.com/office/drawing/2014/main" val="3563364761"/>
                    </a:ext>
                  </a:extLst>
                </a:gridCol>
              </a:tblGrid>
              <a:tr h="370840">
                <a:tc>
                  <a:txBody>
                    <a:bodyPr/>
                    <a:lstStyle/>
                    <a:p>
                      <a:endParaRPr lang="en-US" dirty="0"/>
                    </a:p>
                  </a:txBody>
                  <a:tcPr>
                    <a:noFill/>
                  </a:tcPr>
                </a:tc>
                <a:extLst>
                  <a:ext uri="{0D108BD9-81ED-4DB2-BD59-A6C34878D82A}">
                    <a16:rowId xmlns:a16="http://schemas.microsoft.com/office/drawing/2014/main" val="506097365"/>
                  </a:ext>
                </a:extLst>
              </a:tr>
              <a:tr h="370840">
                <a:tc>
                  <a:txBody>
                    <a:bodyPr/>
                    <a:lstStyle/>
                    <a:p>
                      <a:r>
                        <a:rPr lang="en-US" b="1" dirty="0"/>
                        <a:t>PSMA-PET</a:t>
                      </a:r>
                      <a:r>
                        <a:rPr lang="en-US" dirty="0"/>
                        <a:t> is as or </a:t>
                      </a:r>
                      <a:r>
                        <a:rPr lang="en-US" b="1" dirty="0"/>
                        <a:t>more sensitive and specific in detecting </a:t>
                      </a:r>
                      <a:r>
                        <a:rPr lang="en-US" b="1" dirty="0" err="1"/>
                        <a:t>micrometastatic</a:t>
                      </a:r>
                      <a:r>
                        <a:rPr lang="en-US" b="1" dirty="0"/>
                        <a:t> disease </a:t>
                      </a:r>
                      <a:r>
                        <a:rPr lang="en-US" dirty="0"/>
                        <a:t>than conventional imaging tools for patients with biochemical recurrence</a:t>
                      </a:r>
                      <a:r>
                        <a:rPr lang="en-US" baseline="30000" dirty="0"/>
                        <a:t>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-NCCN &amp; EAU guidelines</a:t>
                      </a:r>
                    </a:p>
                    <a:p>
                      <a:endParaRPr lang="en-US" dirty="0"/>
                    </a:p>
                  </a:txBody>
                  <a:tcPr>
                    <a:noFill/>
                  </a:tcPr>
                </a:tc>
                <a:extLst>
                  <a:ext uri="{0D108BD9-81ED-4DB2-BD59-A6C34878D82A}">
                    <a16:rowId xmlns:a16="http://schemas.microsoft.com/office/drawing/2014/main" val="1163431820"/>
                  </a:ext>
                </a:extLst>
              </a:tr>
            </a:tbl>
          </a:graphicData>
        </a:graphic>
      </p:graphicFrame>
    </p:spTree>
    <p:extLst>
      <p:ext uri="{BB962C8B-B14F-4D97-AF65-F5344CB8AC3E}">
        <p14:creationId xmlns:p14="http://schemas.microsoft.com/office/powerpoint/2010/main" val="224306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91062-9C24-BF41-AD44-F714FD1089F6}"/>
              </a:ext>
            </a:extLst>
          </p:cNvPr>
          <p:cNvSpPr>
            <a:spLocks noGrp="1"/>
          </p:cNvSpPr>
          <p:nvPr>
            <p:ph type="title"/>
          </p:nvPr>
        </p:nvSpPr>
        <p:spPr/>
        <p:txBody>
          <a:bodyPr>
            <a:normAutofit/>
          </a:bodyPr>
          <a:lstStyle/>
          <a:p>
            <a:r>
              <a:rPr lang="en-US" dirty="0"/>
              <a:t>PSMA PET/CT TEST RESULTS (APRIL 2019) </a:t>
            </a:r>
          </a:p>
        </p:txBody>
      </p:sp>
      <p:sp>
        <p:nvSpPr>
          <p:cNvPr id="4" name="Footer Placeholder 3">
            <a:extLst>
              <a:ext uri="{FF2B5EF4-FFF2-40B4-BE49-F238E27FC236}">
                <a16:creationId xmlns:a16="http://schemas.microsoft.com/office/drawing/2014/main" id="{B5B95232-A263-7643-B121-D6B511D821EC}"/>
              </a:ext>
            </a:extLst>
          </p:cNvPr>
          <p:cNvSpPr>
            <a:spLocks noGrp="1"/>
          </p:cNvSpPr>
          <p:nvPr>
            <p:ph type="ftr" sz="quarter" idx="3"/>
          </p:nvPr>
        </p:nvSpPr>
        <p:spPr/>
        <p:txBody>
          <a:bodyPr/>
          <a:lstStyle/>
          <a:p>
            <a:endParaRPr lang="en-GB" dirty="0"/>
          </a:p>
        </p:txBody>
      </p:sp>
      <p:sp>
        <p:nvSpPr>
          <p:cNvPr id="5" name="Text Placeholder 4">
            <a:extLst>
              <a:ext uri="{FF2B5EF4-FFF2-40B4-BE49-F238E27FC236}">
                <a16:creationId xmlns:a16="http://schemas.microsoft.com/office/drawing/2014/main" id="{B1930F31-B0A3-C549-94AD-DFE17D0A2229}"/>
              </a:ext>
            </a:extLst>
          </p:cNvPr>
          <p:cNvSpPr txBox="1">
            <a:spLocks/>
          </p:cNvSpPr>
          <p:nvPr/>
        </p:nvSpPr>
        <p:spPr>
          <a:xfrm>
            <a:off x="3239148" y="289996"/>
            <a:ext cx="8952852" cy="171558"/>
          </a:xfrm>
          <a:prstGeom prst="rect">
            <a:avLst/>
          </a:prstGeom>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defRPr/>
            </a:pPr>
            <a:r>
              <a:rPr lang="en-US" i="1" dirty="0">
                <a:solidFill>
                  <a:schemeClr val="accent2"/>
                </a:solidFill>
                <a:latin typeface="Verdana" panose="020B0604030504040204" pitchFamily="34" charset="0"/>
                <a:ea typeface="Verdana" panose="020B0604030504040204" pitchFamily="34" charset="0"/>
                <a:cs typeface="Verdana" panose="020B0604030504040204" pitchFamily="34" charset="0"/>
                <a:sym typeface="Calibri"/>
              </a:rPr>
              <a:t>Case courtesy of Associate Professor Yao ZHU, Fudan University, Shanghai Cancer Center</a:t>
            </a:r>
          </a:p>
          <a:p>
            <a:pPr algn="r">
              <a:defRPr/>
            </a:pPr>
            <a:r>
              <a:rPr lang="en-US" i="1" dirty="0">
                <a:solidFill>
                  <a:schemeClr val="accent2"/>
                </a:solidFill>
                <a:latin typeface="Verdana" panose="020B0604030504040204" pitchFamily="34" charset="0"/>
                <a:ea typeface="Verdana" panose="020B0604030504040204" pitchFamily="34" charset="0"/>
                <a:cs typeface="Verdana" panose="020B0604030504040204" pitchFamily="34" charset="0"/>
                <a:sym typeface="Calibri"/>
              </a:rPr>
              <a:t> </a:t>
            </a:r>
          </a:p>
        </p:txBody>
      </p:sp>
      <p:sp>
        <p:nvSpPr>
          <p:cNvPr id="6" name="Text Placeholder 4">
            <a:extLst>
              <a:ext uri="{FF2B5EF4-FFF2-40B4-BE49-F238E27FC236}">
                <a16:creationId xmlns:a16="http://schemas.microsoft.com/office/drawing/2014/main" id="{A04F1464-39DB-D648-AEDB-02E60B81CF6F}"/>
              </a:ext>
            </a:extLst>
          </p:cNvPr>
          <p:cNvSpPr txBox="1">
            <a:spLocks/>
          </p:cNvSpPr>
          <p:nvPr/>
        </p:nvSpPr>
        <p:spPr>
          <a:xfrm>
            <a:off x="176423" y="5953569"/>
            <a:ext cx="5044506" cy="563400"/>
          </a:xfrm>
          <a:prstGeom prst="rect">
            <a:avLst/>
          </a:prstGeom>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defRPr/>
            </a:pPr>
            <a:endPar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endParaRPr>
          </a:p>
          <a:p>
            <a:pPr algn="r">
              <a:defRPr/>
            </a:pPr>
            <a:endPar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endParaRPr>
          </a:p>
          <a:p>
            <a:pPr>
              <a:defRPr/>
            </a:pPr>
            <a:endPar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endParaRPr>
          </a:p>
          <a:p>
            <a:pPr>
              <a:defRPr/>
            </a:pPr>
            <a:r>
              <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rPr>
              <a:t>CT, computed tomography PET, positron emission tomography; PSMA, prostate-specific membrane antigen</a:t>
            </a:r>
          </a:p>
          <a:p>
            <a:pPr algn="r">
              <a:defRPr/>
            </a:pPr>
            <a:r>
              <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rPr>
              <a:t> </a:t>
            </a:r>
          </a:p>
        </p:txBody>
      </p:sp>
      <p:pic>
        <p:nvPicPr>
          <p:cNvPr id="11" name="图片 2">
            <a:extLst>
              <a:ext uri="{FF2B5EF4-FFF2-40B4-BE49-F238E27FC236}">
                <a16:creationId xmlns:a16="http://schemas.microsoft.com/office/drawing/2014/main" id="{6F960530-5398-F74F-A5A5-A03280BFFF54}"/>
              </a:ext>
            </a:extLst>
          </p:cNvPr>
          <p:cNvPicPr>
            <a:picLocks noChangeAspect="1"/>
          </p:cNvPicPr>
          <p:nvPr/>
        </p:nvPicPr>
        <p:blipFill rotWithShape="1">
          <a:blip r:embed="rId2">
            <a:extLst>
              <a:ext uri="{28A0092B-C50C-407E-A947-70E740481C1C}">
                <a14:useLocalDpi xmlns:a14="http://schemas.microsoft.com/office/drawing/2010/main" val="0"/>
              </a:ext>
            </a:extLst>
          </a:blip>
          <a:srcRect l="16370" t="44859" r="40886" b="44288"/>
          <a:stretch/>
        </p:blipFill>
        <p:spPr>
          <a:xfrm>
            <a:off x="4171481" y="1268609"/>
            <a:ext cx="7889136" cy="2472554"/>
          </a:xfrm>
          <a:prstGeom prst="rect">
            <a:avLst/>
          </a:prstGeom>
        </p:spPr>
      </p:pic>
      <p:pic>
        <p:nvPicPr>
          <p:cNvPr id="12" name="图片 6">
            <a:extLst>
              <a:ext uri="{FF2B5EF4-FFF2-40B4-BE49-F238E27FC236}">
                <a16:creationId xmlns:a16="http://schemas.microsoft.com/office/drawing/2014/main" id="{158A2514-0CC9-EE4A-AC88-447CD0A62793}"/>
              </a:ext>
            </a:extLst>
          </p:cNvPr>
          <p:cNvPicPr>
            <a:picLocks/>
          </p:cNvPicPr>
          <p:nvPr/>
        </p:nvPicPr>
        <p:blipFill rotWithShape="1">
          <a:blip r:embed="rId2">
            <a:extLst>
              <a:ext uri="{28A0092B-C50C-407E-A947-70E740481C1C}">
                <a14:useLocalDpi xmlns:a14="http://schemas.microsoft.com/office/drawing/2010/main" val="0"/>
              </a:ext>
            </a:extLst>
          </a:blip>
          <a:srcRect l="58095" t="44859" r="178" b="44288"/>
          <a:stretch/>
        </p:blipFill>
        <p:spPr>
          <a:xfrm>
            <a:off x="4126441" y="3736939"/>
            <a:ext cx="7889136" cy="2468880"/>
          </a:xfrm>
          <a:prstGeom prst="rect">
            <a:avLst/>
          </a:prstGeom>
        </p:spPr>
      </p:pic>
      <p:sp>
        <p:nvSpPr>
          <p:cNvPr id="13" name="TextBox 12">
            <a:extLst>
              <a:ext uri="{FF2B5EF4-FFF2-40B4-BE49-F238E27FC236}">
                <a16:creationId xmlns:a16="http://schemas.microsoft.com/office/drawing/2014/main" id="{E00451E8-E6B5-744F-84D8-2A5E90B95D33}"/>
              </a:ext>
            </a:extLst>
          </p:cNvPr>
          <p:cNvSpPr txBox="1"/>
          <p:nvPr/>
        </p:nvSpPr>
        <p:spPr>
          <a:xfrm>
            <a:off x="496215" y="1344000"/>
            <a:ext cx="3570722" cy="4801314"/>
          </a:xfrm>
          <a:prstGeom prst="rect">
            <a:avLst/>
          </a:prstGeom>
          <a:noFill/>
          <a:ln w="63500">
            <a:noFill/>
          </a:ln>
        </p:spPr>
        <p:txBody>
          <a:bodyPr wrap="square" rtlCol="0">
            <a:spAutoFit/>
          </a:bodyPr>
          <a:lstStyle/>
          <a:p>
            <a:endParaRPr lang="en-US" b="1" dirty="0"/>
          </a:p>
          <a:p>
            <a:endParaRPr lang="en-US" b="1" dirty="0"/>
          </a:p>
          <a:p>
            <a:pPr marL="285750" indent="-285750">
              <a:buFont typeface="Arial" panose="020B0604020202020204" pitchFamily="34" charset="0"/>
              <a:buChar char="•"/>
            </a:pPr>
            <a:r>
              <a:rPr lang="en-US" altLang="zh-CN" b="1" dirty="0"/>
              <a:t>1 positive lesion on the T2 thoracic vertebra</a:t>
            </a:r>
            <a:endParaRPr lang="en-SG" b="1" dirty="0"/>
          </a:p>
          <a:p>
            <a:endParaRPr lang="en-US" b="1" dirty="0"/>
          </a:p>
          <a:p>
            <a:endParaRPr lang="en-US" b="1" dirty="0"/>
          </a:p>
          <a:p>
            <a:endParaRPr lang="en-US" b="1" dirty="0"/>
          </a:p>
          <a:p>
            <a:endParaRPr lang="en-US" b="1" dirty="0"/>
          </a:p>
          <a:p>
            <a:endParaRPr lang="en-US" b="1" dirty="0"/>
          </a:p>
          <a:p>
            <a:endParaRPr lang="en-US" b="1" dirty="0"/>
          </a:p>
          <a:p>
            <a:pPr marL="285750" indent="-285750">
              <a:buFont typeface="Arial" panose="020B0604020202020204" pitchFamily="34" charset="0"/>
              <a:buChar char="•"/>
            </a:pPr>
            <a:r>
              <a:rPr lang="en-US" altLang="zh-CN" b="1" dirty="0"/>
              <a:t>1 positive lesion on the sacrum</a:t>
            </a:r>
          </a:p>
          <a:p>
            <a:pPr marL="285750" indent="-285750">
              <a:buFont typeface="Arial" panose="020B0604020202020204" pitchFamily="34" charset="0"/>
              <a:buChar char="•"/>
            </a:pPr>
            <a:endParaRPr lang="en-US" altLang="zh-CN" b="1" dirty="0"/>
          </a:p>
          <a:p>
            <a:pPr marL="285750" indent="-285750">
              <a:buFont typeface="Arial" panose="020B0604020202020204" pitchFamily="34" charset="0"/>
              <a:buChar char="•"/>
            </a:pPr>
            <a:endParaRPr lang="en-US" altLang="zh-CN" b="1" dirty="0"/>
          </a:p>
          <a:p>
            <a:pPr marL="285750" indent="-285750">
              <a:buFont typeface="Arial" panose="020B0604020202020204" pitchFamily="34" charset="0"/>
              <a:buChar char="•"/>
            </a:pPr>
            <a:endParaRPr lang="en-US" altLang="zh-CN" b="1" dirty="0"/>
          </a:p>
          <a:p>
            <a:endParaRPr lang="en-US" b="1" dirty="0"/>
          </a:p>
          <a:p>
            <a:endParaRPr lang="en-SG" b="1" dirty="0"/>
          </a:p>
          <a:p>
            <a:endParaRPr lang="en-US" b="1" dirty="0"/>
          </a:p>
        </p:txBody>
      </p:sp>
    </p:spTree>
    <p:extLst>
      <p:ext uri="{BB962C8B-B14F-4D97-AF65-F5344CB8AC3E}">
        <p14:creationId xmlns:p14="http://schemas.microsoft.com/office/powerpoint/2010/main" val="306574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91062-9C24-BF41-AD44-F714FD1089F6}"/>
              </a:ext>
            </a:extLst>
          </p:cNvPr>
          <p:cNvSpPr>
            <a:spLocks noGrp="1"/>
          </p:cNvSpPr>
          <p:nvPr>
            <p:ph type="title"/>
          </p:nvPr>
        </p:nvSpPr>
        <p:spPr/>
        <p:txBody>
          <a:bodyPr>
            <a:normAutofit/>
          </a:bodyPr>
          <a:lstStyle/>
          <a:p>
            <a:r>
              <a:rPr lang="en-US" dirty="0"/>
              <a:t>INTERVENTION</a:t>
            </a:r>
          </a:p>
        </p:txBody>
      </p:sp>
      <p:sp>
        <p:nvSpPr>
          <p:cNvPr id="4" name="Footer Placeholder 3">
            <a:extLst>
              <a:ext uri="{FF2B5EF4-FFF2-40B4-BE49-F238E27FC236}">
                <a16:creationId xmlns:a16="http://schemas.microsoft.com/office/drawing/2014/main" id="{B5B95232-A263-7643-B121-D6B511D821EC}"/>
              </a:ext>
            </a:extLst>
          </p:cNvPr>
          <p:cNvSpPr>
            <a:spLocks noGrp="1"/>
          </p:cNvSpPr>
          <p:nvPr>
            <p:ph type="ftr" sz="quarter" idx="3"/>
          </p:nvPr>
        </p:nvSpPr>
        <p:spPr/>
        <p:txBody>
          <a:bodyPr/>
          <a:lstStyle/>
          <a:p>
            <a:endParaRPr lang="en-GB" dirty="0"/>
          </a:p>
        </p:txBody>
      </p:sp>
      <p:sp>
        <p:nvSpPr>
          <p:cNvPr id="3" name="Content Placeholder 2">
            <a:extLst>
              <a:ext uri="{FF2B5EF4-FFF2-40B4-BE49-F238E27FC236}">
                <a16:creationId xmlns:a16="http://schemas.microsoft.com/office/drawing/2014/main" id="{FE476216-0E0D-544A-989E-870292584510}"/>
              </a:ext>
            </a:extLst>
          </p:cNvPr>
          <p:cNvSpPr>
            <a:spLocks noGrp="1"/>
          </p:cNvSpPr>
          <p:nvPr>
            <p:ph idx="1"/>
          </p:nvPr>
        </p:nvSpPr>
        <p:spPr>
          <a:xfrm>
            <a:off x="600763" y="1344000"/>
            <a:ext cx="10990476" cy="401673"/>
          </a:xfrm>
        </p:spPr>
        <p:txBody>
          <a:bodyPr/>
          <a:lstStyle/>
          <a:p>
            <a:pPr marL="0" indent="0">
              <a:buNone/>
            </a:pPr>
            <a:r>
              <a:rPr lang="en-US" dirty="0"/>
              <a:t>Which of the following treatment options would you offer this patient?</a:t>
            </a:r>
          </a:p>
          <a:p>
            <a:endParaRPr lang="en-US" dirty="0"/>
          </a:p>
        </p:txBody>
      </p:sp>
      <p:graphicFrame>
        <p:nvGraphicFramePr>
          <p:cNvPr id="9" name="Diagram 8">
            <a:extLst>
              <a:ext uri="{FF2B5EF4-FFF2-40B4-BE49-F238E27FC236}">
                <a16:creationId xmlns:a16="http://schemas.microsoft.com/office/drawing/2014/main" id="{876E955C-9FD7-8741-A1B3-537D7C9BD8CE}"/>
              </a:ext>
            </a:extLst>
          </p:cNvPr>
          <p:cNvGraphicFramePr/>
          <p:nvPr>
            <p:extLst>
              <p:ext uri="{D42A27DB-BD31-4B8C-83A1-F6EECF244321}">
                <p14:modId xmlns:p14="http://schemas.microsoft.com/office/powerpoint/2010/main" val="3717625170"/>
              </p:ext>
            </p:extLst>
          </p:nvPr>
        </p:nvGraphicFramePr>
        <p:xfrm>
          <a:off x="1208868" y="2022188"/>
          <a:ext cx="9500461" cy="3797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 Placeholder 4">
            <a:extLst>
              <a:ext uri="{FF2B5EF4-FFF2-40B4-BE49-F238E27FC236}">
                <a16:creationId xmlns:a16="http://schemas.microsoft.com/office/drawing/2014/main" id="{881FA3F6-A56E-484D-B71F-CCC4066E6DC5}"/>
              </a:ext>
            </a:extLst>
          </p:cNvPr>
          <p:cNvSpPr txBox="1">
            <a:spLocks/>
          </p:cNvSpPr>
          <p:nvPr/>
        </p:nvSpPr>
        <p:spPr>
          <a:xfrm>
            <a:off x="149529" y="5819273"/>
            <a:ext cx="6287130" cy="563400"/>
          </a:xfrm>
          <a:prstGeom prst="rect">
            <a:avLst/>
          </a:prstGeom>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endPar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endParaRPr>
          </a:p>
          <a:p>
            <a:pPr>
              <a:defRPr/>
            </a:pPr>
            <a:endPar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endParaRPr>
          </a:p>
          <a:p>
            <a:pPr>
              <a:defRPr/>
            </a:pPr>
            <a:r>
              <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rPr>
              <a:t>ABI, abiraterone; ADT, androgen-deprivation therapy; APA, apalutamide; ENZA, enzalutamide; NHT, novel hormonal therapy; PSMA, Prostate-specific membrane antigen </a:t>
            </a:r>
          </a:p>
          <a:p>
            <a:pPr>
              <a:defRPr/>
            </a:pPr>
            <a:r>
              <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rPr>
              <a:t> </a:t>
            </a:r>
          </a:p>
        </p:txBody>
      </p:sp>
    </p:spTree>
    <p:extLst>
      <p:ext uri="{BB962C8B-B14F-4D97-AF65-F5344CB8AC3E}">
        <p14:creationId xmlns:p14="http://schemas.microsoft.com/office/powerpoint/2010/main" val="124228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91062-9C24-BF41-AD44-F714FD1089F6}"/>
              </a:ext>
            </a:extLst>
          </p:cNvPr>
          <p:cNvSpPr>
            <a:spLocks noGrp="1"/>
          </p:cNvSpPr>
          <p:nvPr>
            <p:ph type="title"/>
          </p:nvPr>
        </p:nvSpPr>
        <p:spPr/>
        <p:txBody>
          <a:bodyPr>
            <a:normAutofit/>
          </a:bodyPr>
          <a:lstStyle/>
          <a:p>
            <a:r>
              <a:rPr lang="en-US" dirty="0"/>
              <a:t>INTERVENTION AND OUTCOMES</a:t>
            </a:r>
          </a:p>
        </p:txBody>
      </p:sp>
      <p:sp>
        <p:nvSpPr>
          <p:cNvPr id="4" name="Footer Placeholder 3">
            <a:extLst>
              <a:ext uri="{FF2B5EF4-FFF2-40B4-BE49-F238E27FC236}">
                <a16:creationId xmlns:a16="http://schemas.microsoft.com/office/drawing/2014/main" id="{B5B95232-A263-7643-B121-D6B511D821EC}"/>
              </a:ext>
            </a:extLst>
          </p:cNvPr>
          <p:cNvSpPr>
            <a:spLocks noGrp="1"/>
          </p:cNvSpPr>
          <p:nvPr>
            <p:ph type="ftr" sz="quarter" idx="3"/>
          </p:nvPr>
        </p:nvSpPr>
        <p:spPr/>
        <p:txBody>
          <a:bodyPr/>
          <a:lstStyle/>
          <a:p>
            <a:endParaRPr lang="en-GB" dirty="0"/>
          </a:p>
        </p:txBody>
      </p:sp>
      <p:sp>
        <p:nvSpPr>
          <p:cNvPr id="5" name="Text Placeholder 4">
            <a:extLst>
              <a:ext uri="{FF2B5EF4-FFF2-40B4-BE49-F238E27FC236}">
                <a16:creationId xmlns:a16="http://schemas.microsoft.com/office/drawing/2014/main" id="{37FF3335-0A27-3840-BAE5-6BC9FE774F3A}"/>
              </a:ext>
            </a:extLst>
          </p:cNvPr>
          <p:cNvSpPr txBox="1">
            <a:spLocks/>
          </p:cNvSpPr>
          <p:nvPr/>
        </p:nvSpPr>
        <p:spPr>
          <a:xfrm>
            <a:off x="3239148" y="289996"/>
            <a:ext cx="8952852" cy="171558"/>
          </a:xfrm>
          <a:prstGeom prst="rect">
            <a:avLst/>
          </a:prstGeom>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defRPr/>
            </a:pPr>
            <a:r>
              <a:rPr lang="en-US" i="1" dirty="0">
                <a:solidFill>
                  <a:schemeClr val="accent2"/>
                </a:solidFill>
                <a:latin typeface="Verdana" panose="020B0604030504040204" pitchFamily="34" charset="0"/>
                <a:ea typeface="Verdana" panose="020B0604030504040204" pitchFamily="34" charset="0"/>
                <a:cs typeface="Verdana" panose="020B0604030504040204" pitchFamily="34" charset="0"/>
                <a:sym typeface="Calibri"/>
              </a:rPr>
              <a:t>Case courtesy of Associate Professor Yao ZHU, Fudan University, Shanghai Cancer Center</a:t>
            </a:r>
          </a:p>
          <a:p>
            <a:pPr algn="r">
              <a:defRPr/>
            </a:pPr>
            <a:r>
              <a:rPr lang="en-US" i="1" dirty="0">
                <a:solidFill>
                  <a:schemeClr val="accent2"/>
                </a:solidFill>
                <a:latin typeface="Verdana" panose="020B0604030504040204" pitchFamily="34" charset="0"/>
                <a:ea typeface="Verdana" panose="020B0604030504040204" pitchFamily="34" charset="0"/>
                <a:cs typeface="Verdana" panose="020B0604030504040204" pitchFamily="34" charset="0"/>
                <a:sym typeface="Calibri"/>
              </a:rPr>
              <a:t> </a:t>
            </a:r>
          </a:p>
        </p:txBody>
      </p:sp>
      <p:sp>
        <p:nvSpPr>
          <p:cNvPr id="8" name="Text Placeholder 4">
            <a:extLst>
              <a:ext uri="{FF2B5EF4-FFF2-40B4-BE49-F238E27FC236}">
                <a16:creationId xmlns:a16="http://schemas.microsoft.com/office/drawing/2014/main" id="{1553B664-B529-FE49-A164-A05A1EFC0773}"/>
              </a:ext>
            </a:extLst>
          </p:cNvPr>
          <p:cNvSpPr txBox="1">
            <a:spLocks/>
          </p:cNvSpPr>
          <p:nvPr/>
        </p:nvSpPr>
        <p:spPr>
          <a:xfrm>
            <a:off x="149529" y="5819273"/>
            <a:ext cx="6287130" cy="563400"/>
          </a:xfrm>
          <a:prstGeom prst="rect">
            <a:avLst/>
          </a:prstGeom>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endPar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endParaRPr>
          </a:p>
          <a:p>
            <a:pPr>
              <a:defRPr/>
            </a:pPr>
            <a:endPar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endParaRPr>
          </a:p>
          <a:p>
            <a:pPr>
              <a:defRPr/>
            </a:pPr>
            <a:r>
              <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rPr>
              <a:t>AE, adverse event; ADT, androgen-deprivation therapy; APA, apalutamide; PET, positron emission tomography; PSMA, Prostate-specific membrane antigen; SBRT, stereotactic body radiation therapy </a:t>
            </a:r>
          </a:p>
          <a:p>
            <a:pPr>
              <a:defRPr/>
            </a:pPr>
            <a:r>
              <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rPr>
              <a:t> </a:t>
            </a:r>
          </a:p>
        </p:txBody>
      </p:sp>
      <p:graphicFrame>
        <p:nvGraphicFramePr>
          <p:cNvPr id="9" name="Diagram 8">
            <a:extLst>
              <a:ext uri="{FF2B5EF4-FFF2-40B4-BE49-F238E27FC236}">
                <a16:creationId xmlns:a16="http://schemas.microsoft.com/office/drawing/2014/main" id="{7E2E53F9-C8CD-8A40-9D02-BBBE6C04FAA8}"/>
              </a:ext>
            </a:extLst>
          </p:cNvPr>
          <p:cNvGraphicFramePr/>
          <p:nvPr>
            <p:extLst>
              <p:ext uri="{D42A27DB-BD31-4B8C-83A1-F6EECF244321}">
                <p14:modId xmlns:p14="http://schemas.microsoft.com/office/powerpoint/2010/main" val="444546455"/>
              </p:ext>
            </p:extLst>
          </p:nvPr>
        </p:nvGraphicFramePr>
        <p:xfrm>
          <a:off x="2032000" y="1415667"/>
          <a:ext cx="8128000" cy="4403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307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E00DB91-10F9-2E4C-9AC5-62FE14AEA7CF}"/>
              </a:ext>
            </a:extLst>
          </p:cNvPr>
          <p:cNvSpPr>
            <a:spLocks noGrp="1"/>
          </p:cNvSpPr>
          <p:nvPr>
            <p:ph type="ftr" sz="quarter" idx="3"/>
          </p:nvPr>
        </p:nvSpPr>
        <p:spPr/>
        <p:txBody>
          <a:bodyPr/>
          <a:lstStyle/>
          <a:p>
            <a:endParaRPr lang="en-GB" dirty="0"/>
          </a:p>
        </p:txBody>
      </p:sp>
      <p:graphicFrame>
        <p:nvGraphicFramePr>
          <p:cNvPr id="15" name="Diagram 14">
            <a:extLst>
              <a:ext uri="{FF2B5EF4-FFF2-40B4-BE49-F238E27FC236}">
                <a16:creationId xmlns:a16="http://schemas.microsoft.com/office/drawing/2014/main" id="{2D0789CF-6B26-A14B-AFD0-AAD458D5C0F3}"/>
              </a:ext>
            </a:extLst>
          </p:cNvPr>
          <p:cNvGraphicFramePr/>
          <p:nvPr>
            <p:extLst>
              <p:ext uri="{D42A27DB-BD31-4B8C-83A1-F6EECF244321}">
                <p14:modId xmlns:p14="http://schemas.microsoft.com/office/powerpoint/2010/main" val="3115673659"/>
              </p:ext>
            </p:extLst>
          </p:nvPr>
        </p:nvGraphicFramePr>
        <p:xfrm>
          <a:off x="766997" y="1004481"/>
          <a:ext cx="10658006" cy="4249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Rectangle 15">
            <a:extLst>
              <a:ext uri="{FF2B5EF4-FFF2-40B4-BE49-F238E27FC236}">
                <a16:creationId xmlns:a16="http://schemas.microsoft.com/office/drawing/2014/main" id="{F9E7C705-132E-F745-BB9E-93BAAE1A521A}"/>
              </a:ext>
            </a:extLst>
          </p:cNvPr>
          <p:cNvSpPr/>
          <p:nvPr/>
        </p:nvSpPr>
        <p:spPr>
          <a:xfrm>
            <a:off x="535899" y="235040"/>
            <a:ext cx="11080102" cy="1446550"/>
          </a:xfrm>
          <a:prstGeom prst="rect">
            <a:avLst/>
          </a:prstGeom>
        </p:spPr>
        <p:txBody>
          <a:bodyPr wrap="square">
            <a:spAutoFit/>
          </a:bodyPr>
          <a:lstStyle/>
          <a:p>
            <a:pPr>
              <a:defRPr/>
            </a:pPr>
            <a:r>
              <a:rPr lang="en-US" sz="4400" b="1" dirty="0">
                <a:solidFill>
                  <a:schemeClr val="accent2"/>
                </a:solidFill>
                <a:latin typeface="+mj-lt"/>
                <a:ea typeface="Verdana" panose="020B0604030504040204" pitchFamily="34" charset="0"/>
                <a:cs typeface="Verdana" panose="020B0604030504040204" pitchFamily="34" charset="0"/>
                <a:sym typeface="Calibri"/>
              </a:rPr>
              <a:t>PSMA-PET FOR ACCURATE STAGING AND TREATMENTS FOR MCSPC </a:t>
            </a:r>
          </a:p>
        </p:txBody>
      </p:sp>
    </p:spTree>
    <p:extLst>
      <p:ext uri="{BB962C8B-B14F-4D97-AF65-F5344CB8AC3E}">
        <p14:creationId xmlns:p14="http://schemas.microsoft.com/office/powerpoint/2010/main" val="319000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Janssen EMPOWER">
      <a:dk1>
        <a:srgbClr val="000000"/>
      </a:dk1>
      <a:lt1>
        <a:srgbClr val="FFFFFF"/>
      </a:lt1>
      <a:dk2>
        <a:srgbClr val="44546A"/>
      </a:dk2>
      <a:lt2>
        <a:srgbClr val="E7E6E6"/>
      </a:lt2>
      <a:accent1>
        <a:srgbClr val="7698BA"/>
      </a:accent1>
      <a:accent2>
        <a:srgbClr val="492461"/>
      </a:accent2>
      <a:accent3>
        <a:srgbClr val="CDD328"/>
      </a:accent3>
      <a:accent4>
        <a:srgbClr val="3A6882"/>
      </a:accent4>
      <a:accent5>
        <a:srgbClr val="191342"/>
      </a:accent5>
      <a:accent6>
        <a:srgbClr val="223A7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TotalTime>
  <Words>1174</Words>
  <Application>Microsoft Office PowerPoint</Application>
  <PresentationFormat>Widescreen</PresentationFormat>
  <Paragraphs>176</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Verdana</vt:lpstr>
      <vt:lpstr>Office Theme</vt:lpstr>
      <vt:lpstr>62-year-old man with metastatic castration sensitive prostate cancer </vt:lpstr>
      <vt:lpstr>Disclaimer</vt:lpstr>
      <vt:lpstr>CLINICAL PRESENTATION</vt:lpstr>
      <vt:lpstr>MEDICAL AND TREATMENT HISTORY</vt:lpstr>
      <vt:lpstr>PSMA-PET is recommended for accurate staging in biochemical recurrent prostate cancer1,2 </vt:lpstr>
      <vt:lpstr>PSMA PET/CT TEST RESULTS (APRIL 2019) </vt:lpstr>
      <vt:lpstr>INTERVENTION</vt:lpstr>
      <vt:lpstr>INTERVENTION AND OUTCOMES</vt:lpstr>
      <vt:lpstr>PowerPoint Presentation</vt:lpstr>
      <vt:lpstr> APA plus ADT improved survival outcomes in mCSPC </vt:lpstr>
      <vt:lpstr>Radio-ablation of metastatic disease in oligometastases prostate cancer increased disease progression-free rate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Badrul Hisham</dc:creator>
  <cp:lastModifiedBy>Ruzanna Mustafa</cp:lastModifiedBy>
  <cp:revision>48</cp:revision>
  <dcterms:created xsi:type="dcterms:W3CDTF">2020-09-16T07:38:53Z</dcterms:created>
  <dcterms:modified xsi:type="dcterms:W3CDTF">2022-03-08T10:06:15Z</dcterms:modified>
</cp:coreProperties>
</file>