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6" r:id="rId3"/>
    <p:sldId id="2141411410" r:id="rId4"/>
    <p:sldId id="307" r:id="rId5"/>
    <p:sldId id="308" r:id="rId6"/>
    <p:sldId id="309" r:id="rId7"/>
    <p:sldId id="310" r:id="rId8"/>
    <p:sldId id="311" r:id="rId9"/>
    <p:sldId id="312" r:id="rId10"/>
    <p:sldId id="313" r:id="rId11"/>
    <p:sldId id="2141411408" r:id="rId12"/>
    <p:sldId id="314" r:id="rId13"/>
    <p:sldId id="315" r:id="rId14"/>
    <p:sldId id="316" r:id="rId15"/>
    <p:sldId id="3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7F630-001C-AC42-9370-FACE33992387}"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5AA1C3FC-6A2B-7645-90D2-E44E2FFFB67E}">
      <dgm:prSet phldrT="[Text]" custT="1"/>
      <dgm:spPr/>
      <dgm:t>
        <a:bodyPr/>
        <a:lstStyle/>
        <a:p>
          <a:r>
            <a:rPr lang="en-US" sz="1800" dirty="0"/>
            <a:t>PSMA-PET recommendations for biochemical recurrent prostate cancer</a:t>
          </a:r>
          <a:r>
            <a:rPr lang="en-US" sz="1800" baseline="30000" dirty="0"/>
            <a:t>2</a:t>
          </a:r>
          <a:endParaRPr lang="en-US" sz="1800" dirty="0"/>
        </a:p>
      </dgm:t>
    </dgm:pt>
    <dgm:pt modelId="{336AE605-A889-BF47-B0C3-E4526915B3C7}" type="parTrans" cxnId="{9E142E8E-78B6-4847-9BEB-A774D300558D}">
      <dgm:prSet/>
      <dgm:spPr/>
      <dgm:t>
        <a:bodyPr/>
        <a:lstStyle/>
        <a:p>
          <a:endParaRPr lang="en-US" sz="1800"/>
        </a:p>
      </dgm:t>
    </dgm:pt>
    <dgm:pt modelId="{77351983-EB01-2144-8A38-51813AED4544}" type="sibTrans" cxnId="{9E142E8E-78B6-4847-9BEB-A774D300558D}">
      <dgm:prSet/>
      <dgm:spPr/>
      <dgm:t>
        <a:bodyPr/>
        <a:lstStyle/>
        <a:p>
          <a:endParaRPr lang="en-US" sz="1800"/>
        </a:p>
      </dgm:t>
    </dgm:pt>
    <dgm:pt modelId="{F1B55EA4-AF88-EC45-A8BA-63C9E5577226}">
      <dgm:prSet phldrT="[Text]" custT="1"/>
      <dgm:spPr/>
      <dgm:t>
        <a:bodyPr/>
        <a:lstStyle/>
        <a:p>
          <a:pPr>
            <a:buFont typeface="Arial" panose="020B0604020202020204" pitchFamily="34" charset="0"/>
            <a:buChar char="•"/>
          </a:pPr>
          <a:r>
            <a:rPr lang="en-US" sz="1800" dirty="0"/>
            <a:t>After radical prostatectomy if PSA level is &gt; 0.2 ng/mL and results will influence subsequent treatment decisions</a:t>
          </a:r>
        </a:p>
      </dgm:t>
    </dgm:pt>
    <dgm:pt modelId="{35753223-B233-8749-A34B-26B88526E678}" type="parTrans" cxnId="{EB235775-62A6-9A4B-BD66-DF5D2F0BFAE3}">
      <dgm:prSet/>
      <dgm:spPr/>
      <dgm:t>
        <a:bodyPr/>
        <a:lstStyle/>
        <a:p>
          <a:endParaRPr lang="en-US" sz="1800"/>
        </a:p>
      </dgm:t>
    </dgm:pt>
    <dgm:pt modelId="{D5D35569-9D71-B943-AA01-AD1C3B2DCFB4}" type="sibTrans" cxnId="{EB235775-62A6-9A4B-BD66-DF5D2F0BFAE3}">
      <dgm:prSet/>
      <dgm:spPr/>
      <dgm:t>
        <a:bodyPr/>
        <a:lstStyle/>
        <a:p>
          <a:endParaRPr lang="en-US" sz="1800"/>
        </a:p>
      </dgm:t>
    </dgm:pt>
    <dgm:pt modelId="{ADDF3E76-1DA9-6D49-A0E5-5367EAF21A37}">
      <dgm:prSet phldrT="[Text]" custT="1"/>
      <dgm:spPr/>
      <dgm:t>
        <a:bodyPr/>
        <a:lstStyle/>
        <a:p>
          <a:r>
            <a:rPr lang="en-US" sz="1800" dirty="0"/>
            <a:t>After radiotherapy if patients are fit for curative salvage treatment</a:t>
          </a:r>
        </a:p>
      </dgm:t>
    </dgm:pt>
    <dgm:pt modelId="{6D7D6A5F-8AAD-7348-995B-40C2AD474481}" type="parTrans" cxnId="{05E1D0B3-48EA-AD4D-863F-033FF1AF05AE}">
      <dgm:prSet/>
      <dgm:spPr/>
      <dgm:t>
        <a:bodyPr/>
        <a:lstStyle/>
        <a:p>
          <a:endParaRPr lang="en-US" sz="1800"/>
        </a:p>
      </dgm:t>
    </dgm:pt>
    <dgm:pt modelId="{D6584B03-8080-834E-8D15-4BA20B480ADA}" type="sibTrans" cxnId="{05E1D0B3-48EA-AD4D-863F-033FF1AF05AE}">
      <dgm:prSet/>
      <dgm:spPr/>
      <dgm:t>
        <a:bodyPr/>
        <a:lstStyle/>
        <a:p>
          <a:endParaRPr lang="en-US" sz="1800"/>
        </a:p>
      </dgm:t>
    </dgm:pt>
    <dgm:pt modelId="{05486524-A816-5E4B-82DC-85A633327C84}" type="pres">
      <dgm:prSet presAssocID="{C847F630-001C-AC42-9370-FACE33992387}" presName="linear" presStyleCnt="0">
        <dgm:presLayoutVars>
          <dgm:animLvl val="lvl"/>
          <dgm:resizeHandles val="exact"/>
        </dgm:presLayoutVars>
      </dgm:prSet>
      <dgm:spPr/>
    </dgm:pt>
    <dgm:pt modelId="{D6804D6C-E87C-8144-B79F-46A6072E53A7}" type="pres">
      <dgm:prSet presAssocID="{5AA1C3FC-6A2B-7645-90D2-E44E2FFFB67E}" presName="parentText" presStyleLbl="node1" presStyleIdx="0" presStyleCnt="1" custScaleY="35862">
        <dgm:presLayoutVars>
          <dgm:chMax val="0"/>
          <dgm:bulletEnabled val="1"/>
        </dgm:presLayoutVars>
      </dgm:prSet>
      <dgm:spPr/>
    </dgm:pt>
    <dgm:pt modelId="{C0469152-2B23-684F-B536-B937989238A6}" type="pres">
      <dgm:prSet presAssocID="{5AA1C3FC-6A2B-7645-90D2-E44E2FFFB67E}" presName="childText" presStyleLbl="revTx" presStyleIdx="0" presStyleCnt="1">
        <dgm:presLayoutVars>
          <dgm:bulletEnabled val="1"/>
        </dgm:presLayoutVars>
      </dgm:prSet>
      <dgm:spPr/>
    </dgm:pt>
  </dgm:ptLst>
  <dgm:cxnLst>
    <dgm:cxn modelId="{A71EAB32-1BA6-D74D-98B5-BDA1ECBEE15B}" type="presOf" srcId="{C847F630-001C-AC42-9370-FACE33992387}" destId="{05486524-A816-5E4B-82DC-85A633327C84}" srcOrd="0" destOrd="0" presId="urn:microsoft.com/office/officeart/2005/8/layout/vList2"/>
    <dgm:cxn modelId="{8FD7465F-C75D-5147-91EA-E7CDCCDA60CD}" type="presOf" srcId="{F1B55EA4-AF88-EC45-A8BA-63C9E5577226}" destId="{C0469152-2B23-684F-B536-B937989238A6}" srcOrd="0" destOrd="0" presId="urn:microsoft.com/office/officeart/2005/8/layout/vList2"/>
    <dgm:cxn modelId="{EB235775-62A6-9A4B-BD66-DF5D2F0BFAE3}" srcId="{5AA1C3FC-6A2B-7645-90D2-E44E2FFFB67E}" destId="{F1B55EA4-AF88-EC45-A8BA-63C9E5577226}" srcOrd="0" destOrd="0" parTransId="{35753223-B233-8749-A34B-26B88526E678}" sibTransId="{D5D35569-9D71-B943-AA01-AD1C3B2DCFB4}"/>
    <dgm:cxn modelId="{9E142E8E-78B6-4847-9BEB-A774D300558D}" srcId="{C847F630-001C-AC42-9370-FACE33992387}" destId="{5AA1C3FC-6A2B-7645-90D2-E44E2FFFB67E}" srcOrd="0" destOrd="0" parTransId="{336AE605-A889-BF47-B0C3-E4526915B3C7}" sibTransId="{77351983-EB01-2144-8A38-51813AED4544}"/>
    <dgm:cxn modelId="{05E1D0B3-48EA-AD4D-863F-033FF1AF05AE}" srcId="{5AA1C3FC-6A2B-7645-90D2-E44E2FFFB67E}" destId="{ADDF3E76-1DA9-6D49-A0E5-5367EAF21A37}" srcOrd="1" destOrd="0" parTransId="{6D7D6A5F-8AAD-7348-995B-40C2AD474481}" sibTransId="{D6584B03-8080-834E-8D15-4BA20B480ADA}"/>
    <dgm:cxn modelId="{0B62B7C9-1205-E147-9394-33A1CFE19DED}" type="presOf" srcId="{5AA1C3FC-6A2B-7645-90D2-E44E2FFFB67E}" destId="{D6804D6C-E87C-8144-B79F-46A6072E53A7}" srcOrd="0" destOrd="0" presId="urn:microsoft.com/office/officeart/2005/8/layout/vList2"/>
    <dgm:cxn modelId="{3C7310EB-B089-5C45-8B57-09358C5A2AA9}" type="presOf" srcId="{ADDF3E76-1DA9-6D49-A0E5-5367EAF21A37}" destId="{C0469152-2B23-684F-B536-B937989238A6}" srcOrd="0" destOrd="1" presId="urn:microsoft.com/office/officeart/2005/8/layout/vList2"/>
    <dgm:cxn modelId="{A3436BCD-C373-0B45-8326-4E64ECAC4A95}" type="presParOf" srcId="{05486524-A816-5E4B-82DC-85A633327C84}" destId="{D6804D6C-E87C-8144-B79F-46A6072E53A7}" srcOrd="0" destOrd="0" presId="urn:microsoft.com/office/officeart/2005/8/layout/vList2"/>
    <dgm:cxn modelId="{08E24DF5-5AF4-EB4C-B33A-6E40B13ACF18}" type="presParOf" srcId="{05486524-A816-5E4B-82DC-85A633327C84}" destId="{C0469152-2B23-684F-B536-B937989238A6}" srcOrd="1" destOrd="0" presId="urn:microsoft.com/office/officeart/2005/8/layout/v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8D96C-108E-0A43-A740-491A067FA513}" type="doc">
      <dgm:prSet loTypeId="urn:microsoft.com/office/officeart/2005/8/layout/default" loCatId="" qsTypeId="urn:microsoft.com/office/officeart/2005/8/quickstyle/simple5" qsCatId="simple" csTypeId="urn:microsoft.com/office/officeart/2005/8/colors/accent0_1" csCatId="mainScheme" phldr="1"/>
      <dgm:spPr/>
      <dgm:t>
        <a:bodyPr/>
        <a:lstStyle/>
        <a:p>
          <a:endParaRPr lang="en-US"/>
        </a:p>
      </dgm:t>
    </dgm:pt>
    <dgm:pt modelId="{59EB0CE5-9B4D-E448-8F80-B6AD9703EAFA}">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ADT only</a:t>
          </a:r>
          <a:endParaRPr lang="en-US" sz="2400" dirty="0">
            <a:latin typeface="+mn-lt"/>
            <a:ea typeface="Verdana" panose="020B0604030504040204" pitchFamily="34" charset="0"/>
            <a:cs typeface="Verdana" panose="020B0604030504040204" pitchFamily="34" charset="0"/>
          </a:endParaRPr>
        </a:p>
      </dgm:t>
    </dgm:pt>
    <dgm:pt modelId="{CC0ECE4A-5713-4C4C-A246-D1DBA9419595}" type="parTrans" cxnId="{68A61C7F-C239-E945-8275-B2F730237C46}">
      <dgm:prSet/>
      <dgm:spPr/>
      <dgm:t>
        <a:bodyPr/>
        <a:lstStyle/>
        <a:p>
          <a:endParaRPr lang="en-US" sz="2400">
            <a:latin typeface="+mn-lt"/>
            <a:ea typeface="Verdana" panose="020B0604030504040204" pitchFamily="34" charset="0"/>
            <a:cs typeface="Verdana" panose="020B0604030504040204" pitchFamily="34" charset="0"/>
          </a:endParaRPr>
        </a:p>
      </dgm:t>
    </dgm:pt>
    <dgm:pt modelId="{133556E4-39B3-A84F-B789-339D31CA4D27}" type="sibTrans" cxnId="{68A61C7F-C239-E945-8275-B2F730237C46}">
      <dgm:prSet/>
      <dgm:spPr/>
      <dgm:t>
        <a:bodyPr/>
        <a:lstStyle/>
        <a:p>
          <a:endParaRPr lang="en-US" sz="2400">
            <a:latin typeface="+mn-lt"/>
            <a:ea typeface="Verdana" panose="020B0604030504040204" pitchFamily="34" charset="0"/>
            <a:cs typeface="Verdana" panose="020B0604030504040204" pitchFamily="34" charset="0"/>
          </a:endParaRPr>
        </a:p>
      </dgm:t>
    </dgm:pt>
    <dgm:pt modelId="{02090222-8D19-5F43-B6CD-6E418E9BC49D}">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ADT +</a:t>
          </a:r>
        </a:p>
        <a:p>
          <a:pPr>
            <a:buAutoNum type="alphaUcPeriod"/>
          </a:pPr>
          <a:r>
            <a:rPr lang="en-SG" sz="2400">
              <a:latin typeface="+mn-lt"/>
              <a:ea typeface="Verdana" panose="020B0604030504040204" pitchFamily="34" charset="0"/>
              <a:cs typeface="Verdana" panose="020B0604030504040204" pitchFamily="34" charset="0"/>
            </a:rPr>
            <a:t>Chemotherapy</a:t>
          </a:r>
          <a:endParaRPr lang="en-US" sz="2400" dirty="0">
            <a:latin typeface="+mn-lt"/>
            <a:ea typeface="Verdana" panose="020B0604030504040204" pitchFamily="34" charset="0"/>
            <a:cs typeface="Verdana" panose="020B0604030504040204" pitchFamily="34" charset="0"/>
          </a:endParaRPr>
        </a:p>
      </dgm:t>
    </dgm:pt>
    <dgm:pt modelId="{70DFF509-905A-1D4B-88D4-2776A9598229}" type="parTrans" cxnId="{7A1252F8-6E1B-E74F-953B-114DFB80D0F9}">
      <dgm:prSet/>
      <dgm:spPr/>
      <dgm:t>
        <a:bodyPr/>
        <a:lstStyle/>
        <a:p>
          <a:endParaRPr lang="en-US" sz="2400">
            <a:latin typeface="+mn-lt"/>
            <a:ea typeface="Verdana" panose="020B0604030504040204" pitchFamily="34" charset="0"/>
            <a:cs typeface="Verdana" panose="020B0604030504040204" pitchFamily="34" charset="0"/>
          </a:endParaRPr>
        </a:p>
      </dgm:t>
    </dgm:pt>
    <dgm:pt modelId="{5B9092CA-4140-A143-92D6-6EB73A1F7031}" type="sibTrans" cxnId="{7A1252F8-6E1B-E74F-953B-114DFB80D0F9}">
      <dgm:prSet/>
      <dgm:spPr/>
      <dgm:t>
        <a:bodyPr/>
        <a:lstStyle/>
        <a:p>
          <a:endParaRPr lang="en-US" sz="2400">
            <a:latin typeface="+mn-lt"/>
            <a:ea typeface="Verdana" panose="020B0604030504040204" pitchFamily="34" charset="0"/>
            <a:cs typeface="Verdana" panose="020B0604030504040204" pitchFamily="34" charset="0"/>
          </a:endParaRPr>
        </a:p>
      </dgm:t>
    </dgm:pt>
    <dgm:pt modelId="{548BD586-00FB-0E43-BCF1-4E9C7EBF0192}">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spcAft>
              <a:spcPct val="35000"/>
            </a:spcAft>
            <a:buAutoNum type="alphaUcPeriod"/>
          </a:pPr>
          <a:r>
            <a:rPr lang="en-US" sz="2400">
              <a:latin typeface="+mn-lt"/>
              <a:ea typeface="Verdana" panose="020B0604030504040204" pitchFamily="34" charset="0"/>
              <a:cs typeface="Verdana" panose="020B0604030504040204" pitchFamily="34" charset="0"/>
            </a:rPr>
            <a:t>ADT +</a:t>
          </a:r>
        </a:p>
        <a:p>
          <a:pPr>
            <a:spcAft>
              <a:spcPct val="35000"/>
            </a:spcAft>
            <a:buAutoNum type="alphaUcPeriod"/>
          </a:pPr>
          <a:r>
            <a:rPr lang="en-US" sz="2400">
              <a:latin typeface="+mn-lt"/>
              <a:ea typeface="Verdana" panose="020B0604030504040204" pitchFamily="34" charset="0"/>
              <a:cs typeface="Verdana" panose="020B0604030504040204" pitchFamily="34" charset="0"/>
            </a:rPr>
            <a:t>NHT</a:t>
          </a:r>
          <a:endParaRPr lang="en-US" sz="2400" dirty="0">
            <a:latin typeface="+mn-lt"/>
            <a:ea typeface="Verdana" panose="020B0604030504040204" pitchFamily="34" charset="0"/>
            <a:cs typeface="Verdana" panose="020B0604030504040204" pitchFamily="34" charset="0"/>
          </a:endParaRPr>
        </a:p>
      </dgm:t>
    </dgm:pt>
    <dgm:pt modelId="{AED5B632-E21A-BE49-9D6C-B35EA991F7A7}" type="parTrans" cxnId="{52D79501-89D6-1442-98A6-7DD2564E0F57}">
      <dgm:prSet/>
      <dgm:spPr/>
      <dgm:t>
        <a:bodyPr/>
        <a:lstStyle/>
        <a:p>
          <a:endParaRPr lang="en-US" sz="2400">
            <a:latin typeface="+mn-lt"/>
            <a:ea typeface="Verdana" panose="020B0604030504040204" pitchFamily="34" charset="0"/>
            <a:cs typeface="Verdana" panose="020B0604030504040204" pitchFamily="34" charset="0"/>
          </a:endParaRPr>
        </a:p>
      </dgm:t>
    </dgm:pt>
    <dgm:pt modelId="{EB1515C2-7472-DB46-B5E6-F13B90F823A8}" type="sibTrans" cxnId="{52D79501-89D6-1442-98A6-7DD2564E0F57}">
      <dgm:prSet/>
      <dgm:spPr/>
      <dgm:t>
        <a:bodyPr/>
        <a:lstStyle/>
        <a:p>
          <a:endParaRPr lang="en-US" sz="2400">
            <a:latin typeface="+mn-lt"/>
            <a:ea typeface="Verdana" panose="020B0604030504040204" pitchFamily="34" charset="0"/>
            <a:cs typeface="Verdana" panose="020B0604030504040204" pitchFamily="34" charset="0"/>
          </a:endParaRPr>
        </a:p>
      </dgm:t>
    </dgm:pt>
    <dgm:pt modelId="{12D8FE53-AA46-5842-9E0E-393DF3FBA870}">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a:latin typeface="+mn-lt"/>
              <a:ea typeface="Verdana" panose="020B0604030504040204" pitchFamily="34" charset="0"/>
              <a:cs typeface="Verdana" panose="020B0604030504040204" pitchFamily="34" charset="0"/>
            </a:rPr>
            <a:t>ADT +</a:t>
          </a:r>
        </a:p>
        <a:p>
          <a:pPr>
            <a:buAutoNum type="alphaUcPeriod"/>
          </a:pPr>
          <a:r>
            <a:rPr lang="en-SG" sz="2400">
              <a:latin typeface="+mn-lt"/>
              <a:ea typeface="Verdana" panose="020B0604030504040204" pitchFamily="34" charset="0"/>
              <a:cs typeface="Verdana" panose="020B0604030504040204" pitchFamily="34" charset="0"/>
            </a:rPr>
            <a:t>NHT +</a:t>
          </a:r>
        </a:p>
        <a:p>
          <a:pPr>
            <a:buAutoNum type="alphaUcPeriod"/>
          </a:pPr>
          <a:r>
            <a:rPr lang="en-SG" sz="2400">
              <a:latin typeface="+mn-lt"/>
              <a:ea typeface="Verdana" panose="020B0604030504040204" pitchFamily="34" charset="0"/>
              <a:cs typeface="Verdana" panose="020B0604030504040204" pitchFamily="34" charset="0"/>
            </a:rPr>
            <a:t>Chemotherapy</a:t>
          </a:r>
        </a:p>
      </dgm:t>
    </dgm:pt>
    <dgm:pt modelId="{CC333DF9-9B7E-414D-ADD7-759AC23B4BB3}" type="parTrans" cxnId="{A97671EE-E7EF-4845-A3F5-68C24FF5C6CD}">
      <dgm:prSet/>
      <dgm:spPr/>
      <dgm:t>
        <a:bodyPr/>
        <a:lstStyle/>
        <a:p>
          <a:endParaRPr lang="en-US" sz="2400">
            <a:latin typeface="+mn-lt"/>
            <a:ea typeface="Verdana" panose="020B0604030504040204" pitchFamily="34" charset="0"/>
            <a:cs typeface="Verdana" panose="020B0604030504040204" pitchFamily="34" charset="0"/>
          </a:endParaRPr>
        </a:p>
      </dgm:t>
    </dgm:pt>
    <dgm:pt modelId="{B339E148-CB13-0346-B85D-9BB1A7C83AC4}" type="sibTrans" cxnId="{A97671EE-E7EF-4845-A3F5-68C24FF5C6CD}">
      <dgm:prSet/>
      <dgm:spPr/>
      <dgm:t>
        <a:bodyPr/>
        <a:lstStyle/>
        <a:p>
          <a:endParaRPr lang="en-US" sz="2400">
            <a:latin typeface="+mn-lt"/>
            <a:ea typeface="Verdana" panose="020B0604030504040204" pitchFamily="34" charset="0"/>
            <a:cs typeface="Verdana" panose="020B0604030504040204" pitchFamily="34" charset="0"/>
          </a:endParaRPr>
        </a:p>
      </dgm:t>
    </dgm:pt>
    <dgm:pt modelId="{D4220421-460A-5E4C-B5F3-19DE13AFE54B}">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spcAft>
              <a:spcPct val="35000"/>
            </a:spcAft>
            <a:buAutoNum type="alphaUcPeriod"/>
          </a:pPr>
          <a:r>
            <a:rPr lang="en-SG" sz="2400" dirty="0">
              <a:latin typeface="+mn-lt"/>
              <a:ea typeface="Verdana" panose="020B0604030504040204" pitchFamily="34" charset="0"/>
              <a:cs typeface="Verdana" panose="020B0604030504040204" pitchFamily="34" charset="0"/>
            </a:rPr>
            <a:t>ADT </a:t>
          </a:r>
          <a:r>
            <a:rPr lang="en-SG" sz="2400">
              <a:latin typeface="+mn-lt"/>
              <a:ea typeface="Verdana" panose="020B0604030504040204" pitchFamily="34" charset="0"/>
              <a:cs typeface="Verdana" panose="020B0604030504040204" pitchFamily="34" charset="0"/>
            </a:rPr>
            <a:t>+ </a:t>
          </a:r>
        </a:p>
        <a:p>
          <a:pPr>
            <a:spcAft>
              <a:spcPct val="35000"/>
            </a:spcAft>
            <a:buAutoNum type="alphaUcPeriod"/>
          </a:pPr>
          <a:r>
            <a:rPr lang="en-SG" sz="2400">
              <a:latin typeface="+mn-lt"/>
              <a:ea typeface="Verdana" panose="020B0604030504040204" pitchFamily="34" charset="0"/>
              <a:cs typeface="Verdana" panose="020B0604030504040204" pitchFamily="34" charset="0"/>
            </a:rPr>
            <a:t>RT to Prostate</a:t>
          </a:r>
          <a:endParaRPr lang="en-SG" sz="2400" dirty="0">
            <a:latin typeface="+mn-lt"/>
            <a:ea typeface="Verdana" panose="020B0604030504040204" pitchFamily="34" charset="0"/>
            <a:cs typeface="Verdana" panose="020B0604030504040204" pitchFamily="34" charset="0"/>
          </a:endParaRPr>
        </a:p>
      </dgm:t>
    </dgm:pt>
    <dgm:pt modelId="{C026CB42-F99D-6446-BE65-F29E9202C28A}" type="parTrans" cxnId="{44F12C26-C419-5840-8072-5DE233C8F349}">
      <dgm:prSet/>
      <dgm:spPr/>
      <dgm:t>
        <a:bodyPr/>
        <a:lstStyle/>
        <a:p>
          <a:endParaRPr lang="en-US" sz="2400">
            <a:latin typeface="+mn-lt"/>
            <a:ea typeface="Verdana" panose="020B0604030504040204" pitchFamily="34" charset="0"/>
            <a:cs typeface="Verdana" panose="020B0604030504040204" pitchFamily="34" charset="0"/>
          </a:endParaRPr>
        </a:p>
      </dgm:t>
    </dgm:pt>
    <dgm:pt modelId="{539061A5-FF8E-5E44-A473-21028B2B761D}" type="sibTrans" cxnId="{44F12C26-C419-5840-8072-5DE233C8F349}">
      <dgm:prSet/>
      <dgm:spPr/>
      <dgm:t>
        <a:bodyPr/>
        <a:lstStyle/>
        <a:p>
          <a:endParaRPr lang="en-US" sz="2400">
            <a:latin typeface="+mn-lt"/>
            <a:ea typeface="Verdana" panose="020B0604030504040204" pitchFamily="34" charset="0"/>
            <a:cs typeface="Verdana" panose="020B0604030504040204" pitchFamily="34" charset="0"/>
          </a:endParaRPr>
        </a:p>
      </dgm:t>
    </dgm:pt>
    <dgm:pt modelId="{D4E4DF8C-55ED-1441-85DD-F0554F142081}">
      <dgm:prSe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a:latin typeface="+mn-lt"/>
              <a:ea typeface="Verdana" panose="020B0604030504040204" pitchFamily="34" charset="0"/>
              <a:cs typeface="Verdana" panose="020B0604030504040204" pitchFamily="34" charset="0"/>
            </a:rPr>
            <a:t>ADT +</a:t>
          </a:r>
        </a:p>
        <a:p>
          <a:pPr>
            <a:buAutoNum type="alphaUcPeriod"/>
          </a:pPr>
          <a:r>
            <a:rPr lang="en-SG" sz="2400">
              <a:latin typeface="+mn-lt"/>
              <a:ea typeface="Verdana" panose="020B0604030504040204" pitchFamily="34" charset="0"/>
              <a:cs typeface="Verdana" panose="020B0604030504040204" pitchFamily="34" charset="0"/>
            </a:rPr>
            <a:t>NHT +</a:t>
          </a:r>
        </a:p>
        <a:p>
          <a:pPr>
            <a:buAutoNum type="alphaUcPeriod"/>
          </a:pPr>
          <a:r>
            <a:rPr lang="en-SG" sz="2400">
              <a:latin typeface="+mn-lt"/>
              <a:ea typeface="Verdana" panose="020B0604030504040204" pitchFamily="34" charset="0"/>
              <a:cs typeface="Verdana" panose="020B0604030504040204" pitchFamily="34" charset="0"/>
            </a:rPr>
            <a:t>RT to Prostate</a:t>
          </a:r>
          <a:endParaRPr lang="en-US" sz="2400" dirty="0">
            <a:latin typeface="+mn-lt"/>
            <a:ea typeface="Verdana" panose="020B0604030504040204" pitchFamily="34" charset="0"/>
            <a:cs typeface="Verdana" panose="020B0604030504040204" pitchFamily="34" charset="0"/>
          </a:endParaRPr>
        </a:p>
      </dgm:t>
    </dgm:pt>
    <dgm:pt modelId="{C96B88C4-1876-0947-AABF-AAEE81E83EC2}" type="parTrans" cxnId="{33017013-19C0-8541-9CBB-1544B31EAC9B}">
      <dgm:prSet/>
      <dgm:spPr/>
      <dgm:t>
        <a:bodyPr/>
        <a:lstStyle/>
        <a:p>
          <a:endParaRPr lang="en-US" sz="2400">
            <a:latin typeface="+mn-lt"/>
            <a:ea typeface="Verdana" panose="020B0604030504040204" pitchFamily="34" charset="0"/>
            <a:cs typeface="Verdana" panose="020B0604030504040204" pitchFamily="34" charset="0"/>
          </a:endParaRPr>
        </a:p>
      </dgm:t>
    </dgm:pt>
    <dgm:pt modelId="{7B071A0E-74F2-564A-BC2D-4E33408C2FBE}" type="sibTrans" cxnId="{33017013-19C0-8541-9CBB-1544B31EAC9B}">
      <dgm:prSet/>
      <dgm:spPr/>
      <dgm:t>
        <a:bodyPr/>
        <a:lstStyle/>
        <a:p>
          <a:endParaRPr lang="en-US" sz="2400">
            <a:latin typeface="+mn-lt"/>
            <a:ea typeface="Verdana" panose="020B0604030504040204" pitchFamily="34" charset="0"/>
            <a:cs typeface="Verdana" panose="020B0604030504040204" pitchFamily="34" charset="0"/>
          </a:endParaRPr>
        </a:p>
      </dgm:t>
    </dgm:pt>
    <dgm:pt modelId="{3806F7AB-F34C-2243-AF28-455DA39B5584}" type="pres">
      <dgm:prSet presAssocID="{0D48D96C-108E-0A43-A740-491A067FA513}" presName="diagram" presStyleCnt="0">
        <dgm:presLayoutVars>
          <dgm:dir/>
          <dgm:resizeHandles val="exact"/>
        </dgm:presLayoutVars>
      </dgm:prSet>
      <dgm:spPr/>
    </dgm:pt>
    <dgm:pt modelId="{F130ED42-3C04-494D-8683-910688C2FF73}" type="pres">
      <dgm:prSet presAssocID="{59EB0CE5-9B4D-E448-8F80-B6AD9703EAFA}" presName="node" presStyleLbl="node1" presStyleIdx="0" presStyleCnt="6">
        <dgm:presLayoutVars>
          <dgm:bulletEnabled val="1"/>
        </dgm:presLayoutVars>
      </dgm:prSet>
      <dgm:spPr/>
    </dgm:pt>
    <dgm:pt modelId="{777312E1-0AE7-6448-8060-BE0D7FC159D3}" type="pres">
      <dgm:prSet presAssocID="{133556E4-39B3-A84F-B789-339D31CA4D27}" presName="sibTrans" presStyleCnt="0"/>
      <dgm:spPr/>
    </dgm:pt>
    <dgm:pt modelId="{B4F90CDF-1CA6-8C45-98B6-D2010671D884}" type="pres">
      <dgm:prSet presAssocID="{02090222-8D19-5F43-B6CD-6E418E9BC49D}" presName="node" presStyleLbl="node1" presStyleIdx="1" presStyleCnt="6">
        <dgm:presLayoutVars>
          <dgm:bulletEnabled val="1"/>
        </dgm:presLayoutVars>
      </dgm:prSet>
      <dgm:spPr/>
    </dgm:pt>
    <dgm:pt modelId="{6D4F5F19-70C1-FE40-B022-EA87C6EEC617}" type="pres">
      <dgm:prSet presAssocID="{5B9092CA-4140-A143-92D6-6EB73A1F7031}" presName="sibTrans" presStyleCnt="0"/>
      <dgm:spPr/>
    </dgm:pt>
    <dgm:pt modelId="{055CECF8-E54E-0F4E-A229-77F37102082E}" type="pres">
      <dgm:prSet presAssocID="{548BD586-00FB-0E43-BCF1-4E9C7EBF0192}" presName="node" presStyleLbl="node1" presStyleIdx="2" presStyleCnt="6">
        <dgm:presLayoutVars>
          <dgm:bulletEnabled val="1"/>
        </dgm:presLayoutVars>
      </dgm:prSet>
      <dgm:spPr/>
    </dgm:pt>
    <dgm:pt modelId="{F4CB97B4-F678-C746-909A-7C940B2DB1DE}" type="pres">
      <dgm:prSet presAssocID="{EB1515C2-7472-DB46-B5E6-F13B90F823A8}" presName="sibTrans" presStyleCnt="0"/>
      <dgm:spPr/>
    </dgm:pt>
    <dgm:pt modelId="{4F8623E2-B306-9345-99C6-DE6315B5AA4F}" type="pres">
      <dgm:prSet presAssocID="{12D8FE53-AA46-5842-9E0E-393DF3FBA870}" presName="node" presStyleLbl="node1" presStyleIdx="3" presStyleCnt="6">
        <dgm:presLayoutVars>
          <dgm:bulletEnabled val="1"/>
        </dgm:presLayoutVars>
      </dgm:prSet>
      <dgm:spPr/>
    </dgm:pt>
    <dgm:pt modelId="{6DF133AB-9D6B-284B-B8B6-B13936E43739}" type="pres">
      <dgm:prSet presAssocID="{B339E148-CB13-0346-B85D-9BB1A7C83AC4}" presName="sibTrans" presStyleCnt="0"/>
      <dgm:spPr/>
    </dgm:pt>
    <dgm:pt modelId="{759A80FA-F685-1049-928E-B6A690642B8B}" type="pres">
      <dgm:prSet presAssocID="{D4220421-460A-5E4C-B5F3-19DE13AFE54B}" presName="node" presStyleLbl="node1" presStyleIdx="4" presStyleCnt="6" custLinFactNeighborX="-1482" custLinFactNeighborY="110">
        <dgm:presLayoutVars>
          <dgm:bulletEnabled val="1"/>
        </dgm:presLayoutVars>
      </dgm:prSet>
      <dgm:spPr/>
    </dgm:pt>
    <dgm:pt modelId="{FF7F74F4-455F-F148-A06B-E4665922E45E}" type="pres">
      <dgm:prSet presAssocID="{539061A5-FF8E-5E44-A473-21028B2B761D}" presName="sibTrans" presStyleCnt="0"/>
      <dgm:spPr/>
    </dgm:pt>
    <dgm:pt modelId="{7F4FAF1B-59DD-6B46-850B-D779F4E89F49}" type="pres">
      <dgm:prSet presAssocID="{D4E4DF8C-55ED-1441-85DD-F0554F142081}" presName="node" presStyleLbl="node1" presStyleIdx="5" presStyleCnt="6">
        <dgm:presLayoutVars>
          <dgm:bulletEnabled val="1"/>
        </dgm:presLayoutVars>
      </dgm:prSet>
      <dgm:spPr/>
    </dgm:pt>
  </dgm:ptLst>
  <dgm:cxnLst>
    <dgm:cxn modelId="{52D79501-89D6-1442-98A6-7DD2564E0F57}" srcId="{0D48D96C-108E-0A43-A740-491A067FA513}" destId="{548BD586-00FB-0E43-BCF1-4E9C7EBF0192}" srcOrd="2" destOrd="0" parTransId="{AED5B632-E21A-BE49-9D6C-B35EA991F7A7}" sibTransId="{EB1515C2-7472-DB46-B5E6-F13B90F823A8}"/>
    <dgm:cxn modelId="{33017013-19C0-8541-9CBB-1544B31EAC9B}" srcId="{0D48D96C-108E-0A43-A740-491A067FA513}" destId="{D4E4DF8C-55ED-1441-85DD-F0554F142081}" srcOrd="5" destOrd="0" parTransId="{C96B88C4-1876-0947-AABF-AAEE81E83EC2}" sibTransId="{7B071A0E-74F2-564A-BC2D-4E33408C2FBE}"/>
    <dgm:cxn modelId="{44F12C26-C419-5840-8072-5DE233C8F349}" srcId="{0D48D96C-108E-0A43-A740-491A067FA513}" destId="{D4220421-460A-5E4C-B5F3-19DE13AFE54B}" srcOrd="4" destOrd="0" parTransId="{C026CB42-F99D-6446-BE65-F29E9202C28A}" sibTransId="{539061A5-FF8E-5E44-A473-21028B2B761D}"/>
    <dgm:cxn modelId="{F613D233-6D08-0546-A2D0-F5CEF6ACD1A7}" type="presOf" srcId="{02090222-8D19-5F43-B6CD-6E418E9BC49D}" destId="{B4F90CDF-1CA6-8C45-98B6-D2010671D884}" srcOrd="0" destOrd="0" presId="urn:microsoft.com/office/officeart/2005/8/layout/default"/>
    <dgm:cxn modelId="{57D44862-1150-0A44-A86C-66B02EF26B66}" type="presOf" srcId="{D4220421-460A-5E4C-B5F3-19DE13AFE54B}" destId="{759A80FA-F685-1049-928E-B6A690642B8B}" srcOrd="0" destOrd="0" presId="urn:microsoft.com/office/officeart/2005/8/layout/default"/>
    <dgm:cxn modelId="{D00FAE56-DC50-074D-A18F-AE182F1C2043}" type="presOf" srcId="{0D48D96C-108E-0A43-A740-491A067FA513}" destId="{3806F7AB-F34C-2243-AF28-455DA39B5584}" srcOrd="0" destOrd="0" presId="urn:microsoft.com/office/officeart/2005/8/layout/default"/>
    <dgm:cxn modelId="{68A61C7F-C239-E945-8275-B2F730237C46}" srcId="{0D48D96C-108E-0A43-A740-491A067FA513}" destId="{59EB0CE5-9B4D-E448-8F80-B6AD9703EAFA}" srcOrd="0" destOrd="0" parTransId="{CC0ECE4A-5713-4C4C-A246-D1DBA9419595}" sibTransId="{133556E4-39B3-A84F-B789-339D31CA4D27}"/>
    <dgm:cxn modelId="{A8540180-6DDA-4647-B2EE-C6FE5EF379E6}" type="presOf" srcId="{548BD586-00FB-0E43-BCF1-4E9C7EBF0192}" destId="{055CECF8-E54E-0F4E-A229-77F37102082E}" srcOrd="0" destOrd="0" presId="urn:microsoft.com/office/officeart/2005/8/layout/default"/>
    <dgm:cxn modelId="{62077BED-BF94-3B4F-B214-325CAF9D18E1}" type="presOf" srcId="{59EB0CE5-9B4D-E448-8F80-B6AD9703EAFA}" destId="{F130ED42-3C04-494D-8683-910688C2FF73}" srcOrd="0" destOrd="0" presId="urn:microsoft.com/office/officeart/2005/8/layout/default"/>
    <dgm:cxn modelId="{A97671EE-E7EF-4845-A3F5-68C24FF5C6CD}" srcId="{0D48D96C-108E-0A43-A740-491A067FA513}" destId="{12D8FE53-AA46-5842-9E0E-393DF3FBA870}" srcOrd="3" destOrd="0" parTransId="{CC333DF9-9B7E-414D-ADD7-759AC23B4BB3}" sibTransId="{B339E148-CB13-0346-B85D-9BB1A7C83AC4}"/>
    <dgm:cxn modelId="{681065F1-DAC4-F146-8760-5E8AD5FB23A4}" type="presOf" srcId="{12D8FE53-AA46-5842-9E0E-393DF3FBA870}" destId="{4F8623E2-B306-9345-99C6-DE6315B5AA4F}" srcOrd="0" destOrd="0" presId="urn:microsoft.com/office/officeart/2005/8/layout/default"/>
    <dgm:cxn modelId="{7A1252F8-6E1B-E74F-953B-114DFB80D0F9}" srcId="{0D48D96C-108E-0A43-A740-491A067FA513}" destId="{02090222-8D19-5F43-B6CD-6E418E9BC49D}" srcOrd="1" destOrd="0" parTransId="{70DFF509-905A-1D4B-88D4-2776A9598229}" sibTransId="{5B9092CA-4140-A143-92D6-6EB73A1F7031}"/>
    <dgm:cxn modelId="{6DE3F2F9-C05D-5047-B973-93B4AC6723B4}" type="presOf" srcId="{D4E4DF8C-55ED-1441-85DD-F0554F142081}" destId="{7F4FAF1B-59DD-6B46-850B-D779F4E89F49}" srcOrd="0" destOrd="0" presId="urn:microsoft.com/office/officeart/2005/8/layout/default"/>
    <dgm:cxn modelId="{BA229273-B40D-D64D-9DC0-F253A0C18C98}" type="presParOf" srcId="{3806F7AB-F34C-2243-AF28-455DA39B5584}" destId="{F130ED42-3C04-494D-8683-910688C2FF73}" srcOrd="0" destOrd="0" presId="urn:microsoft.com/office/officeart/2005/8/layout/default"/>
    <dgm:cxn modelId="{2EE9058E-B6BE-AA42-BEA7-0063637263DE}" type="presParOf" srcId="{3806F7AB-F34C-2243-AF28-455DA39B5584}" destId="{777312E1-0AE7-6448-8060-BE0D7FC159D3}" srcOrd="1" destOrd="0" presId="urn:microsoft.com/office/officeart/2005/8/layout/default"/>
    <dgm:cxn modelId="{1CB978EC-F7E8-8D4F-A275-E4CA8F6F4499}" type="presParOf" srcId="{3806F7AB-F34C-2243-AF28-455DA39B5584}" destId="{B4F90CDF-1CA6-8C45-98B6-D2010671D884}" srcOrd="2" destOrd="0" presId="urn:microsoft.com/office/officeart/2005/8/layout/default"/>
    <dgm:cxn modelId="{D2AA67DA-FB2C-E040-AB6F-8FAA11E8AE11}" type="presParOf" srcId="{3806F7AB-F34C-2243-AF28-455DA39B5584}" destId="{6D4F5F19-70C1-FE40-B022-EA87C6EEC617}" srcOrd="3" destOrd="0" presId="urn:microsoft.com/office/officeart/2005/8/layout/default"/>
    <dgm:cxn modelId="{B5D3E7F2-5D1A-3645-A65B-214502FB62E6}" type="presParOf" srcId="{3806F7AB-F34C-2243-AF28-455DA39B5584}" destId="{055CECF8-E54E-0F4E-A229-77F37102082E}" srcOrd="4" destOrd="0" presId="urn:microsoft.com/office/officeart/2005/8/layout/default"/>
    <dgm:cxn modelId="{DDC572AA-AA14-B142-ABC0-315A0AEE07C0}" type="presParOf" srcId="{3806F7AB-F34C-2243-AF28-455DA39B5584}" destId="{F4CB97B4-F678-C746-909A-7C940B2DB1DE}" srcOrd="5" destOrd="0" presId="urn:microsoft.com/office/officeart/2005/8/layout/default"/>
    <dgm:cxn modelId="{4E7B73F6-6A17-AB44-9820-E6FEFE10F193}" type="presParOf" srcId="{3806F7AB-F34C-2243-AF28-455DA39B5584}" destId="{4F8623E2-B306-9345-99C6-DE6315B5AA4F}" srcOrd="6" destOrd="0" presId="urn:microsoft.com/office/officeart/2005/8/layout/default"/>
    <dgm:cxn modelId="{E6F32F6B-D8A0-1946-8D8E-F725EBB67B3C}" type="presParOf" srcId="{3806F7AB-F34C-2243-AF28-455DA39B5584}" destId="{6DF133AB-9D6B-284B-B8B6-B13936E43739}" srcOrd="7" destOrd="0" presId="urn:microsoft.com/office/officeart/2005/8/layout/default"/>
    <dgm:cxn modelId="{0B4A391C-AB9E-654E-9EC7-41AFCB083F65}" type="presParOf" srcId="{3806F7AB-F34C-2243-AF28-455DA39B5584}" destId="{759A80FA-F685-1049-928E-B6A690642B8B}" srcOrd="8" destOrd="0" presId="urn:microsoft.com/office/officeart/2005/8/layout/default"/>
    <dgm:cxn modelId="{0EB4FD4F-4039-C244-AFD7-87E43F3CB216}" type="presParOf" srcId="{3806F7AB-F34C-2243-AF28-455DA39B5584}" destId="{FF7F74F4-455F-F148-A06B-E4665922E45E}" srcOrd="9" destOrd="0" presId="urn:microsoft.com/office/officeart/2005/8/layout/default"/>
    <dgm:cxn modelId="{C93F9AC2-70C3-6E4C-90B4-DF4094AE0885}" type="presParOf" srcId="{3806F7AB-F34C-2243-AF28-455DA39B5584}" destId="{7F4FAF1B-59DD-6B46-850B-D779F4E89F49}" srcOrd="10"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97F21-A35C-A54F-8B6F-CFBCEA656DE1}"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7050FD79-6D22-2F40-BA4E-2D621118D6CF}">
      <dgm:prSet phldrT="[Text]" custT="1"/>
      <dgm:spPr/>
      <dgm:t>
        <a:bodyPr/>
        <a:lstStyle/>
        <a:p>
          <a:r>
            <a:rPr lang="en-US" sz="2000" dirty="0"/>
            <a:t>Treatments received</a:t>
          </a:r>
        </a:p>
      </dgm:t>
    </dgm:pt>
    <dgm:pt modelId="{5CFF27D8-0BB6-2F45-986D-AA923E573A9D}" type="parTrans" cxnId="{EC43CD34-17D5-7644-AA92-AC2CAF3C45B7}">
      <dgm:prSet/>
      <dgm:spPr/>
      <dgm:t>
        <a:bodyPr/>
        <a:lstStyle/>
        <a:p>
          <a:endParaRPr lang="en-US" sz="2000"/>
        </a:p>
      </dgm:t>
    </dgm:pt>
    <dgm:pt modelId="{F9C01D9C-A351-FB4B-8F4F-DB29E347D363}" type="sibTrans" cxnId="{EC43CD34-17D5-7644-AA92-AC2CAF3C45B7}">
      <dgm:prSet/>
      <dgm:spPr/>
      <dgm:t>
        <a:bodyPr/>
        <a:lstStyle/>
        <a:p>
          <a:endParaRPr lang="en-US" sz="2000"/>
        </a:p>
      </dgm:t>
    </dgm:pt>
    <dgm:pt modelId="{5847F5A4-9386-1D4A-A2CB-F3E4CDF7E5F1}">
      <dgm:prSet phldrT="[Text]" custT="1"/>
      <dgm:spPr/>
      <dgm:t>
        <a:bodyPr/>
        <a:lstStyle/>
        <a:p>
          <a:r>
            <a:rPr lang="en-US" sz="2000" b="1" dirty="0"/>
            <a:t>ADT (</a:t>
          </a:r>
          <a:r>
            <a:rPr lang="en-US" sz="2000" b="1" dirty="0" err="1"/>
            <a:t>degarelix</a:t>
          </a:r>
          <a:r>
            <a:rPr lang="en-US" sz="2000" b="1" dirty="0"/>
            <a:t>) + apalutamide</a:t>
          </a:r>
        </a:p>
      </dgm:t>
    </dgm:pt>
    <dgm:pt modelId="{E3C5098C-74DD-2449-8BD3-18660A767A02}" type="parTrans" cxnId="{BF2FB9EC-0EA2-4443-8E67-8D10EFBC5E5B}">
      <dgm:prSet/>
      <dgm:spPr/>
      <dgm:t>
        <a:bodyPr/>
        <a:lstStyle/>
        <a:p>
          <a:endParaRPr lang="en-US" sz="2000"/>
        </a:p>
      </dgm:t>
    </dgm:pt>
    <dgm:pt modelId="{A24D1C04-DD4E-5A4C-9DFB-3044436A9245}" type="sibTrans" cxnId="{BF2FB9EC-0EA2-4443-8E67-8D10EFBC5E5B}">
      <dgm:prSet/>
      <dgm:spPr/>
      <dgm:t>
        <a:bodyPr/>
        <a:lstStyle/>
        <a:p>
          <a:endParaRPr lang="en-US" sz="2000"/>
        </a:p>
      </dgm:t>
    </dgm:pt>
    <dgm:pt modelId="{5A08FB3B-3F65-B24B-A3C7-30E5A341F676}">
      <dgm:prSet phldrT="[Text]" custT="1"/>
      <dgm:spPr/>
      <dgm:t>
        <a:bodyPr/>
        <a:lstStyle/>
        <a:p>
          <a:r>
            <a:rPr lang="en-US" sz="2000" b="1" dirty="0"/>
            <a:t>Good response to APA → to continue treatment</a:t>
          </a:r>
          <a:endParaRPr lang="en-GB" sz="2000" b="1" dirty="0"/>
        </a:p>
        <a:p>
          <a:r>
            <a:rPr lang="en-US" sz="2000" b="1" dirty="0"/>
            <a:t>PSA drop from 109 → 0.07 after 3 </a:t>
          </a:r>
          <a:r>
            <a:rPr lang="en-US" sz="2000" b="1" dirty="0" err="1"/>
            <a:t>mo</a:t>
          </a:r>
          <a:r>
            <a:rPr lang="en-US" sz="2000" b="1" dirty="0"/>
            <a:t> </a:t>
          </a:r>
          <a:r>
            <a:rPr lang="en-US" sz="2000" b="1"/>
            <a:t>of APA</a:t>
          </a:r>
          <a:endParaRPr lang="en-US" sz="2000" b="1" dirty="0"/>
        </a:p>
      </dgm:t>
    </dgm:pt>
    <dgm:pt modelId="{6721BE5D-3EEA-CD45-A09C-9A9B9F0EA761}" type="sibTrans" cxnId="{21A99DF0-2319-AD44-9136-52D164F80A34}">
      <dgm:prSet/>
      <dgm:spPr/>
      <dgm:t>
        <a:bodyPr/>
        <a:lstStyle/>
        <a:p>
          <a:endParaRPr lang="en-US" sz="2000"/>
        </a:p>
      </dgm:t>
    </dgm:pt>
    <dgm:pt modelId="{94E88E29-F7A9-4248-92A9-630D51D956DC}" type="parTrans" cxnId="{21A99DF0-2319-AD44-9136-52D164F80A34}">
      <dgm:prSet/>
      <dgm:spPr/>
      <dgm:t>
        <a:bodyPr/>
        <a:lstStyle/>
        <a:p>
          <a:endParaRPr lang="en-US" sz="2000"/>
        </a:p>
      </dgm:t>
    </dgm:pt>
    <dgm:pt modelId="{F1B2BD2B-BADA-2340-A71A-0E290E1F7138}" type="pres">
      <dgm:prSet presAssocID="{EF897F21-A35C-A54F-8B6F-CFBCEA656DE1}" presName="Name0" presStyleCnt="0">
        <dgm:presLayoutVars>
          <dgm:dir/>
          <dgm:animLvl val="lvl"/>
          <dgm:resizeHandles val="exact"/>
        </dgm:presLayoutVars>
      </dgm:prSet>
      <dgm:spPr/>
    </dgm:pt>
    <dgm:pt modelId="{FC29657C-CF53-7A43-8760-22A6FC885EAD}" type="pres">
      <dgm:prSet presAssocID="{5A08FB3B-3F65-B24B-A3C7-30E5A341F676}" presName="boxAndChildren" presStyleCnt="0"/>
      <dgm:spPr/>
    </dgm:pt>
    <dgm:pt modelId="{4BE335AB-B124-6D42-80A8-4317B2C1994D}" type="pres">
      <dgm:prSet presAssocID="{5A08FB3B-3F65-B24B-A3C7-30E5A341F676}" presName="parentTextBox" presStyleLbl="node1" presStyleIdx="0" presStyleCnt="2" custScaleY="75914"/>
      <dgm:spPr/>
    </dgm:pt>
    <dgm:pt modelId="{C09DB318-C796-9B44-B9C2-0FE8F0A0D06D}" type="pres">
      <dgm:prSet presAssocID="{F9C01D9C-A351-FB4B-8F4F-DB29E347D363}" presName="sp" presStyleCnt="0"/>
      <dgm:spPr/>
    </dgm:pt>
    <dgm:pt modelId="{A24A9789-13DB-784F-BCEA-6C5B21428A6F}" type="pres">
      <dgm:prSet presAssocID="{7050FD79-6D22-2F40-BA4E-2D621118D6CF}" presName="arrowAndChildren" presStyleCnt="0"/>
      <dgm:spPr/>
    </dgm:pt>
    <dgm:pt modelId="{0BF7A591-CA41-FE43-BCEC-1EF42EB5D068}" type="pres">
      <dgm:prSet presAssocID="{7050FD79-6D22-2F40-BA4E-2D621118D6CF}" presName="parentTextArrow" presStyleLbl="node1" presStyleIdx="0" presStyleCnt="2"/>
      <dgm:spPr/>
    </dgm:pt>
    <dgm:pt modelId="{2F01E915-A479-5E43-8941-E7DBA8093A11}" type="pres">
      <dgm:prSet presAssocID="{7050FD79-6D22-2F40-BA4E-2D621118D6CF}" presName="arrow" presStyleLbl="node1" presStyleIdx="1" presStyleCnt="2" custLinFactNeighborY="-11346"/>
      <dgm:spPr/>
    </dgm:pt>
    <dgm:pt modelId="{682D07EF-57F2-AC43-BF9C-778DE8CE5B1A}" type="pres">
      <dgm:prSet presAssocID="{7050FD79-6D22-2F40-BA4E-2D621118D6CF}" presName="descendantArrow" presStyleCnt="0"/>
      <dgm:spPr/>
    </dgm:pt>
    <dgm:pt modelId="{7C90CF65-B4D4-0342-96C3-B2CA085B23B1}" type="pres">
      <dgm:prSet presAssocID="{5847F5A4-9386-1D4A-A2CB-F3E4CDF7E5F1}" presName="childTextArrow" presStyleLbl="fgAccFollowNode1" presStyleIdx="0" presStyleCnt="1">
        <dgm:presLayoutVars>
          <dgm:bulletEnabled val="1"/>
        </dgm:presLayoutVars>
      </dgm:prSet>
      <dgm:spPr/>
    </dgm:pt>
  </dgm:ptLst>
  <dgm:cxnLst>
    <dgm:cxn modelId="{869B3121-B532-DB40-BDDC-F87B37B1E4DE}" type="presOf" srcId="{7050FD79-6D22-2F40-BA4E-2D621118D6CF}" destId="{0BF7A591-CA41-FE43-BCEC-1EF42EB5D068}" srcOrd="0" destOrd="0" presId="urn:microsoft.com/office/officeart/2005/8/layout/process4"/>
    <dgm:cxn modelId="{EC43CD34-17D5-7644-AA92-AC2CAF3C45B7}" srcId="{EF897F21-A35C-A54F-8B6F-CFBCEA656DE1}" destId="{7050FD79-6D22-2F40-BA4E-2D621118D6CF}" srcOrd="0" destOrd="0" parTransId="{5CFF27D8-0BB6-2F45-986D-AA923E573A9D}" sibTransId="{F9C01D9C-A351-FB4B-8F4F-DB29E347D363}"/>
    <dgm:cxn modelId="{87B50F57-684B-3A49-B283-CD8525D6B356}" type="presOf" srcId="{EF897F21-A35C-A54F-8B6F-CFBCEA656DE1}" destId="{F1B2BD2B-BADA-2340-A71A-0E290E1F7138}" srcOrd="0" destOrd="0" presId="urn:microsoft.com/office/officeart/2005/8/layout/process4"/>
    <dgm:cxn modelId="{CCD2E893-EF1A-3948-9160-D14D53F732A2}" type="presOf" srcId="{5847F5A4-9386-1D4A-A2CB-F3E4CDF7E5F1}" destId="{7C90CF65-B4D4-0342-96C3-B2CA085B23B1}" srcOrd="0" destOrd="0" presId="urn:microsoft.com/office/officeart/2005/8/layout/process4"/>
    <dgm:cxn modelId="{EB7ACCB0-5647-2E4C-AEC8-AA78D25B84A7}" type="presOf" srcId="{5A08FB3B-3F65-B24B-A3C7-30E5A341F676}" destId="{4BE335AB-B124-6D42-80A8-4317B2C1994D}" srcOrd="0" destOrd="0" presId="urn:microsoft.com/office/officeart/2005/8/layout/process4"/>
    <dgm:cxn modelId="{E08071BF-4C4B-9F45-A535-E6C2ECCC1074}" type="presOf" srcId="{7050FD79-6D22-2F40-BA4E-2D621118D6CF}" destId="{2F01E915-A479-5E43-8941-E7DBA8093A11}" srcOrd="1" destOrd="0" presId="urn:microsoft.com/office/officeart/2005/8/layout/process4"/>
    <dgm:cxn modelId="{BF2FB9EC-0EA2-4443-8E67-8D10EFBC5E5B}" srcId="{7050FD79-6D22-2F40-BA4E-2D621118D6CF}" destId="{5847F5A4-9386-1D4A-A2CB-F3E4CDF7E5F1}" srcOrd="0" destOrd="0" parTransId="{E3C5098C-74DD-2449-8BD3-18660A767A02}" sibTransId="{A24D1C04-DD4E-5A4C-9DFB-3044436A9245}"/>
    <dgm:cxn modelId="{21A99DF0-2319-AD44-9136-52D164F80A34}" srcId="{EF897F21-A35C-A54F-8B6F-CFBCEA656DE1}" destId="{5A08FB3B-3F65-B24B-A3C7-30E5A341F676}" srcOrd="1" destOrd="0" parTransId="{94E88E29-F7A9-4248-92A9-630D51D956DC}" sibTransId="{6721BE5D-3EEA-CD45-A09C-9A9B9F0EA761}"/>
    <dgm:cxn modelId="{619BB20E-4E07-A24C-853F-7D12ABF345F2}" type="presParOf" srcId="{F1B2BD2B-BADA-2340-A71A-0E290E1F7138}" destId="{FC29657C-CF53-7A43-8760-22A6FC885EAD}" srcOrd="0" destOrd="0" presId="urn:microsoft.com/office/officeart/2005/8/layout/process4"/>
    <dgm:cxn modelId="{DB1C6D35-64C9-5841-866D-880FCF549577}" type="presParOf" srcId="{FC29657C-CF53-7A43-8760-22A6FC885EAD}" destId="{4BE335AB-B124-6D42-80A8-4317B2C1994D}" srcOrd="0" destOrd="0" presId="urn:microsoft.com/office/officeart/2005/8/layout/process4"/>
    <dgm:cxn modelId="{EDB4E090-31FF-1948-9AA2-37B267F41C47}" type="presParOf" srcId="{F1B2BD2B-BADA-2340-A71A-0E290E1F7138}" destId="{C09DB318-C796-9B44-B9C2-0FE8F0A0D06D}" srcOrd="1" destOrd="0" presId="urn:microsoft.com/office/officeart/2005/8/layout/process4"/>
    <dgm:cxn modelId="{071ED284-2798-B949-9031-FBA127481B02}" type="presParOf" srcId="{F1B2BD2B-BADA-2340-A71A-0E290E1F7138}" destId="{A24A9789-13DB-784F-BCEA-6C5B21428A6F}" srcOrd="2" destOrd="0" presId="urn:microsoft.com/office/officeart/2005/8/layout/process4"/>
    <dgm:cxn modelId="{5C1BD536-474C-D644-A4B0-08DE4CBEC23C}" type="presParOf" srcId="{A24A9789-13DB-784F-BCEA-6C5B21428A6F}" destId="{0BF7A591-CA41-FE43-BCEC-1EF42EB5D068}" srcOrd="0" destOrd="0" presId="urn:microsoft.com/office/officeart/2005/8/layout/process4"/>
    <dgm:cxn modelId="{EAC0419E-AB2F-B844-BA37-299C4E32047E}" type="presParOf" srcId="{A24A9789-13DB-784F-BCEA-6C5B21428A6F}" destId="{2F01E915-A479-5E43-8941-E7DBA8093A11}" srcOrd="1" destOrd="0" presId="urn:microsoft.com/office/officeart/2005/8/layout/process4"/>
    <dgm:cxn modelId="{1A3F4824-0FAB-414B-9B0A-1DE2AB1BA15F}" type="presParOf" srcId="{A24A9789-13DB-784F-BCEA-6C5B21428A6F}" destId="{682D07EF-57F2-AC43-BF9C-778DE8CE5B1A}" srcOrd="2" destOrd="0" presId="urn:microsoft.com/office/officeart/2005/8/layout/process4"/>
    <dgm:cxn modelId="{A2587D2A-0A72-6849-A739-D28C18F78F94}" type="presParOf" srcId="{682D07EF-57F2-AC43-BF9C-778DE8CE5B1A}" destId="{7C90CF65-B4D4-0342-96C3-B2CA085B23B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848791-D3DD-F249-9B1B-617ED662CE9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D517A814-0577-5E41-80BA-9D288451CB70}">
      <dgm:prSet phldrT="[Text]" custT="1"/>
      <dgm:spPr/>
      <dgm:t>
        <a:bodyPr/>
        <a:lstStyle/>
        <a:p>
          <a:r>
            <a:rPr lang="en-US" sz="2000" b="1" dirty="0">
              <a:solidFill>
                <a:schemeClr val="bg1"/>
              </a:solidFill>
              <a:latin typeface="+mn-lt"/>
              <a:hlinkClick xmlns:r="http://schemas.openxmlformats.org/officeDocument/2006/relationships" r:id="rId1" action="ppaction://hlinksldjump">
                <a:extLst>
                  <a:ext uri="{A12FA001-AC4F-418D-AE19-62706E023703}">
                    <ahyp:hlinkClr xmlns:ahyp="http://schemas.microsoft.com/office/drawing/2018/hyperlinkcolor" val="tx"/>
                  </a:ext>
                </a:extLst>
              </a:hlinkClick>
            </a:rPr>
            <a:t>PSMA-PET is recommended for accurate staging in biochemical recurrent prostate cancer</a:t>
          </a:r>
          <a:endParaRPr lang="en-US" sz="2000" b="1" dirty="0">
            <a:solidFill>
              <a:schemeClr val="bg1"/>
            </a:solidFill>
          </a:endParaRPr>
        </a:p>
      </dgm:t>
    </dgm:pt>
    <dgm:pt modelId="{89828B0C-DF00-2A4C-984B-C1975EFB4BB9}" type="parTrans" cxnId="{A342CBE1-38C9-B442-899D-B9F715F19DEE}">
      <dgm:prSet/>
      <dgm:spPr/>
      <dgm:t>
        <a:bodyPr/>
        <a:lstStyle/>
        <a:p>
          <a:endParaRPr lang="en-US" sz="2000" b="1">
            <a:solidFill>
              <a:schemeClr val="bg1"/>
            </a:solidFill>
          </a:endParaRPr>
        </a:p>
      </dgm:t>
    </dgm:pt>
    <dgm:pt modelId="{10E7C151-ECD9-9341-9173-FA15089A01B5}" type="sibTrans" cxnId="{A342CBE1-38C9-B442-899D-B9F715F19DEE}">
      <dgm:prSet/>
      <dgm:spPr/>
      <dgm:t>
        <a:bodyPr/>
        <a:lstStyle/>
        <a:p>
          <a:endParaRPr lang="en-US" sz="2000" b="1">
            <a:solidFill>
              <a:schemeClr val="bg1"/>
            </a:solidFill>
          </a:endParaRPr>
        </a:p>
      </dgm:t>
    </dgm:pt>
    <dgm:pt modelId="{1462B6E3-EF42-0946-8D93-8CC181DD90C3}">
      <dgm:prSet phldrT="[Text]" custT="1"/>
      <dgm:spPr/>
      <dgm:t>
        <a:bodyPr/>
        <a:lstStyle/>
        <a:p>
          <a:r>
            <a:rPr lang="en-US" sz="2000" b="1" dirty="0">
              <a:solidFill>
                <a:schemeClr val="bg1"/>
              </a:solidFill>
              <a:latin typeface="+mn-lt"/>
              <a:hlinkClick xmlns:r="http://schemas.openxmlformats.org/officeDocument/2006/relationships" r:id="rId2" action="ppaction://hlinksldjump">
                <a:extLst>
                  <a:ext uri="{A12FA001-AC4F-418D-AE19-62706E023703}">
                    <ahyp:hlinkClr xmlns:ahyp="http://schemas.microsoft.com/office/drawing/2018/hyperlinkcolor" val="tx"/>
                  </a:ext>
                </a:extLst>
              </a:hlinkClick>
            </a:rPr>
            <a:t>Radiotherapy to primary </a:t>
          </a:r>
          <a:r>
            <a:rPr lang="en-US" sz="2000" b="1" dirty="0" err="1">
              <a:solidFill>
                <a:schemeClr val="bg1"/>
              </a:solidFill>
              <a:latin typeface="+mn-lt"/>
              <a:hlinkClick xmlns:r="http://schemas.openxmlformats.org/officeDocument/2006/relationships" r:id="rId2" action="ppaction://hlinksldjump">
                <a:extLst>
                  <a:ext uri="{A12FA001-AC4F-418D-AE19-62706E023703}">
                    <ahyp:hlinkClr xmlns:ahyp="http://schemas.microsoft.com/office/drawing/2018/hyperlinkcolor" val="tx"/>
                  </a:ext>
                </a:extLst>
              </a:hlinkClick>
            </a:rPr>
            <a:t>tumour</a:t>
          </a:r>
          <a:endParaRPr lang="en-US" sz="2000" b="1" dirty="0">
            <a:solidFill>
              <a:schemeClr val="bg1"/>
            </a:solidFill>
          </a:endParaRPr>
        </a:p>
      </dgm:t>
    </dgm:pt>
    <dgm:pt modelId="{0F14BEEC-35A1-DD4F-94EC-E927076CD146}" type="parTrans" cxnId="{B85F8F03-B333-3E41-9677-CF68ADFDEE11}">
      <dgm:prSet/>
      <dgm:spPr/>
      <dgm:t>
        <a:bodyPr/>
        <a:lstStyle/>
        <a:p>
          <a:endParaRPr lang="en-US" sz="2000" b="1">
            <a:solidFill>
              <a:schemeClr val="bg1"/>
            </a:solidFill>
          </a:endParaRPr>
        </a:p>
      </dgm:t>
    </dgm:pt>
    <dgm:pt modelId="{A0BDDD8D-71DF-CB48-A73F-9482FE3AD750}" type="sibTrans" cxnId="{B85F8F03-B333-3E41-9677-CF68ADFDEE11}">
      <dgm:prSet/>
      <dgm:spPr/>
      <dgm:t>
        <a:bodyPr/>
        <a:lstStyle/>
        <a:p>
          <a:endParaRPr lang="en-US" sz="2000" b="1">
            <a:solidFill>
              <a:schemeClr val="bg1"/>
            </a:solidFill>
          </a:endParaRPr>
        </a:p>
      </dgm:t>
    </dgm:pt>
    <dgm:pt modelId="{6DD50BA1-DF84-D143-8AE0-B87DDF4CBA26}" type="pres">
      <dgm:prSet presAssocID="{51848791-D3DD-F249-9B1B-617ED662CE91}" presName="diagram" presStyleCnt="0">
        <dgm:presLayoutVars>
          <dgm:dir/>
          <dgm:resizeHandles val="exact"/>
        </dgm:presLayoutVars>
      </dgm:prSet>
      <dgm:spPr/>
    </dgm:pt>
    <dgm:pt modelId="{DE8C9EB0-61BE-1F48-84AC-D489958F4BBF}" type="pres">
      <dgm:prSet presAssocID="{D517A814-0577-5E41-80BA-9D288451CB70}" presName="node" presStyleLbl="node1" presStyleIdx="0" presStyleCnt="2">
        <dgm:presLayoutVars>
          <dgm:bulletEnabled val="1"/>
        </dgm:presLayoutVars>
      </dgm:prSet>
      <dgm:spPr/>
    </dgm:pt>
    <dgm:pt modelId="{4B3E0547-2452-AC45-9328-E4B449CABABF}" type="pres">
      <dgm:prSet presAssocID="{10E7C151-ECD9-9341-9173-FA15089A01B5}" presName="sibTrans" presStyleCnt="0"/>
      <dgm:spPr/>
    </dgm:pt>
    <dgm:pt modelId="{41A90D01-AB1A-5C46-BD01-D08929A23B75}" type="pres">
      <dgm:prSet presAssocID="{1462B6E3-EF42-0946-8D93-8CC181DD90C3}" presName="node" presStyleLbl="node1" presStyleIdx="1" presStyleCnt="2">
        <dgm:presLayoutVars>
          <dgm:bulletEnabled val="1"/>
        </dgm:presLayoutVars>
      </dgm:prSet>
      <dgm:spPr/>
    </dgm:pt>
  </dgm:ptLst>
  <dgm:cxnLst>
    <dgm:cxn modelId="{B85F8F03-B333-3E41-9677-CF68ADFDEE11}" srcId="{51848791-D3DD-F249-9B1B-617ED662CE91}" destId="{1462B6E3-EF42-0946-8D93-8CC181DD90C3}" srcOrd="1" destOrd="0" parTransId="{0F14BEEC-35A1-DD4F-94EC-E927076CD146}" sibTransId="{A0BDDD8D-71DF-CB48-A73F-9482FE3AD750}"/>
    <dgm:cxn modelId="{09257594-B206-DF4B-A1A3-925204370C66}" type="presOf" srcId="{1462B6E3-EF42-0946-8D93-8CC181DD90C3}" destId="{41A90D01-AB1A-5C46-BD01-D08929A23B75}" srcOrd="0" destOrd="0" presId="urn:microsoft.com/office/officeart/2005/8/layout/default"/>
    <dgm:cxn modelId="{707ED494-B14F-044B-9F2E-693B7033F412}" type="presOf" srcId="{51848791-D3DD-F249-9B1B-617ED662CE91}" destId="{6DD50BA1-DF84-D143-8AE0-B87DDF4CBA26}" srcOrd="0" destOrd="0" presId="urn:microsoft.com/office/officeart/2005/8/layout/default"/>
    <dgm:cxn modelId="{9F68CFB8-AEFF-E143-9692-3E9D03620DC1}" type="presOf" srcId="{D517A814-0577-5E41-80BA-9D288451CB70}" destId="{DE8C9EB0-61BE-1F48-84AC-D489958F4BBF}" srcOrd="0" destOrd="0" presId="urn:microsoft.com/office/officeart/2005/8/layout/default"/>
    <dgm:cxn modelId="{A342CBE1-38C9-B442-899D-B9F715F19DEE}" srcId="{51848791-D3DD-F249-9B1B-617ED662CE91}" destId="{D517A814-0577-5E41-80BA-9D288451CB70}" srcOrd="0" destOrd="0" parTransId="{89828B0C-DF00-2A4C-984B-C1975EFB4BB9}" sibTransId="{10E7C151-ECD9-9341-9173-FA15089A01B5}"/>
    <dgm:cxn modelId="{1C17EEE4-08C5-1C42-A714-8BF20361B4CC}" type="presParOf" srcId="{6DD50BA1-DF84-D143-8AE0-B87DDF4CBA26}" destId="{DE8C9EB0-61BE-1F48-84AC-D489958F4BBF}" srcOrd="0" destOrd="0" presId="urn:microsoft.com/office/officeart/2005/8/layout/default"/>
    <dgm:cxn modelId="{6AE10E12-DF2D-2B40-A5AF-527FD57C155A}" type="presParOf" srcId="{6DD50BA1-DF84-D143-8AE0-B87DDF4CBA26}" destId="{4B3E0547-2452-AC45-9328-E4B449CABABF}" srcOrd="1" destOrd="0" presId="urn:microsoft.com/office/officeart/2005/8/layout/default"/>
    <dgm:cxn modelId="{239CEA2E-C8FC-0D46-B4C4-CA0D0DA49643}" type="presParOf" srcId="{6DD50BA1-DF84-D143-8AE0-B87DDF4CBA26}" destId="{41A90D01-AB1A-5C46-BD01-D08929A23B7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04D6C-E87C-8144-B79F-46A6072E53A7}">
      <dsp:nvSpPr>
        <dsp:cNvPr id="0" name=""/>
        <dsp:cNvSpPr/>
      </dsp:nvSpPr>
      <dsp:spPr>
        <a:xfrm>
          <a:off x="0" y="1952949"/>
          <a:ext cx="9356034" cy="43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PSMA-PET recommendations for biochemical recurrent prostate cancer</a:t>
          </a:r>
          <a:r>
            <a:rPr lang="en-US" sz="1800" kern="1200" baseline="30000" dirty="0"/>
            <a:t>2</a:t>
          </a:r>
          <a:endParaRPr lang="en-US" sz="1800" kern="1200" dirty="0"/>
        </a:p>
      </dsp:txBody>
      <dsp:txXfrm>
        <a:off x="21302" y="1974251"/>
        <a:ext cx="9313430" cy="393764"/>
      </dsp:txXfrm>
    </dsp:sp>
    <dsp:sp modelId="{C0469152-2B23-684F-B536-B937989238A6}">
      <dsp:nvSpPr>
        <dsp:cNvPr id="0" name=""/>
        <dsp:cNvSpPr/>
      </dsp:nvSpPr>
      <dsp:spPr>
        <a:xfrm>
          <a:off x="0" y="2389317"/>
          <a:ext cx="935603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54"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t>After radical prostatectomy if PSA level is &gt; 0.2 ng/mL and results will influence subsequent treatment decisions</a:t>
          </a:r>
        </a:p>
        <a:p>
          <a:pPr marL="171450" lvl="1" indent="-171450" algn="l" defTabSz="800100">
            <a:lnSpc>
              <a:spcPct val="90000"/>
            </a:lnSpc>
            <a:spcBef>
              <a:spcPct val="0"/>
            </a:spcBef>
            <a:spcAft>
              <a:spcPct val="20000"/>
            </a:spcAft>
            <a:buChar char="•"/>
          </a:pPr>
          <a:r>
            <a:rPr lang="en-US" sz="1800" kern="1200" dirty="0"/>
            <a:t>After radiotherapy if patients are fit for curative salvage treatment</a:t>
          </a:r>
        </a:p>
      </dsp:txBody>
      <dsp:txXfrm>
        <a:off x="0" y="2389317"/>
        <a:ext cx="9356034"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ED42-3C04-494D-8683-910688C2FF73}">
      <dsp:nvSpPr>
        <dsp:cNvPr id="0" name=""/>
        <dsp:cNvSpPr/>
      </dsp:nvSpPr>
      <dsp:spPr>
        <a:xfrm>
          <a:off x="81644" y="1929"/>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only</a:t>
          </a:r>
          <a:endParaRPr lang="en-US" sz="2400" kern="1200" dirty="0">
            <a:latin typeface="+mn-lt"/>
            <a:ea typeface="Verdana" panose="020B0604030504040204" pitchFamily="34" charset="0"/>
            <a:cs typeface="Verdana" panose="020B0604030504040204" pitchFamily="34" charset="0"/>
          </a:endParaRPr>
        </a:p>
      </dsp:txBody>
      <dsp:txXfrm>
        <a:off x="81644" y="1929"/>
        <a:ext cx="2917866" cy="1750719"/>
      </dsp:txXfrm>
    </dsp:sp>
    <dsp:sp modelId="{B4F90CDF-1CA6-8C45-98B6-D2010671D884}">
      <dsp:nvSpPr>
        <dsp:cNvPr id="0" name=""/>
        <dsp:cNvSpPr/>
      </dsp:nvSpPr>
      <dsp:spPr>
        <a:xfrm>
          <a:off x="3291297" y="1929"/>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a:t>
          </a:r>
        </a:p>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Chemotherapy</a:t>
          </a:r>
          <a:endParaRPr lang="en-US" sz="2400" kern="1200" dirty="0">
            <a:latin typeface="+mn-lt"/>
            <a:ea typeface="Verdana" panose="020B0604030504040204" pitchFamily="34" charset="0"/>
            <a:cs typeface="Verdana" panose="020B0604030504040204" pitchFamily="34" charset="0"/>
          </a:endParaRPr>
        </a:p>
      </dsp:txBody>
      <dsp:txXfrm>
        <a:off x="3291297" y="1929"/>
        <a:ext cx="2917866" cy="1750719"/>
      </dsp:txXfrm>
    </dsp:sp>
    <dsp:sp modelId="{055CECF8-E54E-0F4E-A229-77F37102082E}">
      <dsp:nvSpPr>
        <dsp:cNvPr id="0" name=""/>
        <dsp:cNvSpPr/>
      </dsp:nvSpPr>
      <dsp:spPr>
        <a:xfrm>
          <a:off x="6500950" y="1929"/>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ea typeface="Verdana" panose="020B0604030504040204" pitchFamily="34" charset="0"/>
              <a:cs typeface="Verdana" panose="020B0604030504040204" pitchFamily="34" charset="0"/>
            </a:rPr>
            <a:t>ADT +</a:t>
          </a:r>
        </a:p>
        <a:p>
          <a:pPr marL="0" lvl="0" indent="0" algn="ctr" defTabSz="1066800">
            <a:lnSpc>
              <a:spcPct val="90000"/>
            </a:lnSpc>
            <a:spcBef>
              <a:spcPct val="0"/>
            </a:spcBef>
            <a:spcAft>
              <a:spcPct val="35000"/>
            </a:spcAft>
            <a:buNone/>
          </a:pPr>
          <a:r>
            <a:rPr lang="en-US" sz="2400" kern="1200">
              <a:latin typeface="+mn-lt"/>
              <a:ea typeface="Verdana" panose="020B0604030504040204" pitchFamily="34" charset="0"/>
              <a:cs typeface="Verdana" panose="020B0604030504040204" pitchFamily="34" charset="0"/>
            </a:rPr>
            <a:t>NHT</a:t>
          </a:r>
          <a:endParaRPr lang="en-US" sz="2400" kern="1200" dirty="0">
            <a:latin typeface="+mn-lt"/>
            <a:ea typeface="Verdana" panose="020B0604030504040204" pitchFamily="34" charset="0"/>
            <a:cs typeface="Verdana" panose="020B0604030504040204" pitchFamily="34" charset="0"/>
          </a:endParaRPr>
        </a:p>
      </dsp:txBody>
      <dsp:txXfrm>
        <a:off x="6500950" y="1929"/>
        <a:ext cx="2917866" cy="1750719"/>
      </dsp:txXfrm>
    </dsp:sp>
    <dsp:sp modelId="{4F8623E2-B306-9345-99C6-DE6315B5AA4F}">
      <dsp:nvSpPr>
        <dsp:cNvPr id="0" name=""/>
        <dsp:cNvSpPr/>
      </dsp:nvSpPr>
      <dsp:spPr>
        <a:xfrm>
          <a:off x="81644" y="2044435"/>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ADT +</a:t>
          </a:r>
        </a:p>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NHT +</a:t>
          </a:r>
        </a:p>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Chemotherapy</a:t>
          </a:r>
        </a:p>
      </dsp:txBody>
      <dsp:txXfrm>
        <a:off x="81644" y="2044435"/>
        <a:ext cx="2917866" cy="1750719"/>
      </dsp:txXfrm>
    </dsp:sp>
    <dsp:sp modelId="{759A80FA-F685-1049-928E-B6A690642B8B}">
      <dsp:nvSpPr>
        <dsp:cNvPr id="0" name=""/>
        <dsp:cNvSpPr/>
      </dsp:nvSpPr>
      <dsp:spPr>
        <a:xfrm>
          <a:off x="3248054" y="2046361"/>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a:t>
          </a:r>
          <a:r>
            <a:rPr lang="en-SG" sz="2400" kern="1200">
              <a:latin typeface="+mn-lt"/>
              <a:ea typeface="Verdana" panose="020B0604030504040204" pitchFamily="34" charset="0"/>
              <a:cs typeface="Verdana" panose="020B0604030504040204" pitchFamily="34" charset="0"/>
            </a:rPr>
            <a:t>+ </a:t>
          </a:r>
        </a:p>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RT to Prostate</a:t>
          </a:r>
          <a:endParaRPr lang="en-SG" sz="2400" kern="1200" dirty="0">
            <a:latin typeface="+mn-lt"/>
            <a:ea typeface="Verdana" panose="020B0604030504040204" pitchFamily="34" charset="0"/>
            <a:cs typeface="Verdana" panose="020B0604030504040204" pitchFamily="34" charset="0"/>
          </a:endParaRPr>
        </a:p>
      </dsp:txBody>
      <dsp:txXfrm>
        <a:off x="3248054" y="2046361"/>
        <a:ext cx="2917866" cy="1750719"/>
      </dsp:txXfrm>
    </dsp:sp>
    <dsp:sp modelId="{7F4FAF1B-59DD-6B46-850B-D779F4E89F49}">
      <dsp:nvSpPr>
        <dsp:cNvPr id="0" name=""/>
        <dsp:cNvSpPr/>
      </dsp:nvSpPr>
      <dsp:spPr>
        <a:xfrm>
          <a:off x="6500950" y="2044435"/>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ADT +</a:t>
          </a:r>
        </a:p>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NHT +</a:t>
          </a:r>
        </a:p>
        <a:p>
          <a:pPr marL="0" lvl="0" indent="0" algn="ctr" defTabSz="1066800">
            <a:lnSpc>
              <a:spcPct val="90000"/>
            </a:lnSpc>
            <a:spcBef>
              <a:spcPct val="0"/>
            </a:spcBef>
            <a:spcAft>
              <a:spcPct val="35000"/>
            </a:spcAft>
            <a:buNone/>
          </a:pPr>
          <a:r>
            <a:rPr lang="en-SG" sz="2400" kern="1200">
              <a:latin typeface="+mn-lt"/>
              <a:ea typeface="Verdana" panose="020B0604030504040204" pitchFamily="34" charset="0"/>
              <a:cs typeface="Verdana" panose="020B0604030504040204" pitchFamily="34" charset="0"/>
            </a:rPr>
            <a:t>RT to Prostate</a:t>
          </a:r>
          <a:endParaRPr lang="en-US" sz="2400" kern="1200" dirty="0">
            <a:latin typeface="+mn-lt"/>
            <a:ea typeface="Verdana" panose="020B0604030504040204" pitchFamily="34" charset="0"/>
            <a:cs typeface="Verdana" panose="020B0604030504040204" pitchFamily="34" charset="0"/>
          </a:endParaRPr>
        </a:p>
      </dsp:txBody>
      <dsp:txXfrm>
        <a:off x="6500950" y="2044435"/>
        <a:ext cx="2917866" cy="1750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335AB-B124-6D42-80A8-4317B2C1994D}">
      <dsp:nvSpPr>
        <dsp:cNvPr id="0" name=""/>
        <dsp:cNvSpPr/>
      </dsp:nvSpPr>
      <dsp:spPr>
        <a:xfrm>
          <a:off x="0" y="2610327"/>
          <a:ext cx="8128000" cy="13006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Good response to APA → to continue treatment</a:t>
          </a:r>
          <a:endParaRPr lang="en-GB" sz="2000" b="1" kern="1200" dirty="0"/>
        </a:p>
        <a:p>
          <a:pPr marL="0" lvl="0" indent="0" algn="ctr" defTabSz="889000">
            <a:lnSpc>
              <a:spcPct val="90000"/>
            </a:lnSpc>
            <a:spcBef>
              <a:spcPct val="0"/>
            </a:spcBef>
            <a:spcAft>
              <a:spcPct val="35000"/>
            </a:spcAft>
            <a:buNone/>
          </a:pPr>
          <a:r>
            <a:rPr lang="en-US" sz="2000" b="1" kern="1200" dirty="0"/>
            <a:t>PSA drop from 109 → 0.07 after 3 </a:t>
          </a:r>
          <a:r>
            <a:rPr lang="en-US" sz="2000" b="1" kern="1200" dirty="0" err="1"/>
            <a:t>mo</a:t>
          </a:r>
          <a:r>
            <a:rPr lang="en-US" sz="2000" b="1" kern="1200" dirty="0"/>
            <a:t> </a:t>
          </a:r>
          <a:r>
            <a:rPr lang="en-US" sz="2000" b="1" kern="1200"/>
            <a:t>of APA</a:t>
          </a:r>
          <a:endParaRPr lang="en-US" sz="2000" b="1" kern="1200" dirty="0"/>
        </a:p>
      </dsp:txBody>
      <dsp:txXfrm>
        <a:off x="0" y="2610327"/>
        <a:ext cx="8128000" cy="1300680"/>
      </dsp:txXfrm>
    </dsp:sp>
    <dsp:sp modelId="{2F01E915-A479-5E43-8941-E7DBA8093A11}">
      <dsp:nvSpPr>
        <dsp:cNvPr id="0" name=""/>
        <dsp:cNvSpPr/>
      </dsp:nvSpPr>
      <dsp:spPr>
        <a:xfrm rot="10800000">
          <a:off x="0" y="0"/>
          <a:ext cx="8128000" cy="26351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Treatments received</a:t>
          </a:r>
        </a:p>
      </dsp:txBody>
      <dsp:txXfrm rot="-10800000">
        <a:off x="0" y="0"/>
        <a:ext cx="8128000" cy="924937"/>
      </dsp:txXfrm>
    </dsp:sp>
    <dsp:sp modelId="{7C90CF65-B4D4-0342-96C3-B2CA085B23B1}">
      <dsp:nvSpPr>
        <dsp:cNvPr id="0" name=""/>
        <dsp:cNvSpPr/>
      </dsp:nvSpPr>
      <dsp:spPr>
        <a:xfrm>
          <a:off x="0" y="925816"/>
          <a:ext cx="8128000" cy="787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ADT (</a:t>
          </a:r>
          <a:r>
            <a:rPr lang="en-US" sz="2000" b="1" kern="1200" dirty="0" err="1"/>
            <a:t>degarelix</a:t>
          </a:r>
          <a:r>
            <a:rPr lang="en-US" sz="2000" b="1" kern="1200" dirty="0"/>
            <a:t>) + apalutamide</a:t>
          </a:r>
        </a:p>
      </dsp:txBody>
      <dsp:txXfrm>
        <a:off x="0" y="925816"/>
        <a:ext cx="8128000" cy="787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9EB0-61BE-1F48-84AC-D489958F4BBF}">
      <dsp:nvSpPr>
        <dsp:cNvPr id="0" name=""/>
        <dsp:cNvSpPr/>
      </dsp:nvSpPr>
      <dsp:spPr>
        <a:xfrm>
          <a:off x="1055912" y="815"/>
          <a:ext cx="4069609" cy="24417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PSMA-PET is recommended for accurate staging in biochemical recurrent prostate cancer</a:t>
          </a:r>
          <a:endParaRPr lang="en-US" sz="2000" b="1" kern="1200" dirty="0">
            <a:solidFill>
              <a:schemeClr val="bg1"/>
            </a:solidFill>
          </a:endParaRPr>
        </a:p>
      </dsp:txBody>
      <dsp:txXfrm>
        <a:off x="1055912" y="815"/>
        <a:ext cx="4069609" cy="2441765"/>
      </dsp:txXfrm>
    </dsp:sp>
    <dsp:sp modelId="{41A90D01-AB1A-5C46-BD01-D08929A23B75}">
      <dsp:nvSpPr>
        <dsp:cNvPr id="0" name=""/>
        <dsp:cNvSpPr/>
      </dsp:nvSpPr>
      <dsp:spPr>
        <a:xfrm>
          <a:off x="5532483" y="815"/>
          <a:ext cx="4069609" cy="24417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Radiotherapy to primary </a:t>
          </a:r>
          <a:r>
            <a:rPr lang="en-US" sz="2000" b="1" kern="1200" dirty="0" err="1">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tumour</a:t>
          </a:r>
          <a:endParaRPr lang="en-US" sz="2000" b="1" kern="1200" dirty="0">
            <a:solidFill>
              <a:schemeClr val="bg1"/>
            </a:solidFill>
          </a:endParaRPr>
        </a:p>
      </dsp:txBody>
      <dsp:txXfrm>
        <a:off x="5532483" y="815"/>
        <a:ext cx="4069609" cy="24417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BEE3-FA68-4AB7-B60B-99EF574A1D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051712AB-5D84-48CC-B69B-1412E99D4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D6B3C01-A93E-408F-B146-210AAFC35A04}"/>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5" name="Footer Placeholder 4">
            <a:extLst>
              <a:ext uri="{FF2B5EF4-FFF2-40B4-BE49-F238E27FC236}">
                <a16:creationId xmlns:a16="http://schemas.microsoft.com/office/drawing/2014/main" id="{F5358C49-2AC8-4493-A8C8-6D35CD3689E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C430C60-5C9A-4148-BB11-3B5169B87D95}"/>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423406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2873-3A07-4A76-AFF6-3C72F04B51AE}"/>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ACFC063E-DDB4-4C00-8C1F-82F3D7779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E7C6A1B-C7EA-4C83-9878-8FA7EDC4FB65}"/>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5" name="Footer Placeholder 4">
            <a:extLst>
              <a:ext uri="{FF2B5EF4-FFF2-40B4-BE49-F238E27FC236}">
                <a16:creationId xmlns:a16="http://schemas.microsoft.com/office/drawing/2014/main" id="{D2AF417E-AF1D-4116-AF4C-DA54BA8651F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1489E40-67D6-413E-A2A1-40D558F2F25A}"/>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381039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DE95F-2EFC-4018-88DB-C2D9EE5F64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6B31807-7E8A-4E2A-86B3-590EA84380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BE642FF-48FB-4452-9EB6-38601C5F30E5}"/>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5" name="Footer Placeholder 4">
            <a:extLst>
              <a:ext uri="{FF2B5EF4-FFF2-40B4-BE49-F238E27FC236}">
                <a16:creationId xmlns:a16="http://schemas.microsoft.com/office/drawing/2014/main" id="{ACF351D0-3388-4141-90E1-37D4C87D0BC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729C2C7-8417-4591-8225-63FFAB9AA674}"/>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30215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6" name="Picture 15" descr="A picture containing room, sitting, table, bird&#10;&#10;Description automatically generated">
            <a:extLst>
              <a:ext uri="{FF2B5EF4-FFF2-40B4-BE49-F238E27FC236}">
                <a16:creationId xmlns:a16="http://schemas.microsoft.com/office/drawing/2014/main" id="{6BD06DBC-10E5-0344-A3E6-DE9E012E9D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73705B-B617-D142-A2BD-6C7564627CF3}"/>
              </a:ext>
            </a:extLst>
          </p:cNvPr>
          <p:cNvSpPr>
            <a:spLocks noGrp="1"/>
          </p:cNvSpPr>
          <p:nvPr>
            <p:ph type="ctrTitle"/>
          </p:nvPr>
        </p:nvSpPr>
        <p:spPr>
          <a:xfrm>
            <a:off x="2540000" y="2306319"/>
            <a:ext cx="9144000" cy="1717041"/>
          </a:xfrm>
          <a:prstGeom prst="rect">
            <a:avLst/>
          </a:prstGeom>
        </p:spPr>
        <p:txBody>
          <a:bodyPr anchor="b"/>
          <a:lstStyle>
            <a:lvl1pPr algn="r">
              <a:defRPr sz="6000" b="1">
                <a:solidFill>
                  <a:schemeClr val="accent2"/>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EFBFCBC-7F88-0A45-A3AE-B8D748CEA5EE}"/>
              </a:ext>
            </a:extLst>
          </p:cNvPr>
          <p:cNvSpPr>
            <a:spLocks noGrp="1"/>
          </p:cNvSpPr>
          <p:nvPr>
            <p:ph type="subTitle" idx="1"/>
          </p:nvPr>
        </p:nvSpPr>
        <p:spPr>
          <a:xfrm>
            <a:off x="2540000" y="4145426"/>
            <a:ext cx="9144000" cy="1190740"/>
          </a:xfrm>
        </p:spPr>
        <p:txBody>
          <a:bodyPr/>
          <a:lstStyle>
            <a:lvl1pPr marL="0" indent="0" algn="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8AC1E44-ECE8-C44B-976B-80D87FD0B37D}"/>
              </a:ext>
            </a:extLst>
          </p:cNvPr>
          <p:cNvSpPr>
            <a:spLocks noGrp="1"/>
          </p:cNvSpPr>
          <p:nvPr>
            <p:ph type="dt" sz="half" idx="10"/>
          </p:nvPr>
        </p:nvSpPr>
        <p:spPr/>
        <p:txBody>
          <a:bodyPr/>
          <a:lstStyle/>
          <a:p>
            <a:fld id="{AC279DC5-941D-2546-B058-E05D7FD99FCD}" type="datetime1">
              <a:rPr lang="en-SG" smtClean="0"/>
              <a:t>8/3/2022</a:t>
            </a:fld>
            <a:endParaRPr lang="en-US" dirty="0"/>
          </a:p>
        </p:txBody>
      </p:sp>
      <p:sp>
        <p:nvSpPr>
          <p:cNvPr id="5" name="Footer Placeholder 4">
            <a:extLst>
              <a:ext uri="{FF2B5EF4-FFF2-40B4-BE49-F238E27FC236}">
                <a16:creationId xmlns:a16="http://schemas.microsoft.com/office/drawing/2014/main" id="{886F8CAF-4884-BE45-971F-22175B249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D3C548-0FFE-7740-B10E-59241B4D6AE0}"/>
              </a:ext>
            </a:extLst>
          </p:cNvPr>
          <p:cNvSpPr>
            <a:spLocks noGrp="1"/>
          </p:cNvSpPr>
          <p:nvPr>
            <p:ph type="sldNum" sz="quarter" idx="12"/>
          </p:nvPr>
        </p:nvSpPr>
        <p:spPr/>
        <p:txBody>
          <a:bodyPr/>
          <a:lstStyle/>
          <a:p>
            <a:fld id="{CECDB43C-333A-BE4A-B814-CAB94A980DFD}" type="slidenum">
              <a:rPr lang="en-US" smtClean="0"/>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id="{B5B3CEC0-6BB7-424E-9906-C00E27CF38DE}"/>
              </a:ext>
            </a:extLst>
          </p:cNvPr>
          <p:cNvPicPr>
            <a:picLocks noChangeAspect="1"/>
          </p:cNvPicPr>
          <p:nvPr userDrawn="1"/>
        </p:nvPicPr>
        <p:blipFill>
          <a:blip r:embed="rId3"/>
          <a:stretch>
            <a:fillRect/>
          </a:stretch>
        </p:blipFill>
        <p:spPr>
          <a:xfrm>
            <a:off x="8432800" y="365761"/>
            <a:ext cx="3251200" cy="18288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AB32FFF9-CA6D-E442-A1EB-B18AE570DF3E}"/>
              </a:ext>
            </a:extLst>
          </p:cNvPr>
          <p:cNvPicPr>
            <a:picLocks noChangeAspect="1"/>
          </p:cNvPicPr>
          <p:nvPr userDrawn="1"/>
        </p:nvPicPr>
        <p:blipFill>
          <a:blip r:embed="rId4"/>
          <a:stretch>
            <a:fillRect/>
          </a:stretch>
        </p:blipFill>
        <p:spPr>
          <a:xfrm>
            <a:off x="9861973" y="5506720"/>
            <a:ext cx="1822028" cy="1024891"/>
          </a:xfrm>
          <a:prstGeom prst="rect">
            <a:avLst/>
          </a:prstGeom>
        </p:spPr>
      </p:pic>
    </p:spTree>
    <p:extLst>
      <p:ext uri="{BB962C8B-B14F-4D97-AF65-F5344CB8AC3E}">
        <p14:creationId xmlns:p14="http://schemas.microsoft.com/office/powerpoint/2010/main" val="164736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07F7-9B31-8142-B9BB-3DD258C21AB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AD8CD5-682C-9A47-A5A6-9A6A29E8C8B1}"/>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9E24C02-545A-AE48-9A7A-E3C4E0EEE5A3}"/>
              </a:ext>
            </a:extLst>
          </p:cNvPr>
          <p:cNvSpPr>
            <a:spLocks noGrp="1"/>
          </p:cNvSpPr>
          <p:nvPr>
            <p:ph type="dt" sz="half" idx="10"/>
          </p:nvPr>
        </p:nvSpPr>
        <p:spPr/>
        <p:txBody>
          <a:bodyPr/>
          <a:lstStyle/>
          <a:p>
            <a:fld id="{393BDBD8-B006-124B-A87D-E2440D6D76DA}" type="datetime1">
              <a:rPr lang="en-SG" smtClean="0"/>
              <a:t>8/3/2022</a:t>
            </a:fld>
            <a:endParaRPr lang="en-US" dirty="0"/>
          </a:p>
        </p:txBody>
      </p:sp>
      <p:sp>
        <p:nvSpPr>
          <p:cNvPr id="5" name="Footer Placeholder 4">
            <a:extLst>
              <a:ext uri="{FF2B5EF4-FFF2-40B4-BE49-F238E27FC236}">
                <a16:creationId xmlns:a16="http://schemas.microsoft.com/office/drawing/2014/main" id="{5FDD0BE0-5BE1-3645-B5D4-098F308DE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4C08AA-1487-B145-9A87-0C1279484E66}"/>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115361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light, room, green, kitchen&#10;&#10;Description automatically generated">
            <a:extLst>
              <a:ext uri="{FF2B5EF4-FFF2-40B4-BE49-F238E27FC236}">
                <a16:creationId xmlns:a16="http://schemas.microsoft.com/office/drawing/2014/main" id="{3A6D7675-C6F1-2F4F-84E8-F302EBA501B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2898D9-F21A-9549-971B-E12E62E92372}"/>
              </a:ext>
            </a:extLst>
          </p:cNvPr>
          <p:cNvSpPr>
            <a:spLocks noGrp="1"/>
          </p:cNvSpPr>
          <p:nvPr>
            <p:ph type="title"/>
          </p:nvPr>
        </p:nvSpPr>
        <p:spPr>
          <a:xfrm>
            <a:off x="831850" y="378355"/>
            <a:ext cx="7534483" cy="2852737"/>
          </a:xfrm>
          <a:prstGeom prst="rect">
            <a:avLst/>
          </a:prstGeom>
        </p:spPr>
        <p:txBody>
          <a:bodyPr anchor="b"/>
          <a:lstStyle>
            <a:lvl1pPr>
              <a:defRPr sz="6000">
                <a:solidFill>
                  <a:schemeClr val="accent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8E15888-FF02-9946-85C4-DB289781680D}"/>
              </a:ext>
            </a:extLst>
          </p:cNvPr>
          <p:cNvSpPr>
            <a:spLocks noGrp="1"/>
          </p:cNvSpPr>
          <p:nvPr>
            <p:ph type="body" idx="1"/>
          </p:nvPr>
        </p:nvSpPr>
        <p:spPr>
          <a:xfrm>
            <a:off x="831850" y="3599920"/>
            <a:ext cx="7534483" cy="242486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0" name="Picture 9" descr="A close up of a light&#10;&#10;Description automatically generated">
            <a:extLst>
              <a:ext uri="{FF2B5EF4-FFF2-40B4-BE49-F238E27FC236}">
                <a16:creationId xmlns:a16="http://schemas.microsoft.com/office/drawing/2014/main" id="{6CFD322C-D242-064F-B235-70D915F05282}"/>
              </a:ext>
            </a:extLst>
          </p:cNvPr>
          <p:cNvPicPr>
            <a:picLocks noChangeAspect="1"/>
          </p:cNvPicPr>
          <p:nvPr userDrawn="1"/>
        </p:nvPicPr>
        <p:blipFill rotWithShape="1">
          <a:blip r:embed="rId4"/>
          <a:srcRect t="42991" r="24019" b="44282"/>
          <a:stretch/>
        </p:blipFill>
        <p:spPr>
          <a:xfrm>
            <a:off x="0" y="2948298"/>
            <a:ext cx="9263641" cy="872815"/>
          </a:xfrm>
          <a:prstGeom prst="rect">
            <a:avLst/>
          </a:prstGeom>
        </p:spPr>
      </p:pic>
      <p:pic>
        <p:nvPicPr>
          <p:cNvPr id="12" name="Picture 11" descr="A picture containing clock, meter&#10;&#10;Description automatically generated">
            <a:extLst>
              <a:ext uri="{FF2B5EF4-FFF2-40B4-BE49-F238E27FC236}">
                <a16:creationId xmlns:a16="http://schemas.microsoft.com/office/drawing/2014/main" id="{86886DEE-028D-6549-913A-59E447EF90AC}"/>
              </a:ext>
            </a:extLst>
          </p:cNvPr>
          <p:cNvPicPr>
            <a:picLocks noChangeAspect="1"/>
          </p:cNvPicPr>
          <p:nvPr userDrawn="1"/>
        </p:nvPicPr>
        <p:blipFill>
          <a:blip r:embed="rId5"/>
          <a:stretch>
            <a:fillRect/>
          </a:stretch>
        </p:blipFill>
        <p:spPr>
          <a:xfrm>
            <a:off x="9386710" y="5239386"/>
            <a:ext cx="2297289" cy="1292225"/>
          </a:xfrm>
          <a:prstGeom prst="rect">
            <a:avLst/>
          </a:prstGeom>
        </p:spPr>
      </p:pic>
      <p:sp>
        <p:nvSpPr>
          <p:cNvPr id="7" name="Date Placeholder 6">
            <a:extLst>
              <a:ext uri="{FF2B5EF4-FFF2-40B4-BE49-F238E27FC236}">
                <a16:creationId xmlns:a16="http://schemas.microsoft.com/office/drawing/2014/main" id="{0A569369-D287-A840-A292-F3A3CC7BED52}"/>
              </a:ext>
            </a:extLst>
          </p:cNvPr>
          <p:cNvSpPr>
            <a:spLocks noGrp="1"/>
          </p:cNvSpPr>
          <p:nvPr>
            <p:ph type="dt" sz="half" idx="10"/>
          </p:nvPr>
        </p:nvSpPr>
        <p:spPr/>
        <p:txBody>
          <a:bodyPr/>
          <a:lstStyle/>
          <a:p>
            <a:pPr algn="r"/>
            <a:fld id="{E0BC4075-5033-1C4A-8F98-8F19E74F396A}" type="datetime1">
              <a:rPr lang="en-SG" smtClean="0"/>
              <a:t>8/3/2022</a:t>
            </a:fld>
            <a:endParaRPr lang="en-US" dirty="0"/>
          </a:p>
        </p:txBody>
      </p:sp>
      <p:sp>
        <p:nvSpPr>
          <p:cNvPr id="13" name="Footer Placeholder 12">
            <a:extLst>
              <a:ext uri="{FF2B5EF4-FFF2-40B4-BE49-F238E27FC236}">
                <a16:creationId xmlns:a16="http://schemas.microsoft.com/office/drawing/2014/main" id="{8745BFCD-DCB9-3948-939E-F811C83EC0A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5DA0AEAB-9A4A-C445-8DE1-DA4BB70F0549}"/>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35142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8B09-2BF3-7B48-AF7D-E58DFEA523B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592750-A329-DF44-A3D7-006FC6FFDC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5A95F5-FC70-4744-BBAA-54722F3250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44B319-A0F0-0E41-8740-67AADCE3FC8D}"/>
              </a:ext>
            </a:extLst>
          </p:cNvPr>
          <p:cNvSpPr>
            <a:spLocks noGrp="1"/>
          </p:cNvSpPr>
          <p:nvPr>
            <p:ph type="dt" sz="half" idx="10"/>
          </p:nvPr>
        </p:nvSpPr>
        <p:spPr/>
        <p:txBody>
          <a:bodyPr/>
          <a:lstStyle/>
          <a:p>
            <a:fld id="{AEC4A40C-9F10-2B4B-994C-119A41BA375C}" type="datetime1">
              <a:rPr lang="en-SG" smtClean="0"/>
              <a:t>8/3/2022</a:t>
            </a:fld>
            <a:endParaRPr lang="en-US" dirty="0"/>
          </a:p>
        </p:txBody>
      </p:sp>
      <p:sp>
        <p:nvSpPr>
          <p:cNvPr id="6" name="Footer Placeholder 5">
            <a:extLst>
              <a:ext uri="{FF2B5EF4-FFF2-40B4-BE49-F238E27FC236}">
                <a16:creationId xmlns:a16="http://schemas.microsoft.com/office/drawing/2014/main" id="{C254ACB2-B707-B34F-8B1C-A7C40788C3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927456-931B-264C-83EF-37CBAED731A0}"/>
              </a:ext>
            </a:extLst>
          </p:cNvPr>
          <p:cNvSpPr>
            <a:spLocks noGrp="1"/>
          </p:cNvSpPr>
          <p:nvPr>
            <p:ph type="sldNum" sz="quarter" idx="12"/>
          </p:nvPr>
        </p:nvSpPr>
        <p:spPr/>
        <p:txBody>
          <a:bodyPr/>
          <a:lstStyle/>
          <a:p>
            <a:fld id="{CECDB43C-333A-BE4A-B814-CAB94A980DFD}" type="slidenum">
              <a:rPr lang="en-US" smtClean="0"/>
              <a:t>‹#›</a:t>
            </a:fld>
            <a:endParaRPr lang="en-US" dirty="0"/>
          </a:p>
        </p:txBody>
      </p:sp>
      <p:sp>
        <p:nvSpPr>
          <p:cNvPr id="8" name="Text Placeholder 7">
            <a:extLst>
              <a:ext uri="{FF2B5EF4-FFF2-40B4-BE49-F238E27FC236}">
                <a16:creationId xmlns:a16="http://schemas.microsoft.com/office/drawing/2014/main" id="{77D17BDC-8B24-784D-BA84-DDF69629191B}"/>
              </a:ext>
            </a:extLst>
          </p:cNvPr>
          <p:cNvSpPr>
            <a:spLocks noGrp="1"/>
          </p:cNvSpPr>
          <p:nvPr>
            <p:ph type="body" sz="quarter" idx="13"/>
          </p:nvPr>
        </p:nvSpPr>
        <p:spPr>
          <a:xfrm>
            <a:off x="838199" y="6356349"/>
            <a:ext cx="9952038" cy="365125"/>
          </a:xfrm>
        </p:spPr>
        <p:txBody>
          <a:bodyPr anchor="ctr" anchorCtr="0"/>
          <a:lstStyle>
            <a:lvl1pPr>
              <a:buNone/>
              <a:defRPr sz="1200"/>
            </a:lvl1pPr>
            <a:lvl2pPr>
              <a:buNone/>
              <a:defRPr sz="1000"/>
            </a:lvl2pPr>
            <a:lvl3pPr>
              <a:buNone/>
              <a:defRPr sz="1000"/>
            </a:lvl3pPr>
            <a:lvl4pPr>
              <a:buNone/>
              <a:defRPr sz="1000"/>
            </a:lvl4pPr>
            <a:lvl5pPr>
              <a:buNone/>
              <a:defRPr sz="1000"/>
            </a:lvl5pPr>
          </a:lstStyle>
          <a:p>
            <a:pPr lvl="0"/>
            <a:r>
              <a:rPr lang="en-GB" dirty="0"/>
              <a:t>Click to edit Master text styles</a:t>
            </a:r>
            <a:endParaRPr lang="en-US" dirty="0"/>
          </a:p>
        </p:txBody>
      </p:sp>
    </p:spTree>
    <p:extLst>
      <p:ext uri="{BB962C8B-B14F-4D97-AF65-F5344CB8AC3E}">
        <p14:creationId xmlns:p14="http://schemas.microsoft.com/office/powerpoint/2010/main" val="56249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74F9-0C8C-CF40-B311-C4E0AB1BED18}"/>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0F3E49-B045-FB46-9070-4048EE780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80C1D1-A4E5-204E-945A-D1A3AB59FF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51ED06A-DCD4-9440-9FD1-70FF8EC05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091CDC-2436-D248-92B5-AC166DAB6F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B013B7-1CB4-7B42-829C-316B7631C35A}"/>
              </a:ext>
            </a:extLst>
          </p:cNvPr>
          <p:cNvSpPr>
            <a:spLocks noGrp="1"/>
          </p:cNvSpPr>
          <p:nvPr>
            <p:ph type="dt" sz="half" idx="10"/>
          </p:nvPr>
        </p:nvSpPr>
        <p:spPr/>
        <p:txBody>
          <a:bodyPr/>
          <a:lstStyle/>
          <a:p>
            <a:fld id="{20F16466-8370-FC47-A66E-2FF11C905903}" type="datetime1">
              <a:rPr lang="en-SG" smtClean="0"/>
              <a:t>8/3/2022</a:t>
            </a:fld>
            <a:endParaRPr lang="en-US" dirty="0"/>
          </a:p>
        </p:txBody>
      </p:sp>
      <p:sp>
        <p:nvSpPr>
          <p:cNvPr id="8" name="Footer Placeholder 7">
            <a:extLst>
              <a:ext uri="{FF2B5EF4-FFF2-40B4-BE49-F238E27FC236}">
                <a16:creationId xmlns:a16="http://schemas.microsoft.com/office/drawing/2014/main" id="{4E1BF48C-1C21-6D47-943C-66B63CAA2C7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0D2E505-D342-C94D-974B-2010BB58A4DD}"/>
              </a:ext>
            </a:extLst>
          </p:cNvPr>
          <p:cNvSpPr>
            <a:spLocks noGrp="1"/>
          </p:cNvSpPr>
          <p:nvPr>
            <p:ph type="sldNum" sz="quarter" idx="12"/>
          </p:nvPr>
        </p:nvSpPr>
        <p:spPr/>
        <p:txBody>
          <a:bodyPr/>
          <a:lstStyle/>
          <a:p>
            <a:fld id="{CECDB43C-333A-BE4A-B814-CAB94A980DFD}" type="slidenum">
              <a:rPr lang="en-US" smtClean="0"/>
              <a:t>‹#›</a:t>
            </a:fld>
            <a:endParaRPr lang="en-US" dirty="0"/>
          </a:p>
        </p:txBody>
      </p:sp>
      <p:sp>
        <p:nvSpPr>
          <p:cNvPr id="10" name="Text Placeholder 7">
            <a:extLst>
              <a:ext uri="{FF2B5EF4-FFF2-40B4-BE49-F238E27FC236}">
                <a16:creationId xmlns:a16="http://schemas.microsoft.com/office/drawing/2014/main" id="{5D6D4FBA-2970-6E42-ACB0-A97DD6CB8CA1}"/>
              </a:ext>
            </a:extLst>
          </p:cNvPr>
          <p:cNvSpPr>
            <a:spLocks noGrp="1"/>
          </p:cNvSpPr>
          <p:nvPr>
            <p:ph type="body" sz="quarter" idx="13"/>
          </p:nvPr>
        </p:nvSpPr>
        <p:spPr>
          <a:xfrm>
            <a:off x="838199" y="6356349"/>
            <a:ext cx="9952038" cy="365125"/>
          </a:xfrm>
        </p:spPr>
        <p:txBody>
          <a:bodyPr anchor="ctr" anchorCtr="0"/>
          <a:lstStyle>
            <a:lvl1pPr>
              <a:buNone/>
              <a:defRPr sz="1200"/>
            </a:lvl1pPr>
            <a:lvl2pPr>
              <a:buNone/>
              <a:defRPr sz="1000"/>
            </a:lvl2pPr>
            <a:lvl3pPr>
              <a:buNone/>
              <a:defRPr sz="1000"/>
            </a:lvl3pPr>
            <a:lvl4pPr>
              <a:buNone/>
              <a:defRPr sz="1000"/>
            </a:lvl4pPr>
            <a:lvl5pPr>
              <a:buNone/>
              <a:defRPr sz="1000"/>
            </a:lvl5pPr>
          </a:lstStyle>
          <a:p>
            <a:pPr lvl="0"/>
            <a:r>
              <a:rPr lang="en-GB" dirty="0"/>
              <a:t>Click to edit Master text styles</a:t>
            </a:r>
            <a:endParaRPr lang="en-US" dirty="0"/>
          </a:p>
        </p:txBody>
      </p:sp>
    </p:spTree>
    <p:extLst>
      <p:ext uri="{BB962C8B-B14F-4D97-AF65-F5344CB8AC3E}">
        <p14:creationId xmlns:p14="http://schemas.microsoft.com/office/powerpoint/2010/main" val="409482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AC25-9112-D149-B4E7-44D59F70D00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DECB4D-5C03-E14F-A1B1-CAD629F56A84}"/>
              </a:ext>
            </a:extLst>
          </p:cNvPr>
          <p:cNvSpPr>
            <a:spLocks noGrp="1"/>
          </p:cNvSpPr>
          <p:nvPr>
            <p:ph type="dt" sz="half" idx="10"/>
          </p:nvPr>
        </p:nvSpPr>
        <p:spPr/>
        <p:txBody>
          <a:bodyPr/>
          <a:lstStyle/>
          <a:p>
            <a:fld id="{9C495E84-0121-CC43-AB6D-4A6C247D4A73}" type="datetime1">
              <a:rPr lang="en-SG" smtClean="0"/>
              <a:t>8/3/2022</a:t>
            </a:fld>
            <a:endParaRPr lang="en-US" dirty="0"/>
          </a:p>
        </p:txBody>
      </p:sp>
      <p:sp>
        <p:nvSpPr>
          <p:cNvPr id="4" name="Footer Placeholder 3">
            <a:extLst>
              <a:ext uri="{FF2B5EF4-FFF2-40B4-BE49-F238E27FC236}">
                <a16:creationId xmlns:a16="http://schemas.microsoft.com/office/drawing/2014/main" id="{398BCE8E-2195-D142-A4D3-112EA9D610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C3D8A9-AC26-EF49-B92B-53003AF250EE}"/>
              </a:ext>
            </a:extLst>
          </p:cNvPr>
          <p:cNvSpPr>
            <a:spLocks noGrp="1"/>
          </p:cNvSpPr>
          <p:nvPr>
            <p:ph type="sldNum" sz="quarter" idx="12"/>
          </p:nvPr>
        </p:nvSpPr>
        <p:spPr/>
        <p:txBody>
          <a:bodyPr/>
          <a:lstStyle/>
          <a:p>
            <a:fld id="{CECDB43C-333A-BE4A-B814-CAB94A980DFD}" type="slidenum">
              <a:rPr lang="en-US" smtClean="0"/>
              <a:t>‹#›</a:t>
            </a:fld>
            <a:endParaRPr lang="en-US" dirty="0"/>
          </a:p>
        </p:txBody>
      </p:sp>
      <p:sp>
        <p:nvSpPr>
          <p:cNvPr id="6" name="Text Placeholder 7">
            <a:extLst>
              <a:ext uri="{FF2B5EF4-FFF2-40B4-BE49-F238E27FC236}">
                <a16:creationId xmlns:a16="http://schemas.microsoft.com/office/drawing/2014/main" id="{B3FB1F82-84C5-6341-8E29-56BB310FFFBC}"/>
              </a:ext>
            </a:extLst>
          </p:cNvPr>
          <p:cNvSpPr>
            <a:spLocks noGrp="1"/>
          </p:cNvSpPr>
          <p:nvPr>
            <p:ph type="body" sz="quarter" idx="13"/>
          </p:nvPr>
        </p:nvSpPr>
        <p:spPr>
          <a:xfrm>
            <a:off x="838199" y="6356349"/>
            <a:ext cx="9952038" cy="365125"/>
          </a:xfrm>
        </p:spPr>
        <p:txBody>
          <a:bodyPr anchor="ctr" anchorCtr="0"/>
          <a:lstStyle>
            <a:lvl1pPr>
              <a:buNone/>
              <a:defRPr sz="1200"/>
            </a:lvl1pPr>
            <a:lvl2pPr>
              <a:buNone/>
              <a:defRPr sz="1000"/>
            </a:lvl2pPr>
            <a:lvl3pPr>
              <a:buNone/>
              <a:defRPr sz="1000"/>
            </a:lvl3pPr>
            <a:lvl4pPr>
              <a:buNone/>
              <a:defRPr sz="1000"/>
            </a:lvl4pPr>
            <a:lvl5pPr>
              <a:buNone/>
              <a:defRPr sz="1000"/>
            </a:lvl5pPr>
          </a:lstStyle>
          <a:p>
            <a:pPr lvl="0"/>
            <a:r>
              <a:rPr lang="en-GB" dirty="0"/>
              <a:t>Click to edit Master text styles</a:t>
            </a:r>
            <a:endParaRPr lang="en-US" dirty="0"/>
          </a:p>
        </p:txBody>
      </p:sp>
    </p:spTree>
    <p:extLst>
      <p:ext uri="{BB962C8B-B14F-4D97-AF65-F5344CB8AC3E}">
        <p14:creationId xmlns:p14="http://schemas.microsoft.com/office/powerpoint/2010/main" val="320814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7A4CF-DD7A-7446-9409-126821DF156B}"/>
              </a:ext>
            </a:extLst>
          </p:cNvPr>
          <p:cNvSpPr>
            <a:spLocks noGrp="1"/>
          </p:cNvSpPr>
          <p:nvPr>
            <p:ph type="dt" sz="half" idx="10"/>
          </p:nvPr>
        </p:nvSpPr>
        <p:spPr/>
        <p:txBody>
          <a:bodyPr/>
          <a:lstStyle/>
          <a:p>
            <a:fld id="{057E1156-5E8B-634B-A94D-E6BB3A849B9D}" type="datetime1">
              <a:rPr lang="en-SG" smtClean="0"/>
              <a:t>8/3/2022</a:t>
            </a:fld>
            <a:endParaRPr lang="en-US" dirty="0"/>
          </a:p>
        </p:txBody>
      </p:sp>
      <p:sp>
        <p:nvSpPr>
          <p:cNvPr id="3" name="Footer Placeholder 2">
            <a:extLst>
              <a:ext uri="{FF2B5EF4-FFF2-40B4-BE49-F238E27FC236}">
                <a16:creationId xmlns:a16="http://schemas.microsoft.com/office/drawing/2014/main" id="{4CD2615F-3E5E-294B-864B-BF9184359B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B771C2-AF57-3B4F-96A8-A069BE967778}"/>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290574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3A12-9510-094B-AC8A-13988BB939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CC44F0-F667-7949-B124-1B591A6E1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F2338-D220-CF4E-97C6-33D4AF7FF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AB3232-CB73-C343-A9EF-420B66559AC1}"/>
              </a:ext>
            </a:extLst>
          </p:cNvPr>
          <p:cNvSpPr>
            <a:spLocks noGrp="1"/>
          </p:cNvSpPr>
          <p:nvPr>
            <p:ph type="dt" sz="half" idx="10"/>
          </p:nvPr>
        </p:nvSpPr>
        <p:spPr/>
        <p:txBody>
          <a:bodyPr/>
          <a:lstStyle/>
          <a:p>
            <a:fld id="{65554827-BC42-754A-99B7-4728433F875C}" type="datetime1">
              <a:rPr lang="en-SG" smtClean="0"/>
              <a:t>8/3/2022</a:t>
            </a:fld>
            <a:endParaRPr lang="en-US" dirty="0"/>
          </a:p>
        </p:txBody>
      </p:sp>
      <p:sp>
        <p:nvSpPr>
          <p:cNvPr id="6" name="Footer Placeholder 5">
            <a:extLst>
              <a:ext uri="{FF2B5EF4-FFF2-40B4-BE49-F238E27FC236}">
                <a16:creationId xmlns:a16="http://schemas.microsoft.com/office/drawing/2014/main" id="{664147CB-D4C4-FC43-B7AD-D0F067E32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A0FF4A-412E-1A45-AE40-B3F1097DD263}"/>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88369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BD21-5BE5-4FF3-8E20-DAC609D06D0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81B103B-99DE-4F06-A284-992075E15D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AF1EB6A-06D6-4A59-8E52-AB12A97394A0}"/>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5" name="Footer Placeholder 4">
            <a:extLst>
              <a:ext uri="{FF2B5EF4-FFF2-40B4-BE49-F238E27FC236}">
                <a16:creationId xmlns:a16="http://schemas.microsoft.com/office/drawing/2014/main" id="{C4B79ED7-88FD-4B12-B0F3-49A9C9C12F5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13654F8-8C22-4568-A131-A8FC0E16045F}"/>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1701692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E399-B967-B545-B9C0-1B9F8AF5EF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49BC6BA-8B0F-D644-A314-77339DE54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4F994D-61FC-A447-9FFF-A8DB157DF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FAE865-20F9-9D4E-B8B5-89E040B6F93D}"/>
              </a:ext>
            </a:extLst>
          </p:cNvPr>
          <p:cNvSpPr>
            <a:spLocks noGrp="1"/>
          </p:cNvSpPr>
          <p:nvPr>
            <p:ph type="dt" sz="half" idx="10"/>
          </p:nvPr>
        </p:nvSpPr>
        <p:spPr/>
        <p:txBody>
          <a:bodyPr/>
          <a:lstStyle/>
          <a:p>
            <a:fld id="{4FA22052-EDC6-0C47-8962-D8CBA9A8B5C1}" type="datetime1">
              <a:rPr lang="en-SG" smtClean="0"/>
              <a:t>8/3/2022</a:t>
            </a:fld>
            <a:endParaRPr lang="en-US" dirty="0"/>
          </a:p>
        </p:txBody>
      </p:sp>
      <p:sp>
        <p:nvSpPr>
          <p:cNvPr id="6" name="Footer Placeholder 5">
            <a:extLst>
              <a:ext uri="{FF2B5EF4-FFF2-40B4-BE49-F238E27FC236}">
                <a16:creationId xmlns:a16="http://schemas.microsoft.com/office/drawing/2014/main" id="{E6143A69-DFC3-5447-A6D4-02EFB9BE02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A36F5E-9591-A647-AD05-6DFA030A9F59}"/>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1947340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C8A8-F325-C74B-8A4F-4F71BE76FD9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AB1A48-7C8E-5648-819C-3E94BCDC34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4A45C-5FD2-834B-B1DF-C1EDCBFDAB4C}"/>
              </a:ext>
            </a:extLst>
          </p:cNvPr>
          <p:cNvSpPr>
            <a:spLocks noGrp="1"/>
          </p:cNvSpPr>
          <p:nvPr>
            <p:ph type="dt" sz="half" idx="10"/>
          </p:nvPr>
        </p:nvSpPr>
        <p:spPr/>
        <p:txBody>
          <a:bodyPr/>
          <a:lstStyle/>
          <a:p>
            <a:fld id="{89FF3F8D-BA76-E443-A4D0-DF29D14CD297}" type="datetime1">
              <a:rPr lang="en-SG" smtClean="0"/>
              <a:t>8/3/2022</a:t>
            </a:fld>
            <a:endParaRPr lang="en-US" dirty="0"/>
          </a:p>
        </p:txBody>
      </p:sp>
      <p:sp>
        <p:nvSpPr>
          <p:cNvPr id="5" name="Footer Placeholder 4">
            <a:extLst>
              <a:ext uri="{FF2B5EF4-FFF2-40B4-BE49-F238E27FC236}">
                <a16:creationId xmlns:a16="http://schemas.microsoft.com/office/drawing/2014/main" id="{9B245621-CDF2-3B47-A4E1-9584BF8826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2749B2-7709-D74F-999D-4EE792EFCBC4}"/>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20580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07258-DF53-7A4C-B5AD-6C86D9B2D1B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8E4223-CAA4-C540-A3D5-74266461DC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ABC7B6-3D6F-AE40-A6EF-E20D6CEEBEC8}"/>
              </a:ext>
            </a:extLst>
          </p:cNvPr>
          <p:cNvSpPr>
            <a:spLocks noGrp="1"/>
          </p:cNvSpPr>
          <p:nvPr>
            <p:ph type="dt" sz="half" idx="10"/>
          </p:nvPr>
        </p:nvSpPr>
        <p:spPr/>
        <p:txBody>
          <a:bodyPr/>
          <a:lstStyle/>
          <a:p>
            <a:fld id="{1B717243-7D2F-294B-A66F-4DE1BC4D1591}" type="datetime1">
              <a:rPr lang="en-SG" smtClean="0"/>
              <a:t>8/3/2022</a:t>
            </a:fld>
            <a:endParaRPr lang="en-US" dirty="0"/>
          </a:p>
        </p:txBody>
      </p:sp>
      <p:sp>
        <p:nvSpPr>
          <p:cNvPr id="5" name="Footer Placeholder 4">
            <a:extLst>
              <a:ext uri="{FF2B5EF4-FFF2-40B4-BE49-F238E27FC236}">
                <a16:creationId xmlns:a16="http://schemas.microsoft.com/office/drawing/2014/main" id="{6A8B8C4F-3821-8F48-AB5A-9311200BD8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27D3D6-D1A2-5B49-885C-0AB84E878319}"/>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1025040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Bullet Points">
    <p:spTree>
      <p:nvGrpSpPr>
        <p:cNvPr id="1" name=""/>
        <p:cNvGrpSpPr/>
        <p:nvPr/>
      </p:nvGrpSpPr>
      <p:grpSpPr>
        <a:xfrm>
          <a:off x="0" y="0"/>
          <a:ext cx="0" cy="0"/>
          <a:chOff x="0" y="0"/>
          <a:chExt cx="0" cy="0"/>
        </a:xfrm>
      </p:grpSpPr>
      <p:sp>
        <p:nvSpPr>
          <p:cNvPr id="12" name="Title 11"/>
          <p:cNvSpPr>
            <a:spLocks noGrp="1"/>
          </p:cNvSpPr>
          <p:nvPr>
            <p:ph type="title"/>
          </p:nvPr>
        </p:nvSpPr>
        <p:spPr>
          <a:xfrm>
            <a:off x="600762" y="384000"/>
            <a:ext cx="10990479" cy="960000"/>
          </a:xfrm>
        </p:spPr>
        <p:txBody>
          <a:bodyPr anchor="ctr"/>
          <a:lstStyle/>
          <a:p>
            <a:r>
              <a:rPr lang="en-US" dirty="0"/>
              <a:t>Click to edit Master title style</a:t>
            </a:r>
          </a:p>
        </p:txBody>
      </p:sp>
      <p:sp>
        <p:nvSpPr>
          <p:cNvPr id="13" name="Text Placeholder 2"/>
          <p:cNvSpPr>
            <a:spLocks noGrp="1"/>
          </p:cNvSpPr>
          <p:nvPr>
            <p:ph idx="1"/>
          </p:nvPr>
        </p:nvSpPr>
        <p:spPr>
          <a:xfrm>
            <a:off x="600763" y="1344000"/>
            <a:ext cx="10990476" cy="451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3">
            <a:extLst>
              <a:ext uri="{FF2B5EF4-FFF2-40B4-BE49-F238E27FC236}">
                <a16:creationId xmlns:a16="http://schemas.microsoft.com/office/drawing/2014/main" id="{65E8AF2E-2935-4D43-866E-C1566FC0185B}"/>
              </a:ext>
            </a:extLst>
          </p:cNvPr>
          <p:cNvSpPr>
            <a:spLocks noGrp="1"/>
          </p:cNvSpPr>
          <p:nvPr>
            <p:ph type="ftr" sz="quarter" idx="3"/>
          </p:nvPr>
        </p:nvSpPr>
        <p:spPr>
          <a:xfrm>
            <a:off x="1536000" y="6210000"/>
            <a:ext cx="10080000" cy="648000"/>
          </a:xfrm>
          <a:prstGeom prst="rect">
            <a:avLst/>
          </a:prstGeom>
        </p:spPr>
        <p:txBody>
          <a:bodyPr vert="horz" lIns="0" tIns="0" rIns="0" bIns="0" rtlCol="0" anchor="ctr"/>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Tree>
    <p:extLst>
      <p:ext uri="{BB962C8B-B14F-4D97-AF65-F5344CB8AC3E}">
        <p14:creationId xmlns:p14="http://schemas.microsoft.com/office/powerpoint/2010/main" val="345498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2F79-5CE1-4B32-9E1E-0B78C015E9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C37D8F06-57FE-4049-B238-3B8FA4557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5B94C-833B-4EF8-B7E9-AB7FF82062CD}"/>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5" name="Footer Placeholder 4">
            <a:extLst>
              <a:ext uri="{FF2B5EF4-FFF2-40B4-BE49-F238E27FC236}">
                <a16:creationId xmlns:a16="http://schemas.microsoft.com/office/drawing/2014/main" id="{996229FE-3EC1-4772-92D7-DBB2AD5DC29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3162D54-BF2C-49B3-BC85-C0EC00041E31}"/>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334524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4173-202B-48A0-849F-93135E13F32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CA482D3-F009-4CC0-BD65-51045101DD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9B317D97-4261-4009-89B7-7D1DFCF99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C859F00C-7468-4397-853B-A8C79639D399}"/>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6" name="Footer Placeholder 5">
            <a:extLst>
              <a:ext uri="{FF2B5EF4-FFF2-40B4-BE49-F238E27FC236}">
                <a16:creationId xmlns:a16="http://schemas.microsoft.com/office/drawing/2014/main" id="{BC1F54E2-7CBE-437C-82E0-32223F0C26A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A8BF890-6D64-41AE-9DAE-2C6E2A4E56FF}"/>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367386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08C5-3356-474C-8CA2-D98A978DE18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69B73CD-AEC1-4F0C-8FA1-777D5938A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298E68-44B8-45B9-89FA-BC6F5DA4E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F694D332-AE36-4E58-94BA-AC8E6697C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2575B1-383D-4D4F-A456-BB7EFDDE5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EB643B1F-0D26-41D2-AF17-84B987AD8913}"/>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8" name="Footer Placeholder 7">
            <a:extLst>
              <a:ext uri="{FF2B5EF4-FFF2-40B4-BE49-F238E27FC236}">
                <a16:creationId xmlns:a16="http://schemas.microsoft.com/office/drawing/2014/main" id="{07C32874-F0C3-4CEE-BF6E-A4DC8B8E353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5FD5C713-A50C-405E-9407-068C405D2578}"/>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231278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F317-D603-46BA-8E5A-A7E69B0CD02E}"/>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77456126-A27D-476F-8C39-BC3138D06A84}"/>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4" name="Footer Placeholder 3">
            <a:extLst>
              <a:ext uri="{FF2B5EF4-FFF2-40B4-BE49-F238E27FC236}">
                <a16:creationId xmlns:a16="http://schemas.microsoft.com/office/drawing/2014/main" id="{59A6BD98-6BFB-43FB-ABE4-F0490802744C}"/>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6CA012F4-4C4A-40FB-90EF-3404D87CB4EF}"/>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104666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51989-C9D7-4103-8B5C-3483163D66BD}"/>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3" name="Footer Placeholder 2">
            <a:extLst>
              <a:ext uri="{FF2B5EF4-FFF2-40B4-BE49-F238E27FC236}">
                <a16:creationId xmlns:a16="http://schemas.microsoft.com/office/drawing/2014/main" id="{572DF6D3-AF1C-447E-AC26-7D972D27303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A2ED4C0-17A4-48DD-9EA4-7CE81F7196CE}"/>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322767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D97A-2426-4993-B4D1-7F8E79AAE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AE5B6BD5-7A34-4D92-B2C3-B1B4ECAE3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74FD750C-3183-407E-BEF4-F4E073A2D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84DDE-06E3-4B05-B1DD-A1C8E6E50BA6}"/>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6" name="Footer Placeholder 5">
            <a:extLst>
              <a:ext uri="{FF2B5EF4-FFF2-40B4-BE49-F238E27FC236}">
                <a16:creationId xmlns:a16="http://schemas.microsoft.com/office/drawing/2014/main" id="{11972F0B-8179-41AE-8E40-336BA0AC2D2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6BA9452-4A0A-43AB-8387-4685986689A9}"/>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386098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B86F-5BE3-4457-921D-948C54E54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C4884CA4-6962-4AE2-98D7-D03827674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8AB405AA-908C-45C8-BDD3-52AB4420B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5F410-A688-4725-80AB-75AC41A252F7}"/>
              </a:ext>
            </a:extLst>
          </p:cNvPr>
          <p:cNvSpPr>
            <a:spLocks noGrp="1"/>
          </p:cNvSpPr>
          <p:nvPr>
            <p:ph type="dt" sz="half" idx="10"/>
          </p:nvPr>
        </p:nvSpPr>
        <p:spPr/>
        <p:txBody>
          <a:bodyPr/>
          <a:lstStyle/>
          <a:p>
            <a:fld id="{25A6D89C-B547-4EDA-A8EC-B1C9AED225D6}" type="datetimeFigureOut">
              <a:rPr lang="en-MY" smtClean="0"/>
              <a:t>8/3/2022</a:t>
            </a:fld>
            <a:endParaRPr lang="en-MY"/>
          </a:p>
        </p:txBody>
      </p:sp>
      <p:sp>
        <p:nvSpPr>
          <p:cNvPr id="6" name="Footer Placeholder 5">
            <a:extLst>
              <a:ext uri="{FF2B5EF4-FFF2-40B4-BE49-F238E27FC236}">
                <a16:creationId xmlns:a16="http://schemas.microsoft.com/office/drawing/2014/main" id="{5C7A98D2-1573-46AC-82DF-58F4D3E215E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0912719-2401-421A-814A-0ED76BA18128}"/>
              </a:ext>
            </a:extLst>
          </p:cNvPr>
          <p:cNvSpPr>
            <a:spLocks noGrp="1"/>
          </p:cNvSpPr>
          <p:nvPr>
            <p:ph type="sldNum" sz="quarter" idx="12"/>
          </p:nvPr>
        </p:nvSpPr>
        <p:spPr/>
        <p:txBody>
          <a:bodyPr/>
          <a:lstStyle/>
          <a:p>
            <a:fld id="{4988E55C-27A4-41D6-98EA-38EE8BC8171B}" type="slidenum">
              <a:rPr lang="en-MY" smtClean="0"/>
              <a:t>‹#›</a:t>
            </a:fld>
            <a:endParaRPr lang="en-MY"/>
          </a:p>
        </p:txBody>
      </p:sp>
    </p:spTree>
    <p:extLst>
      <p:ext uri="{BB962C8B-B14F-4D97-AF65-F5344CB8AC3E}">
        <p14:creationId xmlns:p14="http://schemas.microsoft.com/office/powerpoint/2010/main" val="19890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A3DB8-D776-4429-986C-B73C5D45E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C35D774-D2E8-42D8-A953-80CA42891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00EF80B-35AE-42EB-8444-53B962372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6D89C-B547-4EDA-A8EC-B1C9AED225D6}" type="datetimeFigureOut">
              <a:rPr lang="en-MY" smtClean="0"/>
              <a:t>8/3/2022</a:t>
            </a:fld>
            <a:endParaRPr lang="en-MY"/>
          </a:p>
        </p:txBody>
      </p:sp>
      <p:sp>
        <p:nvSpPr>
          <p:cNvPr id="5" name="Footer Placeholder 4">
            <a:extLst>
              <a:ext uri="{FF2B5EF4-FFF2-40B4-BE49-F238E27FC236}">
                <a16:creationId xmlns:a16="http://schemas.microsoft.com/office/drawing/2014/main" id="{4418BBBF-FEFA-4251-948E-D10707D8B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3D712272-0403-44F6-A6AE-BD689D9C9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8E55C-27A4-41D6-98EA-38EE8BC8171B}" type="slidenum">
              <a:rPr lang="en-MY" smtClean="0"/>
              <a:t>‹#›</a:t>
            </a:fld>
            <a:endParaRPr lang="en-MY"/>
          </a:p>
        </p:txBody>
      </p:sp>
    </p:spTree>
    <p:extLst>
      <p:ext uri="{BB962C8B-B14F-4D97-AF65-F5344CB8AC3E}">
        <p14:creationId xmlns:p14="http://schemas.microsoft.com/office/powerpoint/2010/main" val="309497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1D6081C8-012E-0143-B98D-693CE5FA149E}"/>
              </a:ext>
            </a:extLst>
          </p:cNvPr>
          <p:cNvPicPr>
            <a:picLocks noChangeAspect="1"/>
          </p:cNvPicPr>
          <p:nvPr userDrawn="1"/>
        </p:nvPicPr>
        <p:blipFill>
          <a:blip r:embed="rId14"/>
          <a:stretch>
            <a:fillRect/>
          </a:stretch>
        </p:blipFill>
        <p:spPr>
          <a:xfrm>
            <a:off x="-14959" y="0"/>
            <a:ext cx="12192000" cy="6858000"/>
          </a:xfrm>
          <a:prstGeom prst="rect">
            <a:avLst/>
          </a:prstGeom>
        </p:spPr>
      </p:pic>
      <p:sp>
        <p:nvSpPr>
          <p:cNvPr id="3" name="Text Placeholder 2">
            <a:extLst>
              <a:ext uri="{FF2B5EF4-FFF2-40B4-BE49-F238E27FC236}">
                <a16:creationId xmlns:a16="http://schemas.microsoft.com/office/drawing/2014/main" id="{A2898E21-8734-7F48-AA66-771B2876C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6F0021A-31BC-1D46-BAD1-7F3B45E0E54B}"/>
              </a:ext>
            </a:extLst>
          </p:cNvPr>
          <p:cNvSpPr>
            <a:spLocks noGrp="1"/>
          </p:cNvSpPr>
          <p:nvPr>
            <p:ph type="dt" sz="half" idx="2"/>
          </p:nvPr>
        </p:nvSpPr>
        <p:spPr>
          <a:xfrm>
            <a:off x="9035060" y="6356350"/>
            <a:ext cx="9804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7D4E7240-1645-904F-AA91-F17436BB4DFC}" type="datetime1">
              <a:rPr lang="en-SG" smtClean="0"/>
              <a:t>8/3/2022</a:t>
            </a:fld>
            <a:endParaRPr lang="en-US" dirty="0"/>
          </a:p>
        </p:txBody>
      </p:sp>
      <p:sp>
        <p:nvSpPr>
          <p:cNvPr id="5" name="Footer Placeholder 4">
            <a:extLst>
              <a:ext uri="{FF2B5EF4-FFF2-40B4-BE49-F238E27FC236}">
                <a16:creationId xmlns:a16="http://schemas.microsoft.com/office/drawing/2014/main" id="{C87BD7CC-7834-3E46-9307-D679582B8DB2}"/>
              </a:ext>
            </a:extLst>
          </p:cNvPr>
          <p:cNvSpPr>
            <a:spLocks noGrp="1"/>
          </p:cNvSpPr>
          <p:nvPr>
            <p:ph type="ftr" sz="quarter" idx="3"/>
          </p:nvPr>
        </p:nvSpPr>
        <p:spPr>
          <a:xfrm>
            <a:off x="838199" y="6356350"/>
            <a:ext cx="80060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BC6864CF-478E-634F-8466-FA1BA2D92F2D}"/>
              </a:ext>
            </a:extLst>
          </p:cNvPr>
          <p:cNvSpPr>
            <a:spLocks noGrp="1"/>
          </p:cNvSpPr>
          <p:nvPr>
            <p:ph type="sldNum" sz="quarter" idx="4"/>
          </p:nvPr>
        </p:nvSpPr>
        <p:spPr>
          <a:xfrm>
            <a:off x="10210799" y="6356350"/>
            <a:ext cx="5796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DB43C-333A-BE4A-B814-CAB94A980DFD}" type="slidenum">
              <a:rPr lang="en-US" smtClean="0"/>
              <a:t>‹#›</a:t>
            </a:fld>
            <a:endParaRPr lang="en-US" dirty="0"/>
          </a:p>
        </p:txBody>
      </p:sp>
      <p:pic>
        <p:nvPicPr>
          <p:cNvPr id="11" name="Picture 10" descr="A picture containing clock, meter&#10;&#10;Description automatically generated">
            <a:extLst>
              <a:ext uri="{FF2B5EF4-FFF2-40B4-BE49-F238E27FC236}">
                <a16:creationId xmlns:a16="http://schemas.microsoft.com/office/drawing/2014/main" id="{F6DD2EC6-65AE-674F-81D5-4315C5F96055}"/>
              </a:ext>
            </a:extLst>
          </p:cNvPr>
          <p:cNvPicPr>
            <a:picLocks noChangeAspect="1"/>
          </p:cNvPicPr>
          <p:nvPr userDrawn="1"/>
        </p:nvPicPr>
        <p:blipFill>
          <a:blip r:embed="rId15"/>
          <a:stretch>
            <a:fillRect/>
          </a:stretch>
        </p:blipFill>
        <p:spPr>
          <a:xfrm>
            <a:off x="11055775" y="6228530"/>
            <a:ext cx="1023337" cy="575627"/>
          </a:xfrm>
          <a:prstGeom prst="rect">
            <a:avLst/>
          </a:prstGeom>
        </p:spPr>
      </p:pic>
      <p:sp>
        <p:nvSpPr>
          <p:cNvPr id="7" name="Title Placeholder 6">
            <a:extLst>
              <a:ext uri="{FF2B5EF4-FFF2-40B4-BE49-F238E27FC236}">
                <a16:creationId xmlns:a16="http://schemas.microsoft.com/office/drawing/2014/main" id="{C181B7F3-F07A-754B-811A-E8C3F110F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48769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slide" Target="slide14.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standing on a bridge in a forest&#10;&#10;Description automatically generated with low confidence">
            <a:extLst>
              <a:ext uri="{FF2B5EF4-FFF2-40B4-BE49-F238E27FC236}">
                <a16:creationId xmlns:a16="http://schemas.microsoft.com/office/drawing/2014/main" id="{E2EC510E-9FB1-45B1-B640-174E014ED2C8}"/>
              </a:ext>
            </a:extLst>
          </p:cNvPr>
          <p:cNvPicPr>
            <a:picLocks noChangeAspect="1"/>
          </p:cNvPicPr>
          <p:nvPr/>
        </p:nvPicPr>
        <p:blipFill rotWithShape="1">
          <a:blip r:embed="rId2"/>
          <a:srcRect l="18419" t="30991" r="22789" b="7701"/>
          <a:stretch/>
        </p:blipFill>
        <p:spPr>
          <a:xfrm>
            <a:off x="5183187" y="876692"/>
            <a:ext cx="6172199" cy="3620695"/>
          </a:xfrm>
          <a:prstGeom prst="rect">
            <a:avLst/>
          </a:prstGeom>
        </p:spPr>
      </p:pic>
      <p:sp>
        <p:nvSpPr>
          <p:cNvPr id="2" name="Title 1">
            <a:extLst>
              <a:ext uri="{FF2B5EF4-FFF2-40B4-BE49-F238E27FC236}">
                <a16:creationId xmlns:a16="http://schemas.microsoft.com/office/drawing/2014/main" id="{F8CA797D-D3F2-9A4C-8F41-369F981721A6}"/>
              </a:ext>
            </a:extLst>
          </p:cNvPr>
          <p:cNvSpPr>
            <a:spLocks noGrp="1"/>
          </p:cNvSpPr>
          <p:nvPr>
            <p:ph type="title"/>
          </p:nvPr>
        </p:nvSpPr>
        <p:spPr>
          <a:xfrm>
            <a:off x="909003" y="1476710"/>
            <a:ext cx="3932237" cy="1600200"/>
          </a:xfrm>
        </p:spPr>
        <p:txBody>
          <a:bodyPr>
            <a:noAutofit/>
          </a:bodyPr>
          <a:lstStyle/>
          <a:p>
            <a:pPr>
              <a:defRPr/>
            </a:pPr>
            <a:r>
              <a:rPr lang="en-US" sz="28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72-year-old man with high volume </a:t>
            </a:r>
            <a:r>
              <a:rPr lang="en-SG" sz="2800" b="1" dirty="0">
                <a:solidFill>
                  <a:schemeClr val="accent2"/>
                </a:solidFill>
                <a:latin typeface="Verdana" panose="020B0604030504040204" pitchFamily="34" charset="0"/>
                <a:ea typeface="Verdana" panose="020B0604030504040204" pitchFamily="34" charset="0"/>
                <a:cs typeface="Verdana" panose="020B0604030504040204" pitchFamily="34" charset="0"/>
              </a:rPr>
              <a:t>metastatic hormone-sensitive prostate cancer </a:t>
            </a:r>
            <a:endParaRPr lang="en-US" sz="28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 name="Footer Placeholder 4">
            <a:extLst>
              <a:ext uri="{FF2B5EF4-FFF2-40B4-BE49-F238E27FC236}">
                <a16:creationId xmlns:a16="http://schemas.microsoft.com/office/drawing/2014/main" id="{BEC5B3B2-172F-8A41-BD81-867CF7FC8E32}"/>
              </a:ext>
            </a:extLst>
          </p:cNvPr>
          <p:cNvSpPr>
            <a:spLocks noGrp="1"/>
          </p:cNvSpPr>
          <p:nvPr>
            <p:ph type="ftr" sz="quarter" idx="11"/>
          </p:nvPr>
        </p:nvSpPr>
        <p:spPr/>
        <p:txBody>
          <a:body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p:txBody>
      </p:sp>
      <p:sp>
        <p:nvSpPr>
          <p:cNvPr id="13" name="TextBox 12">
            <a:extLst>
              <a:ext uri="{FF2B5EF4-FFF2-40B4-BE49-F238E27FC236}">
                <a16:creationId xmlns:a16="http://schemas.microsoft.com/office/drawing/2014/main" id="{242DC6BF-3975-044A-B122-677FDB7C9885}"/>
              </a:ext>
            </a:extLst>
          </p:cNvPr>
          <p:cNvSpPr txBox="1"/>
          <p:nvPr/>
        </p:nvSpPr>
        <p:spPr>
          <a:xfrm>
            <a:off x="9448884" y="4521460"/>
            <a:ext cx="2188259" cy="246221"/>
          </a:xfrm>
          <a:prstGeom prst="rect">
            <a:avLst/>
          </a:prstGeom>
          <a:noFill/>
        </p:spPr>
        <p:txBody>
          <a:bodyPr wrap="square">
            <a:spAutoFit/>
          </a:bodyPr>
          <a:lstStyle/>
          <a:p>
            <a:r>
              <a:rPr lang="en-US" sz="1000" dirty="0"/>
              <a:t>Photo by </a:t>
            </a:r>
            <a:r>
              <a:rPr lang="en-US" sz="1000" dirty="0" err="1"/>
              <a:t>Nicate</a:t>
            </a:r>
            <a:r>
              <a:rPr lang="en-US" sz="1000" dirty="0"/>
              <a:t> Lee on </a:t>
            </a:r>
            <a:r>
              <a:rPr lang="en-US" sz="1000" dirty="0" err="1"/>
              <a:t>Unsplash</a:t>
            </a:r>
            <a:endParaRPr lang="en-US" sz="1000" dirty="0"/>
          </a:p>
        </p:txBody>
      </p:sp>
      <p:sp>
        <p:nvSpPr>
          <p:cNvPr id="6" name="Text Placeholder 3">
            <a:extLst>
              <a:ext uri="{FF2B5EF4-FFF2-40B4-BE49-F238E27FC236}">
                <a16:creationId xmlns:a16="http://schemas.microsoft.com/office/drawing/2014/main" id="{CDD5DA5F-BB27-49DD-9EC8-B279544B6A91}"/>
              </a:ext>
            </a:extLst>
          </p:cNvPr>
          <p:cNvSpPr>
            <a:spLocks noGrp="1"/>
          </p:cNvSpPr>
          <p:nvPr>
            <p:ph type="body" sz="half" idx="2"/>
          </p:nvPr>
        </p:nvSpPr>
        <p:spPr>
          <a:xfrm>
            <a:off x="839788" y="3916700"/>
            <a:ext cx="3932237" cy="1952288"/>
          </a:xfrm>
        </p:spPr>
        <p:txBody>
          <a:bodyPr/>
          <a:lstStyle/>
          <a:p>
            <a:pPr>
              <a:defRPr/>
            </a:pPr>
            <a:r>
              <a:rPr lang="en-US" b="1" dirty="0">
                <a:solidFill>
                  <a:schemeClr val="accent2"/>
                </a:solidFill>
                <a:latin typeface="Verdana" panose="020B0604030504040204" pitchFamily="34" charset="0"/>
                <a:ea typeface="Verdana" panose="020B0604030504040204" pitchFamily="34" charset="0"/>
                <a:cs typeface="Verdana" panose="020B0604030504040204" pitchFamily="34" charset="0"/>
              </a:rPr>
              <a:t>Using PSMA-PET </a:t>
            </a:r>
            <a:r>
              <a:rPr lang="en-US"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to detect </a:t>
            </a:r>
            <a:r>
              <a:rPr lang="en-US" sz="16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high volume </a:t>
            </a:r>
            <a:r>
              <a:rPr lang="en-SG"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metastatic prostate cancer </a:t>
            </a:r>
            <a:endParaRPr lang="en-US" sz="16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dirty="0"/>
          </a:p>
        </p:txBody>
      </p:sp>
      <p:sp>
        <p:nvSpPr>
          <p:cNvPr id="7" name="Google Shape;95;p2">
            <a:hlinkClick r:id="rId3" action="ppaction://hlinksldjump"/>
            <a:extLst>
              <a:ext uri="{FF2B5EF4-FFF2-40B4-BE49-F238E27FC236}">
                <a16:creationId xmlns:a16="http://schemas.microsoft.com/office/drawing/2014/main" id="{68D16BE0-F993-DB4D-98EF-5F1DA5D15E78}"/>
              </a:ext>
            </a:extLst>
          </p:cNvPr>
          <p:cNvSpPr/>
          <p:nvPr/>
        </p:nvSpPr>
        <p:spPr>
          <a:xfrm>
            <a:off x="898302" y="49353"/>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HOME</a:t>
            </a:r>
            <a:endParaRPr lang="en-US" sz="1200" b="0" i="0" u="none" strike="noStrike" cap="none" dirty="0">
              <a:solidFill>
                <a:schemeClr val="lt1"/>
              </a:solidFill>
              <a:latin typeface="Calibri"/>
              <a:ea typeface="Calibri"/>
              <a:cs typeface="Calibri"/>
              <a:sym typeface="Calibri"/>
            </a:endParaRPr>
          </a:p>
        </p:txBody>
      </p:sp>
      <p:sp>
        <p:nvSpPr>
          <p:cNvPr id="8" name="Google Shape;95;p2">
            <a:hlinkClick r:id="rId3" action="ppaction://hlinksldjump"/>
            <a:extLst>
              <a:ext uri="{FF2B5EF4-FFF2-40B4-BE49-F238E27FC236}">
                <a16:creationId xmlns:a16="http://schemas.microsoft.com/office/drawing/2014/main" id="{6FB4DF1B-BF6C-2C46-8166-DD502ED41F68}"/>
              </a:ext>
            </a:extLst>
          </p:cNvPr>
          <p:cNvSpPr/>
          <p:nvPr/>
        </p:nvSpPr>
        <p:spPr>
          <a:xfrm>
            <a:off x="2197703"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CASE HISTORY</a:t>
            </a:r>
            <a:endParaRPr lang="en-US" sz="1200" b="0" i="0" u="none" strike="noStrike" cap="none" dirty="0">
              <a:solidFill>
                <a:schemeClr val="lt1"/>
              </a:solidFill>
              <a:latin typeface="Calibri"/>
              <a:ea typeface="Calibri"/>
              <a:cs typeface="Calibri"/>
              <a:sym typeface="Calibri"/>
            </a:endParaRPr>
          </a:p>
        </p:txBody>
      </p:sp>
      <p:sp>
        <p:nvSpPr>
          <p:cNvPr id="9" name="Google Shape;95;p2">
            <a:hlinkClick r:id="rId4" action="ppaction://hlinksldjump"/>
            <a:extLst>
              <a:ext uri="{FF2B5EF4-FFF2-40B4-BE49-F238E27FC236}">
                <a16:creationId xmlns:a16="http://schemas.microsoft.com/office/drawing/2014/main" id="{52D25EB4-33C7-454B-B09E-5B4BF981F4F4}"/>
              </a:ext>
            </a:extLst>
          </p:cNvPr>
          <p:cNvSpPr/>
          <p:nvPr/>
        </p:nvSpPr>
        <p:spPr>
          <a:xfrm>
            <a:off x="3482530"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EVIDENCE </a:t>
            </a:r>
            <a:endParaRPr lang="en-US" sz="1200" b="0" i="0" u="none" strike="noStrike" cap="none" dirty="0">
              <a:solidFill>
                <a:schemeClr val="lt1"/>
              </a:solidFill>
              <a:latin typeface="Calibri"/>
              <a:ea typeface="Calibri"/>
              <a:cs typeface="Calibri"/>
              <a:sym typeface="Calibri"/>
            </a:endParaRPr>
          </a:p>
        </p:txBody>
      </p:sp>
      <p:sp>
        <p:nvSpPr>
          <p:cNvPr id="10" name="Google Shape;95;p2">
            <a:hlinkClick r:id="rId5" action="ppaction://hlinksldjump"/>
            <a:extLst>
              <a:ext uri="{FF2B5EF4-FFF2-40B4-BE49-F238E27FC236}">
                <a16:creationId xmlns:a16="http://schemas.microsoft.com/office/drawing/2014/main" id="{6BE11D78-7187-154E-B2A0-96CF846EBE2C}"/>
              </a:ext>
            </a:extLst>
          </p:cNvPr>
          <p:cNvSpPr/>
          <p:nvPr/>
        </p:nvSpPr>
        <p:spPr>
          <a:xfrm>
            <a:off x="4781931"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dirty="0">
                <a:solidFill>
                  <a:schemeClr val="lt1"/>
                </a:solidFill>
                <a:latin typeface="Calibri"/>
                <a:ea typeface="Calibri"/>
                <a:cs typeface="Calibri"/>
                <a:sym typeface="Calibri"/>
              </a:rPr>
              <a:t>CONCLUSION</a:t>
            </a:r>
            <a:endParaRPr lang="en-US" sz="1200" b="0" i="0" u="none" strike="noStrike" cap="none" dirty="0">
              <a:solidFill>
                <a:schemeClr val="lt1"/>
              </a:solidFill>
              <a:latin typeface="Calibri"/>
              <a:ea typeface="Calibri"/>
              <a:cs typeface="Calibri"/>
              <a:sym typeface="Calibri"/>
            </a:endParaRPr>
          </a:p>
        </p:txBody>
      </p:sp>
      <p:sp>
        <p:nvSpPr>
          <p:cNvPr id="11" name="Google Shape;95;p2">
            <a:hlinkClick r:id="" action="ppaction://noaction"/>
            <a:extLst>
              <a:ext uri="{FF2B5EF4-FFF2-40B4-BE49-F238E27FC236}">
                <a16:creationId xmlns:a16="http://schemas.microsoft.com/office/drawing/2014/main" id="{5E63F6F6-8C00-E94F-A78B-26D4011A1186}"/>
              </a:ext>
            </a:extLst>
          </p:cNvPr>
          <p:cNvSpPr/>
          <p:nvPr/>
        </p:nvSpPr>
        <p:spPr>
          <a:xfrm>
            <a:off x="6066758"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API</a:t>
            </a:r>
            <a:endParaRPr lang="en-US"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6109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1B13B31-2D5C-454F-A8DD-14078EC9F3EF}"/>
              </a:ext>
            </a:extLst>
          </p:cNvPr>
          <p:cNvGraphicFramePr/>
          <p:nvPr/>
        </p:nvGraphicFramePr>
        <p:xfrm>
          <a:off x="766997" y="2173573"/>
          <a:ext cx="10658006" cy="2443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054FA99-5F6F-D147-9588-288AF7400750}"/>
              </a:ext>
            </a:extLst>
          </p:cNvPr>
          <p:cNvSpPr/>
          <p:nvPr/>
        </p:nvSpPr>
        <p:spPr>
          <a:xfrm>
            <a:off x="535899" y="235040"/>
            <a:ext cx="11120202"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92461"/>
                </a:solidFill>
                <a:effectLst/>
                <a:uLnTx/>
                <a:uFillTx/>
                <a:latin typeface="Calibri Light" panose="020F0302020204030204"/>
                <a:ea typeface="Verdana" panose="020B0604030504040204" pitchFamily="34" charset="0"/>
                <a:cs typeface="Verdana" panose="020B0604030504040204" pitchFamily="34" charset="0"/>
                <a:sym typeface="Calibri"/>
              </a:rPr>
              <a:t>PSMA-PET AND RADIOTHERAPY IN HIGH VOLUME METASTATIC PROSTATE CANCER</a:t>
            </a:r>
          </a:p>
        </p:txBody>
      </p:sp>
    </p:spTree>
    <p:extLst>
      <p:ext uri="{BB962C8B-B14F-4D97-AF65-F5344CB8AC3E}">
        <p14:creationId xmlns:p14="http://schemas.microsoft.com/office/powerpoint/2010/main" val="232009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Autofit/>
          </a:bodyPr>
          <a:lstStyle/>
          <a:p>
            <a:r>
              <a:rPr lang="en-US" sz="3600" dirty="0">
                <a:latin typeface="+mn-lt"/>
              </a:rPr>
              <a:t>Radiotherapy to primary </a:t>
            </a:r>
            <a:r>
              <a:rPr lang="en-US" sz="3600" dirty="0" err="1">
                <a:latin typeface="+mn-lt"/>
              </a:rPr>
              <a:t>tumour</a:t>
            </a:r>
            <a:r>
              <a:rPr lang="en-US" sz="3600" dirty="0">
                <a:latin typeface="+mn-lt"/>
              </a:rPr>
              <a:t>??</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rPr>
              <a:t>Ali A, et al. JAMA Oncol 2021;7(4):555-563. </a:t>
            </a:r>
          </a:p>
        </p:txBody>
      </p:sp>
      <p:sp>
        <p:nvSpPr>
          <p:cNvPr id="6" name="Text Placeholder 4">
            <a:extLst>
              <a:ext uri="{FF2B5EF4-FFF2-40B4-BE49-F238E27FC236}">
                <a16:creationId xmlns:a16="http://schemas.microsoft.com/office/drawing/2014/main" id="{9B596DEC-96E3-8A47-9E42-CCC406BB631C}"/>
              </a:ext>
            </a:extLst>
          </p:cNvPr>
          <p:cNvSpPr txBox="1">
            <a:spLocks/>
          </p:cNvSpPr>
          <p:nvPr/>
        </p:nvSpPr>
        <p:spPr>
          <a:xfrm>
            <a:off x="149528" y="5819273"/>
            <a:ext cx="9515172"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ADT, androgen-deprivation therapy; FFS, failure-free survival; HR, hazard ratio; met, metastasis; RT, radiotherapy; OS, overall survival; SOC, standard of care </a:t>
            </a:r>
          </a:p>
        </p:txBody>
      </p:sp>
      <p:pic>
        <p:nvPicPr>
          <p:cNvPr id="12" name="Picture 11">
            <a:extLst>
              <a:ext uri="{FF2B5EF4-FFF2-40B4-BE49-F238E27FC236}">
                <a16:creationId xmlns:a16="http://schemas.microsoft.com/office/drawing/2014/main" id="{6988C045-D592-41F4-95F0-37D6613605AA}"/>
              </a:ext>
            </a:extLst>
          </p:cNvPr>
          <p:cNvPicPr>
            <a:picLocks noChangeAspect="1"/>
          </p:cNvPicPr>
          <p:nvPr/>
        </p:nvPicPr>
        <p:blipFill>
          <a:blip r:embed="rId2"/>
          <a:stretch>
            <a:fillRect/>
          </a:stretch>
        </p:blipFill>
        <p:spPr>
          <a:xfrm>
            <a:off x="600762" y="1250785"/>
            <a:ext cx="7890456" cy="1822616"/>
          </a:xfrm>
          <a:prstGeom prst="rect">
            <a:avLst/>
          </a:prstGeom>
          <a:ln>
            <a:solidFill>
              <a:schemeClr val="tx1">
                <a:lumMod val="50000"/>
                <a:lumOff val="50000"/>
              </a:schemeClr>
            </a:solidFill>
          </a:ln>
        </p:spPr>
      </p:pic>
      <p:sp>
        <p:nvSpPr>
          <p:cNvPr id="13" name="Content Placeholder 2">
            <a:extLst>
              <a:ext uri="{FF2B5EF4-FFF2-40B4-BE49-F238E27FC236}">
                <a16:creationId xmlns:a16="http://schemas.microsoft.com/office/drawing/2014/main" id="{D969FF6F-B2A8-4475-9C3F-CD7FA80E8B41}"/>
              </a:ext>
            </a:extLst>
          </p:cNvPr>
          <p:cNvSpPr>
            <a:spLocks noGrp="1"/>
          </p:cNvSpPr>
          <p:nvPr>
            <p:ph idx="1"/>
          </p:nvPr>
        </p:nvSpPr>
        <p:spPr>
          <a:xfrm>
            <a:off x="600762" y="3251200"/>
            <a:ext cx="11084334" cy="2849773"/>
          </a:xfrm>
        </p:spPr>
        <p:txBody>
          <a:bodyPr>
            <a:noAutofit/>
          </a:bodyPr>
          <a:lstStyle/>
          <a:p>
            <a:pPr lvl="0" defTabSz="457200" eaLnBrk="0" fontAlgn="base" hangingPunct="0">
              <a:lnSpc>
                <a:spcPct val="100000"/>
              </a:lnSpc>
              <a:spcBef>
                <a:spcPts val="900"/>
              </a:spcBef>
              <a:spcAft>
                <a:spcPct val="0"/>
              </a:spcAft>
              <a:buClrTx/>
              <a:buFont typeface="Wingdings" panose="05000000000000000000" pitchFamily="2" charset="2"/>
              <a:buChar char="Ø"/>
            </a:pPr>
            <a:r>
              <a:rPr lang="en-US" sz="2000" dirty="0">
                <a:solidFill>
                  <a:srgbClr val="000000"/>
                </a:solidFill>
                <a:ea typeface="MS PGothic" pitchFamily="34" charset="-128"/>
                <a:cs typeface="Arial" panose="020B0604020202020204" pitchFamily="34" charset="0"/>
              </a:rPr>
              <a:t>Original publication: SOC vs SOC + </a:t>
            </a:r>
            <a:r>
              <a:rPr lang="en-US" sz="2000" b="1" dirty="0">
                <a:solidFill>
                  <a:srgbClr val="000000"/>
                </a:solidFill>
                <a:ea typeface="MS PGothic" pitchFamily="34" charset="-128"/>
                <a:cs typeface="Arial" panose="020B0604020202020204" pitchFamily="34" charset="0"/>
              </a:rPr>
              <a:t>RT to primary </a:t>
            </a:r>
            <a:r>
              <a:rPr lang="en-US" sz="2000" b="1" dirty="0" err="1">
                <a:solidFill>
                  <a:srgbClr val="000000"/>
                </a:solidFill>
                <a:ea typeface="MS PGothic" pitchFamily="34" charset="-128"/>
                <a:cs typeface="Arial" panose="020B0604020202020204" pitchFamily="34" charset="0"/>
              </a:rPr>
              <a:t>tumour</a:t>
            </a:r>
            <a:endParaRPr lang="en-US" sz="2000" dirty="0">
              <a:solidFill>
                <a:srgbClr val="000000"/>
              </a:solidFill>
              <a:ea typeface="MS PGothic" pitchFamily="34" charset="-128"/>
              <a:cs typeface="Arial" panose="020B0604020202020204" pitchFamily="34" charset="0"/>
            </a:endParaRPr>
          </a:p>
          <a:p>
            <a:pPr lvl="0" defTabSz="457200" eaLnBrk="0" fontAlgn="base" hangingPunct="0">
              <a:lnSpc>
                <a:spcPct val="100000"/>
              </a:lnSpc>
              <a:spcBef>
                <a:spcPts val="900"/>
              </a:spcBef>
              <a:spcAft>
                <a:spcPct val="0"/>
              </a:spcAft>
              <a:buClrTx/>
              <a:buFont typeface="Wingdings" panose="05000000000000000000" pitchFamily="2" charset="2"/>
              <a:buChar char="Ø"/>
            </a:pPr>
            <a:r>
              <a:rPr lang="en-US" sz="2000" dirty="0">
                <a:solidFill>
                  <a:srgbClr val="000000"/>
                </a:solidFill>
                <a:ea typeface="MS PGothic" pitchFamily="34" charset="-128"/>
                <a:cs typeface="Arial" panose="020B0604020202020204" pitchFamily="34" charset="0"/>
              </a:rPr>
              <a:t>SOC is ADT +/- </a:t>
            </a:r>
            <a:r>
              <a:rPr lang="en-US" sz="2000" b="1" dirty="0">
                <a:solidFill>
                  <a:srgbClr val="000000"/>
                </a:solidFill>
                <a:ea typeface="MS PGothic" pitchFamily="34" charset="-128"/>
                <a:cs typeface="Arial" panose="020B0604020202020204" pitchFamily="34" charset="0"/>
              </a:rPr>
              <a:t>Docetaxel (20%)</a:t>
            </a:r>
            <a:endParaRPr lang="en-US" sz="2000" dirty="0">
              <a:solidFill>
                <a:srgbClr val="000000"/>
              </a:solidFill>
              <a:ea typeface="MS PGothic" pitchFamily="34" charset="-128"/>
              <a:cs typeface="Arial" panose="020B0604020202020204" pitchFamily="34" charset="0"/>
            </a:endParaRPr>
          </a:p>
          <a:p>
            <a:pPr lvl="0" defTabSz="457200" eaLnBrk="0" fontAlgn="base" hangingPunct="0">
              <a:lnSpc>
                <a:spcPct val="100000"/>
              </a:lnSpc>
              <a:spcBef>
                <a:spcPts val="900"/>
              </a:spcBef>
              <a:spcAft>
                <a:spcPct val="0"/>
              </a:spcAft>
              <a:buClrTx/>
              <a:buFont typeface="Wingdings" panose="05000000000000000000" pitchFamily="2" charset="2"/>
              <a:buChar char="Ø"/>
            </a:pPr>
            <a:r>
              <a:rPr lang="en-US" sz="2000" dirty="0">
                <a:solidFill>
                  <a:srgbClr val="000000"/>
                </a:solidFill>
                <a:ea typeface="MS PGothic" pitchFamily="34" charset="-128"/>
                <a:cs typeface="Arial" panose="020B0604020202020204" pitchFamily="34" charset="0"/>
              </a:rPr>
              <a:t>Overall cohort – no difference</a:t>
            </a:r>
          </a:p>
          <a:p>
            <a:pPr lvl="0" defTabSz="457200" eaLnBrk="0" fontAlgn="base" hangingPunct="0">
              <a:lnSpc>
                <a:spcPct val="100000"/>
              </a:lnSpc>
              <a:spcBef>
                <a:spcPts val="900"/>
              </a:spcBef>
              <a:spcAft>
                <a:spcPct val="0"/>
              </a:spcAft>
              <a:buClrTx/>
              <a:buFont typeface="Wingdings" panose="05000000000000000000" pitchFamily="2" charset="2"/>
              <a:buChar char="Ø"/>
            </a:pPr>
            <a:r>
              <a:rPr lang="en-US" sz="2000" dirty="0">
                <a:solidFill>
                  <a:srgbClr val="000000"/>
                </a:solidFill>
                <a:ea typeface="MS PGothic" pitchFamily="34" charset="-128"/>
                <a:cs typeface="Arial" panose="020B0604020202020204" pitchFamily="34" charset="0"/>
              </a:rPr>
              <a:t>When stratified by CHAARTED volume criteria, no benefit with high-volume, but FFS benefit with low-volume (HR 0.76)</a:t>
            </a:r>
          </a:p>
          <a:p>
            <a:pPr lvl="0" defTabSz="457200" eaLnBrk="0" fontAlgn="base" hangingPunct="0">
              <a:lnSpc>
                <a:spcPct val="100000"/>
              </a:lnSpc>
              <a:spcBef>
                <a:spcPts val="900"/>
              </a:spcBef>
              <a:spcAft>
                <a:spcPct val="0"/>
              </a:spcAft>
              <a:buClrTx/>
              <a:buFont typeface="Wingdings" panose="05000000000000000000" pitchFamily="2" charset="2"/>
              <a:buChar char="Ø"/>
            </a:pPr>
            <a:r>
              <a:rPr lang="en-US" sz="2000" dirty="0">
                <a:solidFill>
                  <a:srgbClr val="000000"/>
                </a:solidFill>
                <a:ea typeface="MS PGothic" pitchFamily="34" charset="-128"/>
                <a:cs typeface="Arial" panose="020B0604020202020204" pitchFamily="34" charset="0"/>
              </a:rPr>
              <a:t>STOPCAP meta-analysis (+HORRAD):</a:t>
            </a:r>
            <a:r>
              <a:rPr lang="en-US" sz="2000" b="1" dirty="0">
                <a:solidFill>
                  <a:srgbClr val="000000"/>
                </a:solidFill>
                <a:ea typeface="MS PGothic" pitchFamily="34" charset="-128"/>
                <a:cs typeface="Arial" panose="020B0604020202020204" pitchFamily="34" charset="0"/>
              </a:rPr>
              <a:t> </a:t>
            </a:r>
            <a:r>
              <a:rPr lang="en-US" sz="2000" b="1" dirty="0">
                <a:solidFill>
                  <a:srgbClr val="C0504D">
                    <a:lumMod val="75000"/>
                  </a:srgbClr>
                </a:solidFill>
                <a:ea typeface="MS PGothic" pitchFamily="34" charset="-128"/>
                <a:cs typeface="Arial" panose="020B0604020202020204" pitchFamily="34" charset="0"/>
              </a:rPr>
              <a:t>7% benefit for 3y OS for those with ≤5 </a:t>
            </a:r>
            <a:r>
              <a:rPr lang="en-US" sz="2000" b="1" dirty="0" err="1">
                <a:solidFill>
                  <a:srgbClr val="C0504D">
                    <a:lumMod val="75000"/>
                  </a:srgbClr>
                </a:solidFill>
                <a:ea typeface="MS PGothic" pitchFamily="34" charset="-128"/>
                <a:cs typeface="Arial" panose="020B0604020202020204" pitchFamily="34" charset="0"/>
              </a:rPr>
              <a:t>mets</a:t>
            </a:r>
            <a:endParaRPr lang="en-US" sz="2000" b="1" dirty="0">
              <a:solidFill>
                <a:srgbClr val="C0504D">
                  <a:lumMod val="75000"/>
                </a:srgbClr>
              </a:solidFill>
              <a:ea typeface="MS PGothic" pitchFamily="34" charset="-128"/>
              <a:cs typeface="Arial" panose="020B0604020202020204" pitchFamily="34" charset="0"/>
            </a:endParaRPr>
          </a:p>
          <a:p>
            <a:pPr lvl="0" defTabSz="457200" eaLnBrk="0" fontAlgn="base" hangingPunct="0">
              <a:lnSpc>
                <a:spcPct val="100000"/>
              </a:lnSpc>
              <a:spcBef>
                <a:spcPts val="900"/>
              </a:spcBef>
              <a:spcAft>
                <a:spcPct val="0"/>
              </a:spcAft>
              <a:buClrTx/>
              <a:buFont typeface="Wingdings" panose="05000000000000000000" pitchFamily="2" charset="2"/>
              <a:buChar char="Ø"/>
            </a:pPr>
            <a:r>
              <a:rPr lang="en-US" sz="2000" dirty="0">
                <a:solidFill>
                  <a:srgbClr val="617FFF"/>
                </a:solidFill>
                <a:ea typeface="MS PGothic" pitchFamily="34" charset="-128"/>
                <a:cs typeface="Arial" panose="020B0604020202020204" pitchFamily="34" charset="0"/>
              </a:rPr>
              <a:t>Systemic evaluation of metastatic burden on benefits of local RT</a:t>
            </a:r>
          </a:p>
        </p:txBody>
      </p:sp>
    </p:spTree>
    <p:extLst>
      <p:ext uri="{BB962C8B-B14F-4D97-AF65-F5344CB8AC3E}">
        <p14:creationId xmlns:p14="http://schemas.microsoft.com/office/powerpoint/2010/main" val="28629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0A3673-26C6-AC41-98AD-BC7F2442A037}"/>
              </a:ext>
            </a:extLst>
          </p:cNvPr>
          <p:cNvPicPr>
            <a:picLocks noChangeAspect="1"/>
          </p:cNvPicPr>
          <p:nvPr/>
        </p:nvPicPr>
        <p:blipFill rotWithShape="1">
          <a:blip r:embed="rId2"/>
          <a:srcRect t="8767"/>
          <a:stretch/>
        </p:blipFill>
        <p:spPr>
          <a:xfrm>
            <a:off x="6096000" y="2310342"/>
            <a:ext cx="5600700" cy="3714108"/>
          </a:xfrm>
          <a:prstGeom prst="rect">
            <a:avLst/>
          </a:prstGeom>
        </p:spPr>
      </p:pic>
      <p:pic>
        <p:nvPicPr>
          <p:cNvPr id="5" name="Picture 4">
            <a:extLst>
              <a:ext uri="{FF2B5EF4-FFF2-40B4-BE49-F238E27FC236}">
                <a16:creationId xmlns:a16="http://schemas.microsoft.com/office/drawing/2014/main" id="{C2BFE203-D6AC-2842-A4C7-F76A9C2E9850}"/>
              </a:ext>
            </a:extLst>
          </p:cNvPr>
          <p:cNvPicPr>
            <a:picLocks noChangeAspect="1"/>
          </p:cNvPicPr>
          <p:nvPr/>
        </p:nvPicPr>
        <p:blipFill rotWithShape="1">
          <a:blip r:embed="rId3"/>
          <a:srcRect t="9607"/>
          <a:stretch/>
        </p:blipFill>
        <p:spPr>
          <a:xfrm>
            <a:off x="149528" y="2281982"/>
            <a:ext cx="5778500" cy="3742467"/>
          </a:xfrm>
          <a:prstGeom prst="rect">
            <a:avLst/>
          </a:prstGeom>
        </p:spPr>
      </p:pic>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Autofit/>
          </a:bodyPr>
          <a:lstStyle/>
          <a:p>
            <a:r>
              <a:rPr lang="en-US" sz="3600" dirty="0">
                <a:latin typeface="+mn-lt"/>
              </a:rPr>
              <a:t>Radiotherapy to primary </a:t>
            </a:r>
            <a:r>
              <a:rPr lang="en-US" sz="3600" dirty="0" err="1">
                <a:latin typeface="+mn-lt"/>
              </a:rPr>
              <a:t>tumour</a:t>
            </a:r>
            <a:r>
              <a:rPr lang="en-US" sz="3600" dirty="0">
                <a:latin typeface="+mn-lt"/>
              </a:rPr>
              <a:t>??</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rPr>
              <a:t>Ali A, et al. JAMA Oncol 2021;7(4):555-563. </a:t>
            </a:r>
          </a:p>
        </p:txBody>
      </p:sp>
      <p:sp>
        <p:nvSpPr>
          <p:cNvPr id="6" name="Text Placeholder 4">
            <a:extLst>
              <a:ext uri="{FF2B5EF4-FFF2-40B4-BE49-F238E27FC236}">
                <a16:creationId xmlns:a16="http://schemas.microsoft.com/office/drawing/2014/main" id="{9B596DEC-96E3-8A47-9E42-CCC406BB631C}"/>
              </a:ext>
            </a:extLst>
          </p:cNvPr>
          <p:cNvSpPr txBox="1">
            <a:spLocks/>
          </p:cNvSpPr>
          <p:nvPr/>
        </p:nvSpPr>
        <p:spPr>
          <a:xfrm>
            <a:off x="149528" y="5819273"/>
            <a:ext cx="9515172"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pic>
        <p:nvPicPr>
          <p:cNvPr id="12" name="Picture 11">
            <a:extLst>
              <a:ext uri="{FF2B5EF4-FFF2-40B4-BE49-F238E27FC236}">
                <a16:creationId xmlns:a16="http://schemas.microsoft.com/office/drawing/2014/main" id="{6988C045-D592-41F4-95F0-37D6613605AA}"/>
              </a:ext>
            </a:extLst>
          </p:cNvPr>
          <p:cNvPicPr>
            <a:picLocks noChangeAspect="1"/>
          </p:cNvPicPr>
          <p:nvPr/>
        </p:nvPicPr>
        <p:blipFill>
          <a:blip r:embed="rId4"/>
          <a:stretch>
            <a:fillRect/>
          </a:stretch>
        </p:blipFill>
        <p:spPr>
          <a:xfrm>
            <a:off x="7383920" y="97460"/>
            <a:ext cx="4716000" cy="1089348"/>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A8744462-39DE-4435-9152-D3E84890737B}"/>
              </a:ext>
            </a:extLst>
          </p:cNvPr>
          <p:cNvSpPr txBox="1"/>
          <p:nvPr/>
        </p:nvSpPr>
        <p:spPr>
          <a:xfrm>
            <a:off x="352164" y="1687927"/>
            <a:ext cx="5215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4B"/>
                </a:solidFill>
                <a:effectLst/>
                <a:uLnTx/>
                <a:uFillTx/>
                <a:latin typeface="Raleway" pitchFamily="2" charset="77"/>
                <a:ea typeface="+mn-ea"/>
                <a:cs typeface="+mn-cs"/>
              </a:rPr>
              <a:t>Overall survival</a:t>
            </a:r>
          </a:p>
        </p:txBody>
      </p:sp>
      <p:sp>
        <p:nvSpPr>
          <p:cNvPr id="14" name="TextBox 13">
            <a:extLst>
              <a:ext uri="{FF2B5EF4-FFF2-40B4-BE49-F238E27FC236}">
                <a16:creationId xmlns:a16="http://schemas.microsoft.com/office/drawing/2014/main" id="{34A23156-169D-41FD-98E7-50007F0687E6}"/>
              </a:ext>
            </a:extLst>
          </p:cNvPr>
          <p:cNvSpPr txBox="1"/>
          <p:nvPr/>
        </p:nvSpPr>
        <p:spPr>
          <a:xfrm>
            <a:off x="6096000" y="1741087"/>
            <a:ext cx="5215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92461">
                    <a:lumMod val="75000"/>
                  </a:srgbClr>
                </a:solidFill>
                <a:effectLst/>
                <a:uLnTx/>
                <a:uFillTx/>
                <a:latin typeface="Raleway" pitchFamily="2" charset="77"/>
                <a:ea typeface="+mn-ea"/>
                <a:cs typeface="+mn-cs"/>
              </a:rPr>
              <a:t>Failure-free survival</a:t>
            </a:r>
          </a:p>
        </p:txBody>
      </p:sp>
      <p:sp>
        <p:nvSpPr>
          <p:cNvPr id="15" name="Down Arrow 9">
            <a:extLst>
              <a:ext uri="{FF2B5EF4-FFF2-40B4-BE49-F238E27FC236}">
                <a16:creationId xmlns:a16="http://schemas.microsoft.com/office/drawing/2014/main" id="{43FB51A0-BEF2-44D2-9EE2-5DAEFB0C852E}"/>
              </a:ext>
            </a:extLst>
          </p:cNvPr>
          <p:cNvSpPr/>
          <p:nvPr/>
        </p:nvSpPr>
        <p:spPr>
          <a:xfrm>
            <a:off x="10247732" y="3133606"/>
            <a:ext cx="218941" cy="978794"/>
          </a:xfrm>
          <a:prstGeom prst="downArrow">
            <a:avLst/>
          </a:prstGeom>
          <a:gradFill>
            <a:gsLst>
              <a:gs pos="50000">
                <a:srgbClr val="9F3574"/>
              </a:gs>
              <a:gs pos="0">
                <a:schemeClr val="accent2">
                  <a:lumMod val="75000"/>
                </a:schemeClr>
              </a:gs>
              <a:gs pos="100000">
                <a:schemeClr val="accent2">
                  <a:lumMod val="20000"/>
                  <a:lumOff val="8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Down Arrow 14">
            <a:extLst>
              <a:ext uri="{FF2B5EF4-FFF2-40B4-BE49-F238E27FC236}">
                <a16:creationId xmlns:a16="http://schemas.microsoft.com/office/drawing/2014/main" id="{9D88BB4D-121E-41B0-BB3B-8D5B45783BD0}"/>
              </a:ext>
            </a:extLst>
          </p:cNvPr>
          <p:cNvSpPr/>
          <p:nvPr/>
        </p:nvSpPr>
        <p:spPr>
          <a:xfrm>
            <a:off x="4516723" y="2784644"/>
            <a:ext cx="218941" cy="978794"/>
          </a:xfrm>
          <a:prstGeom prst="downArrow">
            <a:avLst/>
          </a:prstGeom>
          <a:gradFill>
            <a:gsLst>
              <a:gs pos="50000">
                <a:srgbClr val="617FFF"/>
              </a:gs>
              <a:gs pos="0">
                <a:srgbClr val="0041C4"/>
              </a:gs>
              <a:gs pos="100000">
                <a:schemeClr val="accent1">
                  <a:lumMod val="20000"/>
                  <a:lumOff val="80000"/>
                </a:schemeClr>
              </a:gs>
            </a:gsLst>
          </a:gradFill>
          <a:ln>
            <a:solidFill>
              <a:srgbClr val="00004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82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Autofit/>
          </a:bodyPr>
          <a:lstStyle/>
          <a:p>
            <a:r>
              <a:rPr lang="en-US" sz="3600" dirty="0">
                <a:latin typeface="+mn-lt"/>
              </a:rPr>
              <a:t>Radiotherapy to primary </a:t>
            </a:r>
            <a:r>
              <a:rPr lang="en-US" sz="3600" dirty="0" err="1">
                <a:latin typeface="+mn-lt"/>
              </a:rPr>
              <a:t>tumour</a:t>
            </a:r>
            <a:r>
              <a:rPr lang="en-US" sz="3600" dirty="0">
                <a:latin typeface="+mn-lt"/>
              </a:rPr>
              <a:t>??</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rPr>
              <a:t>Ali A, et al. JAMA Oncol 2021;7(4):555-563. </a:t>
            </a:r>
          </a:p>
        </p:txBody>
      </p:sp>
      <p:sp>
        <p:nvSpPr>
          <p:cNvPr id="6" name="Text Placeholder 4">
            <a:extLst>
              <a:ext uri="{FF2B5EF4-FFF2-40B4-BE49-F238E27FC236}">
                <a16:creationId xmlns:a16="http://schemas.microsoft.com/office/drawing/2014/main" id="{9B596DEC-96E3-8A47-9E42-CCC406BB631C}"/>
              </a:ext>
            </a:extLst>
          </p:cNvPr>
          <p:cNvSpPr txBox="1">
            <a:spLocks/>
          </p:cNvSpPr>
          <p:nvPr/>
        </p:nvSpPr>
        <p:spPr>
          <a:xfrm>
            <a:off x="149528" y="5819273"/>
            <a:ext cx="9515172"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pic>
        <p:nvPicPr>
          <p:cNvPr id="12" name="Picture 11">
            <a:extLst>
              <a:ext uri="{FF2B5EF4-FFF2-40B4-BE49-F238E27FC236}">
                <a16:creationId xmlns:a16="http://schemas.microsoft.com/office/drawing/2014/main" id="{6988C045-D592-41F4-95F0-37D6613605AA}"/>
              </a:ext>
            </a:extLst>
          </p:cNvPr>
          <p:cNvPicPr>
            <a:picLocks noChangeAspect="1"/>
          </p:cNvPicPr>
          <p:nvPr/>
        </p:nvPicPr>
        <p:blipFill>
          <a:blip r:embed="rId2"/>
          <a:stretch>
            <a:fillRect/>
          </a:stretch>
        </p:blipFill>
        <p:spPr>
          <a:xfrm>
            <a:off x="7383920" y="97460"/>
            <a:ext cx="4716000" cy="1089348"/>
          </a:xfrm>
          <a:prstGeom prst="rect">
            <a:avLst/>
          </a:prstGeom>
          <a:ln>
            <a:solidFill>
              <a:schemeClr val="tx1">
                <a:lumMod val="50000"/>
                <a:lumOff val="50000"/>
              </a:schemeClr>
            </a:solidFill>
          </a:ln>
        </p:spPr>
      </p:pic>
      <p:pic>
        <p:nvPicPr>
          <p:cNvPr id="13" name="Picture 12">
            <a:extLst>
              <a:ext uri="{FF2B5EF4-FFF2-40B4-BE49-F238E27FC236}">
                <a16:creationId xmlns:a16="http://schemas.microsoft.com/office/drawing/2014/main" id="{04D82C66-AEF1-4F45-B794-89DDB3B85D33}"/>
              </a:ext>
            </a:extLst>
          </p:cNvPr>
          <p:cNvPicPr>
            <a:picLocks noChangeAspect="1"/>
          </p:cNvPicPr>
          <p:nvPr/>
        </p:nvPicPr>
        <p:blipFill>
          <a:blip r:embed="rId3"/>
          <a:stretch>
            <a:fillRect/>
          </a:stretch>
        </p:blipFill>
        <p:spPr>
          <a:xfrm>
            <a:off x="440048" y="1542673"/>
            <a:ext cx="3973739" cy="2519661"/>
          </a:xfrm>
          <a:prstGeom prst="rect">
            <a:avLst/>
          </a:prstGeom>
        </p:spPr>
      </p:pic>
      <p:pic>
        <p:nvPicPr>
          <p:cNvPr id="17" name="Picture 16">
            <a:extLst>
              <a:ext uri="{FF2B5EF4-FFF2-40B4-BE49-F238E27FC236}">
                <a16:creationId xmlns:a16="http://schemas.microsoft.com/office/drawing/2014/main" id="{4192E2F0-BA56-48C1-A84C-6CC2EF9A73E9}"/>
              </a:ext>
            </a:extLst>
          </p:cNvPr>
          <p:cNvPicPr>
            <a:picLocks noChangeAspect="1"/>
          </p:cNvPicPr>
          <p:nvPr/>
        </p:nvPicPr>
        <p:blipFill>
          <a:blip r:embed="rId4"/>
          <a:stretch>
            <a:fillRect/>
          </a:stretch>
        </p:blipFill>
        <p:spPr>
          <a:xfrm>
            <a:off x="4960152" y="1586918"/>
            <a:ext cx="3657770" cy="2424211"/>
          </a:xfrm>
          <a:prstGeom prst="rect">
            <a:avLst/>
          </a:prstGeom>
        </p:spPr>
      </p:pic>
      <p:sp>
        <p:nvSpPr>
          <p:cNvPr id="18" name="TextBox 17">
            <a:extLst>
              <a:ext uri="{FF2B5EF4-FFF2-40B4-BE49-F238E27FC236}">
                <a16:creationId xmlns:a16="http://schemas.microsoft.com/office/drawing/2014/main" id="{4ED1D205-3942-4541-85EA-4172856F84AB}"/>
              </a:ext>
            </a:extLst>
          </p:cNvPr>
          <p:cNvSpPr txBox="1"/>
          <p:nvPr/>
        </p:nvSpPr>
        <p:spPr>
          <a:xfrm>
            <a:off x="834007" y="1261758"/>
            <a:ext cx="36470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4B"/>
                </a:solidFill>
                <a:effectLst/>
                <a:uLnTx/>
                <a:uFillTx/>
                <a:latin typeface="Raleway" pitchFamily="2" charset="77"/>
                <a:ea typeface="+mn-ea"/>
                <a:cs typeface="+mn-cs"/>
              </a:rPr>
              <a:t>≤3 bone </a:t>
            </a:r>
            <a:r>
              <a:rPr kumimoji="0" lang="en-GB" sz="2000" b="0" i="0" u="none" strike="noStrike" kern="1200" cap="none" spc="0" normalizeH="0" baseline="0" noProof="0" dirty="0" err="1">
                <a:ln>
                  <a:noFill/>
                </a:ln>
                <a:solidFill>
                  <a:srgbClr val="00004B"/>
                </a:solidFill>
                <a:effectLst/>
                <a:uLnTx/>
                <a:uFillTx/>
                <a:latin typeface="Raleway" pitchFamily="2" charset="77"/>
                <a:ea typeface="+mn-ea"/>
                <a:cs typeface="+mn-cs"/>
              </a:rPr>
              <a:t>mets</a:t>
            </a:r>
            <a:r>
              <a:rPr kumimoji="0" lang="en-GB" sz="2000" b="0" i="0" u="none" strike="noStrike" kern="1200" cap="none" spc="0" normalizeH="0" baseline="0" noProof="0" dirty="0">
                <a:ln>
                  <a:noFill/>
                </a:ln>
                <a:solidFill>
                  <a:srgbClr val="00004B"/>
                </a:solidFill>
                <a:effectLst/>
                <a:uLnTx/>
                <a:uFillTx/>
                <a:latin typeface="Raleway" pitchFamily="2" charset="77"/>
                <a:ea typeface="+mn-ea"/>
                <a:cs typeface="+mn-cs"/>
              </a:rPr>
              <a:t> +/- RPLN</a:t>
            </a:r>
          </a:p>
        </p:txBody>
      </p:sp>
      <p:sp>
        <p:nvSpPr>
          <p:cNvPr id="19" name="TextBox 18">
            <a:extLst>
              <a:ext uri="{FF2B5EF4-FFF2-40B4-BE49-F238E27FC236}">
                <a16:creationId xmlns:a16="http://schemas.microsoft.com/office/drawing/2014/main" id="{EA36691D-8F9A-4B85-A209-0EFA4E545D1C}"/>
              </a:ext>
            </a:extLst>
          </p:cNvPr>
          <p:cNvSpPr txBox="1"/>
          <p:nvPr/>
        </p:nvSpPr>
        <p:spPr>
          <a:xfrm>
            <a:off x="5212820" y="1261758"/>
            <a:ext cx="36368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92461">
                    <a:lumMod val="75000"/>
                  </a:srgbClr>
                </a:solidFill>
                <a:effectLst/>
                <a:uLnTx/>
                <a:uFillTx/>
                <a:latin typeface="Raleway" pitchFamily="2" charset="77"/>
                <a:ea typeface="+mn-ea"/>
                <a:cs typeface="+mn-cs"/>
              </a:rPr>
              <a:t>≥4 bone </a:t>
            </a:r>
            <a:r>
              <a:rPr kumimoji="0" lang="en-GB" sz="2000" b="0" i="0" u="none" strike="noStrike" kern="1200" cap="none" spc="0" normalizeH="0" baseline="0" noProof="0" dirty="0" err="1">
                <a:ln>
                  <a:noFill/>
                </a:ln>
                <a:solidFill>
                  <a:srgbClr val="492461">
                    <a:lumMod val="75000"/>
                  </a:srgbClr>
                </a:solidFill>
                <a:effectLst/>
                <a:uLnTx/>
                <a:uFillTx/>
                <a:latin typeface="Raleway" pitchFamily="2" charset="77"/>
                <a:ea typeface="+mn-ea"/>
                <a:cs typeface="+mn-cs"/>
              </a:rPr>
              <a:t>mets</a:t>
            </a:r>
            <a:r>
              <a:rPr kumimoji="0" lang="en-GB" sz="2000" b="0" i="0" u="none" strike="noStrike" kern="1200" cap="none" spc="0" normalizeH="0" baseline="0" noProof="0" dirty="0">
                <a:ln>
                  <a:noFill/>
                </a:ln>
                <a:solidFill>
                  <a:srgbClr val="492461">
                    <a:lumMod val="75000"/>
                  </a:srgbClr>
                </a:solidFill>
                <a:effectLst/>
                <a:uLnTx/>
                <a:uFillTx/>
                <a:latin typeface="Raleway" pitchFamily="2" charset="77"/>
                <a:ea typeface="+mn-ea"/>
                <a:cs typeface="+mn-cs"/>
              </a:rPr>
              <a:t> +/- RPLN</a:t>
            </a:r>
          </a:p>
        </p:txBody>
      </p:sp>
      <p:pic>
        <p:nvPicPr>
          <p:cNvPr id="20" name="Picture 19">
            <a:extLst>
              <a:ext uri="{FF2B5EF4-FFF2-40B4-BE49-F238E27FC236}">
                <a16:creationId xmlns:a16="http://schemas.microsoft.com/office/drawing/2014/main" id="{6ED05C83-3FA6-467A-8A47-9A8526F76D82}"/>
              </a:ext>
            </a:extLst>
          </p:cNvPr>
          <p:cNvPicPr>
            <a:picLocks noChangeAspect="1"/>
          </p:cNvPicPr>
          <p:nvPr/>
        </p:nvPicPr>
        <p:blipFill>
          <a:blip r:embed="rId5"/>
          <a:stretch>
            <a:fillRect/>
          </a:stretch>
        </p:blipFill>
        <p:spPr>
          <a:xfrm>
            <a:off x="4481097" y="4329871"/>
            <a:ext cx="6124574" cy="2424211"/>
          </a:xfrm>
          <a:prstGeom prst="rect">
            <a:avLst/>
          </a:prstGeom>
        </p:spPr>
      </p:pic>
    </p:spTree>
    <p:extLst>
      <p:ext uri="{BB962C8B-B14F-4D97-AF65-F5344CB8AC3E}">
        <p14:creationId xmlns:p14="http://schemas.microsoft.com/office/powerpoint/2010/main" val="26941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555DF-BF4A-FF48-B956-8EA01709A98A}"/>
              </a:ext>
            </a:extLst>
          </p:cNvPr>
          <p:cNvSpPr/>
          <p:nvPr/>
        </p:nvSpPr>
        <p:spPr>
          <a:xfrm>
            <a:off x="532800" y="1254862"/>
            <a:ext cx="6714438" cy="4708981"/>
          </a:xfrm>
          <a:prstGeom prst="rect">
            <a:avLst/>
          </a:prstGeom>
          <a:ln w="63500">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Next-generation imaging (</a:t>
            </a:r>
            <a:r>
              <a:rPr kumimoji="0" lang="en-US" sz="2000" b="0" i="0" u="none" strike="noStrike" kern="1200" cap="none" spc="0" normalizeH="0" baseline="30000" noProof="0" dirty="0">
                <a:ln>
                  <a:noFill/>
                </a:ln>
                <a:solidFill>
                  <a:srgbClr val="000000"/>
                </a:solidFill>
                <a:effectLst/>
                <a:uLnTx/>
                <a:uFillTx/>
                <a:latin typeface="Calibri" panose="020F0502020204030204"/>
                <a:ea typeface="+mn-ea"/>
                <a:cs typeface="+mn-cs"/>
              </a:rPr>
              <a:t>68</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Ga-PSMA) detected more lesions and was able to identify high volume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mCSPC</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compared to conventional imaging (</a:t>
            </a:r>
            <a:r>
              <a:rPr kumimoji="0" lang="en-US" sz="2000" b="0" i="0" u="none" strike="noStrike" kern="1200" cap="none" spc="0" normalizeH="0" baseline="30000" noProof="0" dirty="0">
                <a:ln>
                  <a:noFill/>
                </a:ln>
                <a:solidFill>
                  <a:srgbClr val="000000"/>
                </a:solidFill>
                <a:effectLst/>
                <a:uLnTx/>
                <a:uFillTx/>
                <a:latin typeface="Calibri" panose="020F0502020204030204"/>
                <a:ea typeface="+mn-ea"/>
                <a:cs typeface="+mn-cs"/>
              </a:rPr>
              <a:t>18</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F-FDG)</a:t>
            </a:r>
            <a:endPar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Patient demonstrated good response to APA and drop in PSA levels from 109 to 0.07 after 3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Despite his advanced age, patient tolerated full dose APA. He developed G1 skin rash that was managed by topical steroids and emollients.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Based on the evidence,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Bone metastasis count and metastasis location demonstrated OS and FFS benefit from prostate RT in M1 disease</a:t>
            </a:r>
            <a:r>
              <a:rPr kumimoji="0" lang="en-SG" sz="2000" b="0" i="0" u="none" strike="noStrike" kern="1200" cap="none" spc="0" normalizeH="0" baseline="3000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1</a:t>
            </a:r>
            <a:endParaRPr kumimoji="0" lang="en-SG"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5" name="Title 1">
            <a:extLst>
              <a:ext uri="{FF2B5EF4-FFF2-40B4-BE49-F238E27FC236}">
                <a16:creationId xmlns:a16="http://schemas.microsoft.com/office/drawing/2014/main" id="{03F62617-631A-7844-8204-513A3F55004A}"/>
              </a:ext>
            </a:extLst>
          </p:cNvPr>
          <p:cNvSpPr txBox="1">
            <a:spLocks/>
          </p:cNvSpPr>
          <p:nvPr/>
        </p:nvSpPr>
        <p:spPr>
          <a:xfrm>
            <a:off x="328913" y="-18446"/>
            <a:ext cx="10990479" cy="960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92461"/>
                </a:solidFill>
                <a:effectLst/>
                <a:uLnTx/>
                <a:uFillTx/>
                <a:latin typeface="Calibri Light" panose="020F0302020204030204"/>
                <a:ea typeface="+mj-ea"/>
                <a:cs typeface="+mj-cs"/>
              </a:rPr>
              <a:t>CONCLUSION</a:t>
            </a:r>
          </a:p>
        </p:txBody>
      </p:sp>
      <p:sp>
        <p:nvSpPr>
          <p:cNvPr id="23" name="Rectangle 22">
            <a:extLst>
              <a:ext uri="{FF2B5EF4-FFF2-40B4-BE49-F238E27FC236}">
                <a16:creationId xmlns:a16="http://schemas.microsoft.com/office/drawing/2014/main" id="{53E3F6FA-95D4-D849-A10B-9C809EA80129}"/>
              </a:ext>
            </a:extLst>
          </p:cNvPr>
          <p:cNvSpPr/>
          <p:nvPr/>
        </p:nvSpPr>
        <p:spPr>
          <a:xfrm>
            <a:off x="600762" y="6504296"/>
            <a:ext cx="266771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rPr>
              <a:t>1. Ali A, et al. JAMA Oncol 2021;7(4):555-563.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A person standing on a bridge in a forest&#10;&#10;Description automatically generated with low confidence">
            <a:extLst>
              <a:ext uri="{FF2B5EF4-FFF2-40B4-BE49-F238E27FC236}">
                <a16:creationId xmlns:a16="http://schemas.microsoft.com/office/drawing/2014/main" id="{AB74FDC5-E297-4415-A475-1014B4C47DC6}"/>
              </a:ext>
            </a:extLst>
          </p:cNvPr>
          <p:cNvPicPr>
            <a:picLocks noChangeAspect="1"/>
          </p:cNvPicPr>
          <p:nvPr/>
        </p:nvPicPr>
        <p:blipFill rotWithShape="1">
          <a:blip r:embed="rId2"/>
          <a:srcRect l="18419" t="30991" r="22789" b="7701"/>
          <a:stretch/>
        </p:blipFill>
        <p:spPr>
          <a:xfrm>
            <a:off x="7819781" y="2112432"/>
            <a:ext cx="4148548" cy="2433594"/>
          </a:xfrm>
          <a:prstGeom prst="rect">
            <a:avLst/>
          </a:prstGeom>
        </p:spPr>
      </p:pic>
      <p:sp>
        <p:nvSpPr>
          <p:cNvPr id="10" name="TextBox 9">
            <a:extLst>
              <a:ext uri="{FF2B5EF4-FFF2-40B4-BE49-F238E27FC236}">
                <a16:creationId xmlns:a16="http://schemas.microsoft.com/office/drawing/2014/main" id="{3F010208-243D-472F-9309-9371450A7F85}"/>
              </a:ext>
            </a:extLst>
          </p:cNvPr>
          <p:cNvSpPr txBox="1"/>
          <p:nvPr/>
        </p:nvSpPr>
        <p:spPr>
          <a:xfrm>
            <a:off x="9780070" y="4570592"/>
            <a:ext cx="2188259"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Photo by </a:t>
            </a:r>
            <a:r>
              <a:rPr kumimoji="0" lang="en-US" sz="1000" b="0" i="0" u="none" strike="noStrike" kern="1200" cap="none" spc="0" normalizeH="0" baseline="0" noProof="0" dirty="0" err="1">
                <a:ln>
                  <a:noFill/>
                </a:ln>
                <a:solidFill>
                  <a:srgbClr val="000000"/>
                </a:solidFill>
                <a:effectLst/>
                <a:uLnTx/>
                <a:uFillTx/>
                <a:latin typeface="Calibri" panose="020F0502020204030204"/>
                <a:ea typeface="+mn-ea"/>
                <a:cs typeface="+mn-cs"/>
              </a:rPr>
              <a:t>Nicate</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Lee on </a:t>
            </a:r>
            <a:r>
              <a:rPr kumimoji="0" lang="en-US" sz="1000" b="0" i="0" u="none" strike="noStrike" kern="1200" cap="none" spc="0" normalizeH="0" baseline="0" noProof="0" dirty="0" err="1">
                <a:ln>
                  <a:noFill/>
                </a:ln>
                <a:solidFill>
                  <a:srgbClr val="000000"/>
                </a:solidFill>
                <a:effectLst/>
                <a:uLnTx/>
                <a:uFillTx/>
                <a:latin typeface="Calibri" panose="020F0502020204030204"/>
                <a:ea typeface="+mn-ea"/>
                <a:cs typeface="+mn-cs"/>
              </a:rPr>
              <a:t>Unsplash</a:t>
            </a: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E4C298FA-0FE6-4DD5-8193-3373A4FE38CF}"/>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4" name="Text Placeholder 4">
            <a:extLst>
              <a:ext uri="{FF2B5EF4-FFF2-40B4-BE49-F238E27FC236}">
                <a16:creationId xmlns:a16="http://schemas.microsoft.com/office/drawing/2014/main" id="{25E7BC00-ADBB-409B-921B-9EFD4E30C9FC}"/>
              </a:ext>
            </a:extLst>
          </p:cNvPr>
          <p:cNvSpPr txBox="1">
            <a:spLocks/>
          </p:cNvSpPr>
          <p:nvPr/>
        </p:nvSpPr>
        <p:spPr>
          <a:xfrm>
            <a:off x="231009" y="5855485"/>
            <a:ext cx="10252904"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FDG,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fluorodeoxyglycose</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FFS, failure-free survival;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mCSPC</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metastatic castration sensitive prostate cancer; RT, radiotherapy; OS, overall survival; PSMA, prostate-specific membrane antigen</a:t>
            </a:r>
          </a:p>
        </p:txBody>
      </p:sp>
    </p:spTree>
    <p:extLst>
      <p:ext uri="{BB962C8B-B14F-4D97-AF65-F5344CB8AC3E}">
        <p14:creationId xmlns:p14="http://schemas.microsoft.com/office/powerpoint/2010/main" val="85664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FE1280-DFAB-47CC-8854-D36FB88A3521}"/>
              </a:ext>
            </a:extLst>
          </p:cNvPr>
          <p:cNvSpPr>
            <a:spLocks noGrp="1"/>
          </p:cNvSpPr>
          <p:nvPr>
            <p:ph type="title"/>
          </p:nvPr>
        </p:nvSpPr>
        <p:spPr/>
        <p:txBody>
          <a:bodyPr/>
          <a:lstStyle/>
          <a:p>
            <a:r>
              <a:rPr lang="en-SG" dirty="0"/>
              <a:t>Disclaimer</a:t>
            </a:r>
          </a:p>
        </p:txBody>
      </p:sp>
      <p:sp>
        <p:nvSpPr>
          <p:cNvPr id="8" name="Content Placeholder 7">
            <a:extLst>
              <a:ext uri="{FF2B5EF4-FFF2-40B4-BE49-F238E27FC236}">
                <a16:creationId xmlns:a16="http://schemas.microsoft.com/office/drawing/2014/main" id="{F80CFE74-94F2-4B55-B084-A19F6D6F8B4D}"/>
              </a:ext>
            </a:extLst>
          </p:cNvPr>
          <p:cNvSpPr>
            <a:spLocks noGrp="1"/>
          </p:cNvSpPr>
          <p:nvPr>
            <p:ph idx="1"/>
          </p:nvPr>
        </p:nvSpPr>
        <p:spPr/>
        <p:txBody>
          <a:bodyPr>
            <a:normAutofit fontScale="85000" lnSpcReduction="20000"/>
          </a:bodyPr>
          <a:lstStyle/>
          <a:p>
            <a:pPr marL="272161" indent="-272161">
              <a:defRPr/>
            </a:pPr>
            <a:r>
              <a:rPr lang="en-US" altLang="en-US" dirty="0"/>
              <a:t>These case studies include information about Janssen products, some of which may not be approved for the treatment of patients in Asia Pacific.</a:t>
            </a:r>
          </a:p>
          <a:p>
            <a:pPr marL="272161" indent="-272161">
              <a:lnSpc>
                <a:spcPct val="120000"/>
              </a:lnSpc>
              <a:spcBef>
                <a:spcPts val="0"/>
              </a:spcBef>
              <a:defRPr/>
            </a:pPr>
            <a:endParaRPr lang="en-US" altLang="en-US" dirty="0"/>
          </a:p>
          <a:p>
            <a:pPr marL="272161" indent="-272161">
              <a:defRPr/>
            </a:pPr>
            <a:r>
              <a:rPr lang="en-US" altLang="en-US" dirty="0"/>
              <a:t>Any such data shared in this case study is for obtaining feedback, and/or for educational purposes and should not be interpreted as intent to promote unapproved uses. </a:t>
            </a:r>
          </a:p>
          <a:p>
            <a:pPr marL="272161" indent="-272161">
              <a:defRPr/>
            </a:pPr>
            <a:endParaRPr lang="en-US" altLang="en-US" dirty="0"/>
          </a:p>
          <a:p>
            <a:pPr marL="272161" indent="-272161">
              <a:defRPr/>
            </a:pPr>
            <a:r>
              <a:rPr lang="en-US" altLang="en-US" dirty="0"/>
              <a:t>Janssen prohibits the promotion of unapproved uses in any fashion and complies with all applicable laws, regulations, and company policies.</a:t>
            </a:r>
          </a:p>
          <a:p>
            <a:pPr marL="272161" indent="-272161">
              <a:defRPr/>
            </a:pPr>
            <a:endParaRPr lang="en-US" altLang="en-US" dirty="0"/>
          </a:p>
          <a:p>
            <a:pPr marL="272161" indent="-272161">
              <a:defRPr/>
            </a:pPr>
            <a:r>
              <a:rPr lang="en-US" altLang="en-US" dirty="0"/>
              <a:t>Please refer to the relevant SmPC of any compounds mentioned in this case study for full prescribing information. As prescribing information may vary from country to country, please refer to your local prescribing information for complete details.</a:t>
            </a:r>
          </a:p>
        </p:txBody>
      </p:sp>
    </p:spTree>
    <p:extLst>
      <p:ext uri="{BB962C8B-B14F-4D97-AF65-F5344CB8AC3E}">
        <p14:creationId xmlns:p14="http://schemas.microsoft.com/office/powerpoint/2010/main" val="353652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rmAutofit/>
          </a:bodyPr>
          <a:lstStyle/>
          <a:p>
            <a:r>
              <a:rPr lang="en-US" dirty="0"/>
              <a:t>CLINICAL PRESENTATION</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solidFill>
                <a:schemeClr val="tx1"/>
              </a:solidFill>
            </a:endParaRPr>
          </a:p>
        </p:txBody>
      </p:sp>
      <p:sp>
        <p:nvSpPr>
          <p:cNvPr id="7" name="Text Placeholder 4">
            <a:extLst>
              <a:ext uri="{FF2B5EF4-FFF2-40B4-BE49-F238E27FC236}">
                <a16:creationId xmlns:a16="http://schemas.microsoft.com/office/drawing/2014/main" id="{F558607A-0684-7F45-A145-72E005460443}"/>
              </a:ext>
            </a:extLst>
          </p:cNvPr>
          <p:cNvSpPr txBox="1">
            <a:spLocks/>
          </p:cNvSpPr>
          <p:nvPr/>
        </p:nvSpPr>
        <p:spPr>
          <a:xfrm>
            <a:off x="2748254" y="1360851"/>
            <a:ext cx="8995001" cy="759137"/>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2000" b="1" dirty="0">
                <a:solidFill>
                  <a:schemeClr val="tx1"/>
                </a:solidFill>
                <a:latin typeface="+mn-lt"/>
                <a:ea typeface="Verdana" panose="020B0604030504040204" pitchFamily="34" charset="0"/>
                <a:cs typeface="Verdana" panose="020B0604030504040204" pitchFamily="34" charset="0"/>
                <a:sym typeface="Calibri"/>
              </a:rPr>
              <a:t>72-year-old man with prostate cancer presents with several sclerotic bone lesions after a routine CT TAP scan (no comorbidities)</a:t>
            </a:r>
          </a:p>
        </p:txBody>
      </p:sp>
      <p:sp>
        <p:nvSpPr>
          <p:cNvPr id="12" name="Rectangle 11">
            <a:extLst>
              <a:ext uri="{FF2B5EF4-FFF2-40B4-BE49-F238E27FC236}">
                <a16:creationId xmlns:a16="http://schemas.microsoft.com/office/drawing/2014/main" id="{2D78A381-B9BA-8E40-A2ED-F867FFA8BAB4}"/>
              </a:ext>
            </a:extLst>
          </p:cNvPr>
          <p:cNvSpPr/>
          <p:nvPr/>
        </p:nvSpPr>
        <p:spPr>
          <a:xfrm>
            <a:off x="600762" y="5861200"/>
            <a:ext cx="11241797" cy="369332"/>
          </a:xfrm>
          <a:prstGeom prst="rect">
            <a:avLst/>
          </a:prstGeom>
        </p:spPr>
        <p:txBody>
          <a:bodyPr wrap="square">
            <a:spAutoFit/>
          </a:bodyPr>
          <a:lstStyle/>
          <a:p>
            <a:pPr>
              <a:defRPr/>
            </a:pPr>
            <a:r>
              <a:rPr lang="en-US" sz="900" dirty="0">
                <a:ea typeface="Verdana" panose="020B0604030504040204" pitchFamily="34" charset="0"/>
                <a:cs typeface="Verdana" panose="020B0604030504040204" pitchFamily="34" charset="0"/>
                <a:sym typeface="Calibri"/>
              </a:rPr>
              <a:t>APR, abdominoperineal resection; CT TAP, computed tomography of thorax, abdomen and pelvis; FDG, </a:t>
            </a:r>
            <a:r>
              <a:rPr lang="en-US" sz="900" dirty="0" err="1">
                <a:ea typeface="Verdana" panose="020B0604030504040204" pitchFamily="34" charset="0"/>
                <a:cs typeface="Verdana" panose="020B0604030504040204" pitchFamily="34" charset="0"/>
                <a:sym typeface="Calibri"/>
              </a:rPr>
              <a:t>fluorodeoxyglycose</a:t>
            </a:r>
            <a:r>
              <a:rPr lang="en-US" sz="900" dirty="0">
                <a:ea typeface="Verdana" panose="020B0604030504040204" pitchFamily="34" charset="0"/>
                <a:cs typeface="Verdana" panose="020B0604030504040204" pitchFamily="34" charset="0"/>
                <a:sym typeface="Calibri"/>
              </a:rPr>
              <a:t>; </a:t>
            </a:r>
            <a:r>
              <a:rPr lang="en-US" sz="900" dirty="0" err="1">
                <a:ea typeface="Verdana" panose="020B0604030504040204" pitchFamily="34" charset="0"/>
                <a:cs typeface="Verdana" panose="020B0604030504040204" pitchFamily="34" charset="0"/>
                <a:sym typeface="Calibri"/>
              </a:rPr>
              <a:t>mCSPC</a:t>
            </a:r>
            <a:r>
              <a:rPr lang="en-US" sz="900" dirty="0">
                <a:ea typeface="Verdana" panose="020B0604030504040204" pitchFamily="34" charset="0"/>
                <a:cs typeface="Verdana" panose="020B0604030504040204" pitchFamily="34" charset="0"/>
                <a:sym typeface="Calibri"/>
              </a:rPr>
              <a:t>, metastatic castration sensitive prostate cancer; met, metastasis; PET, positron emission tomography; PSMA, prostate-specific membrane antigen</a:t>
            </a:r>
          </a:p>
        </p:txBody>
      </p:sp>
      <p:sp>
        <p:nvSpPr>
          <p:cNvPr id="13" name="Text Placeholder 4">
            <a:extLst>
              <a:ext uri="{FF2B5EF4-FFF2-40B4-BE49-F238E27FC236}">
                <a16:creationId xmlns:a16="http://schemas.microsoft.com/office/drawing/2014/main" id="{C77BAE91-89A9-954F-93C8-D8CA996DCAA1}"/>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a:p>
            <a:pPr algn="r"/>
            <a:endPar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6" name="TextBox 15">
            <a:extLst>
              <a:ext uri="{FF2B5EF4-FFF2-40B4-BE49-F238E27FC236}">
                <a16:creationId xmlns:a16="http://schemas.microsoft.com/office/drawing/2014/main" id="{92212C16-1F97-C54A-9805-BB6D7A7198E5}"/>
              </a:ext>
            </a:extLst>
          </p:cNvPr>
          <p:cNvSpPr txBox="1"/>
          <p:nvPr/>
        </p:nvSpPr>
        <p:spPr>
          <a:xfrm>
            <a:off x="559995" y="2352413"/>
            <a:ext cx="2188259" cy="246221"/>
          </a:xfrm>
          <a:prstGeom prst="rect">
            <a:avLst/>
          </a:prstGeom>
          <a:noFill/>
        </p:spPr>
        <p:txBody>
          <a:bodyPr wrap="square">
            <a:spAutoFit/>
          </a:bodyPr>
          <a:lstStyle/>
          <a:p>
            <a:r>
              <a:rPr lang="en-US" sz="1000" dirty="0"/>
              <a:t>Photo by </a:t>
            </a:r>
            <a:r>
              <a:rPr lang="en-US" sz="1000" dirty="0" err="1"/>
              <a:t>Nicate</a:t>
            </a:r>
            <a:r>
              <a:rPr lang="en-US" sz="1000" dirty="0"/>
              <a:t> Lee on </a:t>
            </a:r>
            <a:r>
              <a:rPr lang="en-US" sz="1000" dirty="0" err="1"/>
              <a:t>Unsplash</a:t>
            </a:r>
            <a:endParaRPr lang="en-US" sz="1000" dirty="0"/>
          </a:p>
        </p:txBody>
      </p:sp>
      <p:pic>
        <p:nvPicPr>
          <p:cNvPr id="14" name="Picture 13" descr="A person standing on a bridge in a forest&#10;&#10;Description automatically generated with low confidence">
            <a:extLst>
              <a:ext uri="{FF2B5EF4-FFF2-40B4-BE49-F238E27FC236}">
                <a16:creationId xmlns:a16="http://schemas.microsoft.com/office/drawing/2014/main" id="{4949C2F7-4AD8-4C47-AF9A-C319F9A8A801}"/>
              </a:ext>
            </a:extLst>
          </p:cNvPr>
          <p:cNvPicPr>
            <a:picLocks noChangeAspect="1"/>
          </p:cNvPicPr>
          <p:nvPr/>
        </p:nvPicPr>
        <p:blipFill rotWithShape="1">
          <a:blip r:embed="rId2"/>
          <a:srcRect l="18419" t="26986" r="22789" b="7700"/>
          <a:stretch/>
        </p:blipFill>
        <p:spPr>
          <a:xfrm>
            <a:off x="656358" y="1333960"/>
            <a:ext cx="1640015" cy="1024909"/>
          </a:xfrm>
          <a:prstGeom prst="rect">
            <a:avLst/>
          </a:prstGeom>
        </p:spPr>
      </p:pic>
      <p:sp>
        <p:nvSpPr>
          <p:cNvPr id="15" name="Content Placeholder 2">
            <a:extLst>
              <a:ext uri="{FF2B5EF4-FFF2-40B4-BE49-F238E27FC236}">
                <a16:creationId xmlns:a16="http://schemas.microsoft.com/office/drawing/2014/main" id="{89241EE0-5724-411D-A0D7-2C16D4947BA4}"/>
              </a:ext>
            </a:extLst>
          </p:cNvPr>
          <p:cNvSpPr>
            <a:spLocks noGrp="1"/>
          </p:cNvSpPr>
          <p:nvPr>
            <p:ph idx="1"/>
          </p:nvPr>
        </p:nvSpPr>
        <p:spPr>
          <a:xfrm>
            <a:off x="600762" y="2782485"/>
            <a:ext cx="11084334" cy="3031859"/>
          </a:xfrm>
        </p:spPr>
        <p:txBody>
          <a:bodyPr>
            <a:noAutofit/>
          </a:bodyPr>
          <a:lstStyle/>
          <a:p>
            <a:pPr marL="0" indent="0">
              <a:buNone/>
            </a:pPr>
            <a:endParaRPr lang="en-US" sz="1000" dirty="0">
              <a:solidFill>
                <a:srgbClr val="000000"/>
              </a:solidFill>
              <a:cs typeface="Arial" panose="020B0604020202020204" pitchFamily="34" charset="0"/>
            </a:endParaRPr>
          </a:p>
          <a:p>
            <a:pPr>
              <a:buFont typeface="Wingdings" panose="05000000000000000000" pitchFamily="2" charset="2"/>
              <a:buChar char="Ø"/>
            </a:pPr>
            <a:r>
              <a:rPr lang="en-US" sz="2000" dirty="0">
                <a:solidFill>
                  <a:schemeClr val="accent2"/>
                </a:solidFill>
                <a:cs typeface="Arial" panose="020B0604020202020204" pitchFamily="34" charset="0"/>
              </a:rPr>
              <a:t>Investigations</a:t>
            </a:r>
            <a:endParaRPr lang="en-US" sz="1800" dirty="0">
              <a:solidFill>
                <a:srgbClr val="000000"/>
              </a:solidFill>
              <a:cs typeface="Arial" panose="020B0604020202020204" pitchFamily="34" charset="0"/>
            </a:endParaRPr>
          </a:p>
          <a:p>
            <a:pPr lvl="1">
              <a:buFont typeface="Wingdings" panose="05000000000000000000" pitchFamily="2" charset="2"/>
              <a:buChar char="§"/>
            </a:pPr>
            <a:r>
              <a:rPr lang="en-US" sz="1800" baseline="30000">
                <a:solidFill>
                  <a:srgbClr val="000000"/>
                </a:solidFill>
                <a:cs typeface="Arial" panose="020B0604020202020204" pitchFamily="34" charset="0"/>
              </a:rPr>
              <a:t>18</a:t>
            </a:r>
            <a:r>
              <a:rPr lang="en-US" sz="1800">
                <a:solidFill>
                  <a:srgbClr val="000000"/>
                </a:solidFill>
                <a:cs typeface="Arial" panose="020B0604020202020204" pitchFamily="34" charset="0"/>
              </a:rPr>
              <a:t>F-FDG PET-CT </a:t>
            </a:r>
            <a:r>
              <a:rPr lang="en-US" sz="1800" dirty="0">
                <a:solidFill>
                  <a:srgbClr val="000000"/>
                </a:solidFill>
                <a:cs typeface="Arial" panose="020B0604020202020204" pitchFamily="34" charset="0"/>
              </a:rPr>
              <a:t>scan (Jul </a:t>
            </a:r>
            <a:r>
              <a:rPr lang="en-US" sz="1800">
                <a:solidFill>
                  <a:srgbClr val="000000"/>
                </a:solidFill>
                <a:cs typeface="Arial" panose="020B0604020202020204" pitchFamily="34" charset="0"/>
              </a:rPr>
              <a:t>2021) </a:t>
            </a:r>
            <a:r>
              <a:rPr lang="en-US" sz="1800">
                <a:solidFill>
                  <a:srgbClr val="0070C0"/>
                </a:solidFill>
                <a:cs typeface="Arial" panose="020B0604020202020204" pitchFamily="34" charset="0"/>
              </a:rPr>
              <a:t>– done as surveillance imaging for rectal cancer treated surgically 4 years ago</a:t>
            </a:r>
            <a:r>
              <a:rPr lang="en-US" sz="1800">
                <a:solidFill>
                  <a:srgbClr val="000000"/>
                </a:solidFill>
                <a:cs typeface="Arial" panose="020B0604020202020204" pitchFamily="34" charset="0"/>
              </a:rPr>
              <a:t>: </a:t>
            </a:r>
            <a:r>
              <a:rPr lang="en-US" sz="1800" b="1" dirty="0">
                <a:solidFill>
                  <a:srgbClr val="002060"/>
                </a:solidFill>
                <a:cs typeface="Arial" panose="020B0604020202020204" pitchFamily="34" charset="0"/>
              </a:rPr>
              <a:t>3 pelvic bone lesions suspicious of metastatic lesions; no definite primary</a:t>
            </a:r>
          </a:p>
          <a:p>
            <a:pPr lvl="1">
              <a:buFont typeface="Wingdings" panose="05000000000000000000" pitchFamily="2" charset="2"/>
              <a:buChar char="§"/>
            </a:pPr>
            <a:r>
              <a:rPr lang="en-US" sz="1800" dirty="0">
                <a:solidFill>
                  <a:srgbClr val="000000"/>
                </a:solidFill>
                <a:cs typeface="Arial" panose="020B0604020202020204" pitchFamily="34" charset="0"/>
              </a:rPr>
              <a:t>PSA level (Jul 2021) 109</a:t>
            </a:r>
          </a:p>
          <a:p>
            <a:pPr lvl="1">
              <a:buFont typeface="Wingdings" panose="05000000000000000000" pitchFamily="2" charset="2"/>
              <a:buChar char="§"/>
            </a:pPr>
            <a:r>
              <a:rPr lang="en-US" sz="1800" dirty="0">
                <a:solidFill>
                  <a:srgbClr val="000000"/>
                </a:solidFill>
                <a:cs typeface="Arial" panose="020B0604020202020204" pitchFamily="34" charset="0"/>
              </a:rPr>
              <a:t>MRI Pelvis (Jul 2021): Large prostate primary; Multiple pelvic bone lesions – sacrum, acetabulum</a:t>
            </a:r>
          </a:p>
          <a:p>
            <a:pPr lvl="1">
              <a:buFont typeface="Wingdings" panose="05000000000000000000" pitchFamily="2" charset="2"/>
              <a:buChar char="§"/>
            </a:pPr>
            <a:r>
              <a:rPr lang="en-US" sz="1800" b="1" baseline="30000">
                <a:solidFill>
                  <a:srgbClr val="C00000"/>
                </a:solidFill>
                <a:cs typeface="Arial" panose="020B0604020202020204" pitchFamily="34" charset="0"/>
              </a:rPr>
              <a:t>68</a:t>
            </a:r>
            <a:r>
              <a:rPr lang="en-US" sz="1800" b="1">
                <a:solidFill>
                  <a:srgbClr val="C00000"/>
                </a:solidFill>
                <a:cs typeface="Arial" panose="020B0604020202020204" pitchFamily="34" charset="0"/>
              </a:rPr>
              <a:t>Ga-PSMA PET-CT </a:t>
            </a:r>
            <a:r>
              <a:rPr lang="en-US" sz="1800" b="1" dirty="0">
                <a:solidFill>
                  <a:srgbClr val="C00000"/>
                </a:solidFill>
                <a:cs typeface="Arial" panose="020B0604020202020204" pitchFamily="34" charset="0"/>
              </a:rPr>
              <a:t>scan (Aug 2021): </a:t>
            </a:r>
            <a:r>
              <a:rPr lang="en-US" sz="1800" dirty="0">
                <a:solidFill>
                  <a:srgbClr val="000000"/>
                </a:solidFill>
                <a:cs typeface="Arial" panose="020B0604020202020204" pitchFamily="34" charset="0"/>
              </a:rPr>
              <a:t>Tracer-avid bony </a:t>
            </a:r>
            <a:r>
              <a:rPr lang="en-US" sz="1800" dirty="0" err="1">
                <a:solidFill>
                  <a:srgbClr val="000000"/>
                </a:solidFill>
                <a:cs typeface="Arial" panose="020B0604020202020204" pitchFamily="34" charset="0"/>
              </a:rPr>
              <a:t>mets</a:t>
            </a:r>
            <a:r>
              <a:rPr lang="en-US" sz="1800" dirty="0">
                <a:solidFill>
                  <a:srgbClr val="000000"/>
                </a:solidFill>
                <a:cs typeface="Arial" panose="020B0604020202020204" pitchFamily="34" charset="0"/>
              </a:rPr>
              <a:t> in the T1 vertebra and multiple pelvic sites; </a:t>
            </a:r>
            <a:r>
              <a:rPr lang="en-US" sz="1800" b="1" dirty="0">
                <a:solidFill>
                  <a:srgbClr val="C00000"/>
                </a:solidFill>
                <a:cs typeface="Arial" panose="020B0604020202020204" pitchFamily="34" charset="0"/>
              </a:rPr>
              <a:t>8 in total</a:t>
            </a:r>
          </a:p>
          <a:p>
            <a:pPr lvl="1">
              <a:buFont typeface="Wingdings" panose="05000000000000000000" pitchFamily="2" charset="2"/>
              <a:buChar char="§"/>
            </a:pPr>
            <a:r>
              <a:rPr lang="en-US" sz="1800" dirty="0">
                <a:solidFill>
                  <a:srgbClr val="000000"/>
                </a:solidFill>
                <a:cs typeface="Arial" panose="020B0604020202020204" pitchFamily="34" charset="0"/>
              </a:rPr>
              <a:t>Biopsy of the prostate not feasible due to </a:t>
            </a:r>
            <a:r>
              <a:rPr lang="en-US" sz="1800">
                <a:solidFill>
                  <a:srgbClr val="000000"/>
                </a:solidFill>
                <a:cs typeface="Arial" panose="020B0604020202020204" pitchFamily="34" charset="0"/>
              </a:rPr>
              <a:t>previous APR</a:t>
            </a:r>
            <a:endParaRPr lang="en-US" sz="1800" dirty="0">
              <a:solidFill>
                <a:srgbClr val="000000"/>
              </a:solidFill>
              <a:cs typeface="Arial" panose="020B0604020202020204" pitchFamily="34" charset="0"/>
            </a:endParaRPr>
          </a:p>
          <a:p>
            <a:pPr>
              <a:buFont typeface="Wingdings" panose="05000000000000000000" pitchFamily="2" charset="2"/>
              <a:buChar char="Ø"/>
            </a:pPr>
            <a:r>
              <a:rPr lang="en-US" sz="2000" b="1" dirty="0">
                <a:solidFill>
                  <a:srgbClr val="5C0000"/>
                </a:solidFill>
                <a:cs typeface="Arial" panose="020B0604020202020204" pitchFamily="34" charset="0"/>
              </a:rPr>
              <a:t>To treat as low or high Low or High volume </a:t>
            </a:r>
            <a:r>
              <a:rPr lang="en-US" sz="2000" b="1" dirty="0" err="1">
                <a:solidFill>
                  <a:srgbClr val="5C0000"/>
                </a:solidFill>
                <a:cs typeface="Arial" panose="020B0604020202020204" pitchFamily="34" charset="0"/>
              </a:rPr>
              <a:t>mCSPC</a:t>
            </a:r>
            <a:r>
              <a:rPr lang="en-US" sz="2000" b="1" dirty="0">
                <a:solidFill>
                  <a:srgbClr val="5C0000"/>
                </a:solidFill>
                <a:cs typeface="Arial" panose="020B0604020202020204" pitchFamily="34" charset="0"/>
              </a:rPr>
              <a:t>? </a:t>
            </a:r>
            <a:endParaRPr lang="en-US" sz="1800" b="1" dirty="0">
              <a:solidFill>
                <a:srgbClr val="5C0000"/>
              </a:solidFill>
              <a:cs typeface="Arial" panose="020B0604020202020204" pitchFamily="34" charset="0"/>
            </a:endParaRPr>
          </a:p>
        </p:txBody>
      </p:sp>
    </p:spTree>
    <p:extLst>
      <p:ext uri="{BB962C8B-B14F-4D97-AF65-F5344CB8AC3E}">
        <p14:creationId xmlns:p14="http://schemas.microsoft.com/office/powerpoint/2010/main" val="200454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 calcmode="lin" valueType="num">
                                      <p:cBhvr additive="base">
                                        <p:cTn id="2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 calcmode="lin" valueType="num">
                                      <p:cBhvr additive="base">
                                        <p:cTn id="3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anim calcmode="lin" valueType="num">
                                      <p:cBhvr additive="base">
                                        <p:cTn id="4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3EE77EF-89D5-D540-AB0F-62667EC7F9FD}"/>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EAU, European Association of Urology; NCCN, National Comprehensive Cancer Network; PET, positron emission tomography; PSA, prostate-specific antigen; PSMA, Prostate-specific membrane antigen</a:t>
            </a: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p>
        </p:txBody>
      </p:sp>
      <p:graphicFrame>
        <p:nvGraphicFramePr>
          <p:cNvPr id="12" name="Diagram 11">
            <a:extLst>
              <a:ext uri="{FF2B5EF4-FFF2-40B4-BE49-F238E27FC236}">
                <a16:creationId xmlns:a16="http://schemas.microsoft.com/office/drawing/2014/main" id="{C86D90A3-3D50-3F42-B07C-7F76D76EE94C}"/>
              </a:ext>
            </a:extLst>
          </p:cNvPr>
          <p:cNvGraphicFramePr/>
          <p:nvPr/>
        </p:nvGraphicFramePr>
        <p:xfrm>
          <a:off x="860138" y="1439333"/>
          <a:ext cx="93560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r>
              <a:rPr lang="en-US" sz="3600" dirty="0">
                <a:latin typeface="+mn-lt"/>
              </a:rPr>
              <a:t>PSMA-PET is recommended for accurate staging in biochemical recurrent prostate cancer</a:t>
            </a:r>
            <a:r>
              <a:rPr lang="en-US" sz="3600" baseline="30000" dirty="0">
                <a:latin typeface="+mn-lt"/>
              </a:rPr>
              <a:t>1,2</a:t>
            </a:r>
            <a:r>
              <a:rPr lang="en-US" sz="3600" dirty="0">
                <a:latin typeface="+mn-lt"/>
              </a:rPr>
              <a:t> </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a:xfrm>
            <a:off x="1536000" y="6210000"/>
            <a:ext cx="9356035" cy="64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rPr>
              <a:t>1. National Comprehensive Cancer Network (NCCN). NCCN Clinical Practice Guidelines in Oncology (Prostate Cancer). Version 2.2022 (November 30, 2021). 2. Mottet N, et al. Eur Urol. 2021;79(2):243-262.</a:t>
            </a:r>
          </a:p>
        </p:txBody>
      </p:sp>
      <p:graphicFrame>
        <p:nvGraphicFramePr>
          <p:cNvPr id="10" name="Table 10">
            <a:extLst>
              <a:ext uri="{FF2B5EF4-FFF2-40B4-BE49-F238E27FC236}">
                <a16:creationId xmlns:a16="http://schemas.microsoft.com/office/drawing/2014/main" id="{8F68E323-4FFF-7145-9CE8-CDBC74552F75}"/>
              </a:ext>
            </a:extLst>
          </p:cNvPr>
          <p:cNvGraphicFramePr>
            <a:graphicFrameLocks noGrp="1"/>
          </p:cNvGraphicFramePr>
          <p:nvPr/>
        </p:nvGraphicFramePr>
        <p:xfrm>
          <a:off x="860138" y="1595120"/>
          <a:ext cx="10080000" cy="1559560"/>
        </p:xfrm>
        <a:graphic>
          <a:graphicData uri="http://schemas.openxmlformats.org/drawingml/2006/table">
            <a:tbl>
              <a:tblPr firstRow="1" bandRow="1">
                <a:tableStyleId>{5C22544A-7EE6-4342-B048-85BDC9FD1C3A}</a:tableStyleId>
              </a:tblPr>
              <a:tblGrid>
                <a:gridCol w="10080000">
                  <a:extLst>
                    <a:ext uri="{9D8B030D-6E8A-4147-A177-3AD203B41FA5}">
                      <a16:colId xmlns:a16="http://schemas.microsoft.com/office/drawing/2014/main" val="3563364761"/>
                    </a:ext>
                  </a:extLst>
                </a:gridCol>
              </a:tblGrid>
              <a:tr h="370840">
                <a:tc>
                  <a:txBody>
                    <a:bodyPr/>
                    <a:lstStyle/>
                    <a:p>
                      <a:endParaRPr lang="en-US" dirty="0"/>
                    </a:p>
                  </a:txBody>
                  <a:tcPr>
                    <a:noFill/>
                  </a:tcPr>
                </a:tc>
                <a:extLst>
                  <a:ext uri="{0D108BD9-81ED-4DB2-BD59-A6C34878D82A}">
                    <a16:rowId xmlns:a16="http://schemas.microsoft.com/office/drawing/2014/main" val="506097365"/>
                  </a:ext>
                </a:extLst>
              </a:tr>
              <a:tr h="370840">
                <a:tc>
                  <a:txBody>
                    <a:bodyPr/>
                    <a:lstStyle/>
                    <a:p>
                      <a:r>
                        <a:rPr lang="en-US" b="1" dirty="0"/>
                        <a:t>PSMA-PET</a:t>
                      </a:r>
                      <a:r>
                        <a:rPr lang="en-US" dirty="0"/>
                        <a:t> is as or </a:t>
                      </a:r>
                      <a:r>
                        <a:rPr lang="en-US" b="1" dirty="0"/>
                        <a:t>more sensitive and specific in detecting </a:t>
                      </a:r>
                      <a:r>
                        <a:rPr lang="en-US" b="1" dirty="0" err="1"/>
                        <a:t>micrometastatic</a:t>
                      </a:r>
                      <a:r>
                        <a:rPr lang="en-US" b="1" dirty="0"/>
                        <a:t> disease </a:t>
                      </a:r>
                      <a:r>
                        <a:rPr lang="en-US" dirty="0"/>
                        <a:t>than conventional imaging tools for patients with biochemical recurrence</a:t>
                      </a:r>
                      <a:r>
                        <a:rPr lang="en-US" baseline="30000" dirty="0"/>
                        <a:t>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-NCCN &amp; EAU guidelines</a:t>
                      </a:r>
                    </a:p>
                    <a:p>
                      <a:endParaRPr lang="en-US" dirty="0"/>
                    </a:p>
                  </a:txBody>
                  <a:tcPr>
                    <a:noFill/>
                  </a:tcPr>
                </a:tc>
                <a:extLst>
                  <a:ext uri="{0D108BD9-81ED-4DB2-BD59-A6C34878D82A}">
                    <a16:rowId xmlns:a16="http://schemas.microsoft.com/office/drawing/2014/main" val="1163431820"/>
                  </a:ext>
                </a:extLst>
              </a:tr>
            </a:tbl>
          </a:graphicData>
        </a:graphic>
      </p:graphicFrame>
    </p:spTree>
    <p:extLst>
      <p:ext uri="{BB962C8B-B14F-4D97-AF65-F5344CB8AC3E}">
        <p14:creationId xmlns:p14="http://schemas.microsoft.com/office/powerpoint/2010/main" val="421991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10842"/>
            <a:ext cx="10990479" cy="960000"/>
          </a:xfrm>
        </p:spPr>
        <p:txBody>
          <a:bodyPr>
            <a:normAutofit/>
          </a:bodyPr>
          <a:lstStyle/>
          <a:p>
            <a:r>
              <a:rPr lang="en-US" sz="3600" dirty="0"/>
              <a:t>Low volume to High volume </a:t>
            </a:r>
            <a:r>
              <a:rPr lang="en-US" sz="3600" dirty="0" err="1"/>
              <a:t>mCSPC</a:t>
            </a:r>
            <a:r>
              <a:rPr lang="en-US" sz="3600" dirty="0"/>
              <a:t> following NGI</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B1930F31-B0A3-C549-94AD-DFE17D0A2229}"/>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6" name="Text Placeholder 4">
            <a:extLst>
              <a:ext uri="{FF2B5EF4-FFF2-40B4-BE49-F238E27FC236}">
                <a16:creationId xmlns:a16="http://schemas.microsoft.com/office/drawing/2014/main" id="{A04F1464-39DB-D648-AEDB-02E60B81CF6F}"/>
              </a:ext>
            </a:extLst>
          </p:cNvPr>
          <p:cNvSpPr txBox="1">
            <a:spLocks/>
          </p:cNvSpPr>
          <p:nvPr/>
        </p:nvSpPr>
        <p:spPr>
          <a:xfrm>
            <a:off x="152119" y="6359286"/>
            <a:ext cx="9553195"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FDG,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fluorodeoxyglycose</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mCSPC</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metastatic castration sensitive prostate cancer; PET, positron emission tomography; PSMA, prostate-specific membrane antigen</a:t>
            </a:r>
          </a:p>
        </p:txBody>
      </p:sp>
      <p:sp>
        <p:nvSpPr>
          <p:cNvPr id="9" name="Rectangle 8">
            <a:extLst>
              <a:ext uri="{FF2B5EF4-FFF2-40B4-BE49-F238E27FC236}">
                <a16:creationId xmlns:a16="http://schemas.microsoft.com/office/drawing/2014/main" id="{CA24EF75-B652-41F6-A06D-0B0E92F1849F}"/>
              </a:ext>
            </a:extLst>
          </p:cNvPr>
          <p:cNvSpPr/>
          <p:nvPr/>
        </p:nvSpPr>
        <p:spPr>
          <a:xfrm>
            <a:off x="826577" y="1138491"/>
            <a:ext cx="344759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aleway"/>
                <a:ea typeface="+mn-ea"/>
                <a:cs typeface="Arial" panose="020B0604020202020204" pitchFamily="34" charset="0"/>
              </a:rPr>
              <a:t>CT TAP </a:t>
            </a:r>
            <a:endParaRPr kumimoji="0" lang="en-US" sz="2000" b="1" i="0" u="none" strike="noStrike" kern="1200" cap="none" spc="0" normalizeH="0" baseline="0" noProof="0" dirty="0">
              <a:ln>
                <a:noFill/>
              </a:ln>
              <a:solidFill>
                <a:srgbClr val="000000"/>
              </a:solidFill>
              <a:effectLst/>
              <a:uLnTx/>
              <a:uFillTx/>
              <a:latin typeface="Raleway"/>
              <a:ea typeface="+mn-ea"/>
              <a:cs typeface="+mn-cs"/>
            </a:endParaRPr>
          </a:p>
        </p:txBody>
      </p:sp>
      <p:pic>
        <p:nvPicPr>
          <p:cNvPr id="10" name="Picture 9">
            <a:extLst>
              <a:ext uri="{FF2B5EF4-FFF2-40B4-BE49-F238E27FC236}">
                <a16:creationId xmlns:a16="http://schemas.microsoft.com/office/drawing/2014/main" id="{DD6D2154-5C3B-4B2C-B02B-58606FDC1E98}"/>
              </a:ext>
            </a:extLst>
          </p:cNvPr>
          <p:cNvPicPr>
            <a:picLocks noChangeAspect="1"/>
          </p:cNvPicPr>
          <p:nvPr/>
        </p:nvPicPr>
        <p:blipFill>
          <a:blip r:embed="rId2"/>
          <a:stretch>
            <a:fillRect/>
          </a:stretch>
        </p:blipFill>
        <p:spPr>
          <a:xfrm>
            <a:off x="8131638" y="1561522"/>
            <a:ext cx="3459600" cy="2334012"/>
          </a:xfrm>
          <a:prstGeom prst="rect">
            <a:avLst/>
          </a:prstGeom>
        </p:spPr>
      </p:pic>
      <p:pic>
        <p:nvPicPr>
          <p:cNvPr id="14" name="Picture 13">
            <a:extLst>
              <a:ext uri="{FF2B5EF4-FFF2-40B4-BE49-F238E27FC236}">
                <a16:creationId xmlns:a16="http://schemas.microsoft.com/office/drawing/2014/main" id="{56CCD93A-E91B-471B-8198-E3C7EF64823D}"/>
              </a:ext>
            </a:extLst>
          </p:cNvPr>
          <p:cNvPicPr>
            <a:picLocks noChangeAspect="1"/>
          </p:cNvPicPr>
          <p:nvPr/>
        </p:nvPicPr>
        <p:blipFill>
          <a:blip r:embed="rId3"/>
          <a:stretch>
            <a:fillRect/>
          </a:stretch>
        </p:blipFill>
        <p:spPr>
          <a:xfrm flipH="1">
            <a:off x="4424796" y="1545022"/>
            <a:ext cx="3443505" cy="2340000"/>
          </a:xfrm>
          <a:prstGeom prst="rect">
            <a:avLst/>
          </a:prstGeom>
        </p:spPr>
      </p:pic>
      <p:pic>
        <p:nvPicPr>
          <p:cNvPr id="15" name="Picture 14">
            <a:extLst>
              <a:ext uri="{FF2B5EF4-FFF2-40B4-BE49-F238E27FC236}">
                <a16:creationId xmlns:a16="http://schemas.microsoft.com/office/drawing/2014/main" id="{27B6D8BD-27EE-4114-B06E-3E61AAA864E3}"/>
              </a:ext>
            </a:extLst>
          </p:cNvPr>
          <p:cNvPicPr>
            <a:picLocks noChangeAspect="1"/>
          </p:cNvPicPr>
          <p:nvPr/>
        </p:nvPicPr>
        <p:blipFill>
          <a:blip r:embed="rId4"/>
          <a:stretch>
            <a:fillRect/>
          </a:stretch>
        </p:blipFill>
        <p:spPr>
          <a:xfrm>
            <a:off x="8131638" y="3988411"/>
            <a:ext cx="3459600" cy="2104550"/>
          </a:xfrm>
          <a:prstGeom prst="rect">
            <a:avLst/>
          </a:prstGeom>
        </p:spPr>
      </p:pic>
      <p:grpSp>
        <p:nvGrpSpPr>
          <p:cNvPr id="16" name="Group 15">
            <a:extLst>
              <a:ext uri="{FF2B5EF4-FFF2-40B4-BE49-F238E27FC236}">
                <a16:creationId xmlns:a16="http://schemas.microsoft.com/office/drawing/2014/main" id="{E4B811D3-DDAE-41E5-8E6D-F83AEE9A33B1}"/>
              </a:ext>
            </a:extLst>
          </p:cNvPr>
          <p:cNvGrpSpPr/>
          <p:nvPr/>
        </p:nvGrpSpPr>
        <p:grpSpPr>
          <a:xfrm>
            <a:off x="700697" y="1569804"/>
            <a:ext cx="3460761" cy="2340000"/>
            <a:chOff x="328425" y="1356100"/>
            <a:chExt cx="3262673" cy="2288164"/>
          </a:xfrm>
        </p:grpSpPr>
        <p:pic>
          <p:nvPicPr>
            <p:cNvPr id="17" name="Picture 16">
              <a:extLst>
                <a:ext uri="{FF2B5EF4-FFF2-40B4-BE49-F238E27FC236}">
                  <a16:creationId xmlns:a16="http://schemas.microsoft.com/office/drawing/2014/main" id="{D2385C1F-B52F-4B77-963E-1834EEE2B425}"/>
                </a:ext>
              </a:extLst>
            </p:cNvPr>
            <p:cNvPicPr>
              <a:picLocks noChangeAspect="1"/>
            </p:cNvPicPr>
            <p:nvPr/>
          </p:nvPicPr>
          <p:blipFill>
            <a:blip r:embed="rId5"/>
            <a:stretch>
              <a:fillRect/>
            </a:stretch>
          </p:blipFill>
          <p:spPr>
            <a:xfrm>
              <a:off x="328425" y="1356100"/>
              <a:ext cx="3262673" cy="2288164"/>
            </a:xfrm>
            <a:prstGeom prst="rect">
              <a:avLst/>
            </a:prstGeom>
          </p:spPr>
        </p:pic>
        <p:sp>
          <p:nvSpPr>
            <p:cNvPr id="18" name="TextBox 17">
              <a:extLst>
                <a:ext uri="{FF2B5EF4-FFF2-40B4-BE49-F238E27FC236}">
                  <a16:creationId xmlns:a16="http://schemas.microsoft.com/office/drawing/2014/main" id="{2E9DE72D-21B9-4EB4-B998-1B504135A61C}"/>
                </a:ext>
              </a:extLst>
            </p:cNvPr>
            <p:cNvSpPr txBox="1"/>
            <p:nvPr/>
          </p:nvSpPr>
          <p:spPr>
            <a:xfrm>
              <a:off x="328425" y="1372524"/>
              <a:ext cx="1640595" cy="343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20000"/>
                      <a:lumOff val="80000"/>
                    </a:srgbClr>
                  </a:solidFill>
                  <a:effectLst/>
                  <a:uLnTx/>
                  <a:uFillTx/>
                  <a:latin typeface="Raleway"/>
                  <a:ea typeface="+mn-ea"/>
                  <a:cs typeface="Arial" panose="020B0604020202020204" pitchFamily="34" charset="0"/>
                </a:rPr>
                <a:t>Sacrum</a:t>
              </a:r>
            </a:p>
          </p:txBody>
        </p:sp>
      </p:grpSp>
      <p:pic>
        <p:nvPicPr>
          <p:cNvPr id="20" name="Picture 19">
            <a:extLst>
              <a:ext uri="{FF2B5EF4-FFF2-40B4-BE49-F238E27FC236}">
                <a16:creationId xmlns:a16="http://schemas.microsoft.com/office/drawing/2014/main" id="{F1C0AAA9-6C45-4B9C-9F85-CBFC4D567ADF}"/>
              </a:ext>
            </a:extLst>
          </p:cNvPr>
          <p:cNvPicPr>
            <a:picLocks noChangeAspect="1"/>
          </p:cNvPicPr>
          <p:nvPr/>
        </p:nvPicPr>
        <p:blipFill rotWithShape="1">
          <a:blip r:embed="rId6"/>
          <a:srcRect b="7215"/>
          <a:stretch/>
        </p:blipFill>
        <p:spPr>
          <a:xfrm>
            <a:off x="700697" y="4007283"/>
            <a:ext cx="3460761" cy="2171155"/>
          </a:xfrm>
          <a:prstGeom prst="rect">
            <a:avLst/>
          </a:prstGeom>
        </p:spPr>
      </p:pic>
      <p:sp>
        <p:nvSpPr>
          <p:cNvPr id="21" name="TextBox 20">
            <a:extLst>
              <a:ext uri="{FF2B5EF4-FFF2-40B4-BE49-F238E27FC236}">
                <a16:creationId xmlns:a16="http://schemas.microsoft.com/office/drawing/2014/main" id="{0EC060AB-91C3-423B-8E69-F3F515DD1C63}"/>
              </a:ext>
            </a:extLst>
          </p:cNvPr>
          <p:cNvSpPr txBox="1"/>
          <p:nvPr/>
        </p:nvSpPr>
        <p:spPr>
          <a:xfrm>
            <a:off x="700697" y="3988411"/>
            <a:ext cx="1511025" cy="389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20000"/>
                    <a:lumOff val="80000"/>
                  </a:srgbClr>
                </a:solidFill>
                <a:effectLst/>
                <a:uLnTx/>
                <a:uFillTx/>
                <a:latin typeface="Raleway"/>
                <a:ea typeface="+mn-ea"/>
                <a:cs typeface="Arial" panose="020B0604020202020204" pitchFamily="34" charset="0"/>
              </a:rPr>
              <a:t>T1 vertebra</a:t>
            </a:r>
          </a:p>
        </p:txBody>
      </p:sp>
      <p:pic>
        <p:nvPicPr>
          <p:cNvPr id="23" name="Picture 22">
            <a:extLst>
              <a:ext uri="{FF2B5EF4-FFF2-40B4-BE49-F238E27FC236}">
                <a16:creationId xmlns:a16="http://schemas.microsoft.com/office/drawing/2014/main" id="{EE5F6BDE-4778-42FB-98AE-BBD8E194F2F1}"/>
              </a:ext>
            </a:extLst>
          </p:cNvPr>
          <p:cNvPicPr>
            <a:picLocks noChangeAspect="1"/>
          </p:cNvPicPr>
          <p:nvPr/>
        </p:nvPicPr>
        <p:blipFill>
          <a:blip r:embed="rId7"/>
          <a:stretch>
            <a:fillRect/>
          </a:stretch>
        </p:blipFill>
        <p:spPr>
          <a:xfrm>
            <a:off x="4424796" y="3988411"/>
            <a:ext cx="3459600" cy="2171155"/>
          </a:xfrm>
          <a:prstGeom prst="rect">
            <a:avLst/>
          </a:prstGeom>
        </p:spPr>
      </p:pic>
      <p:cxnSp>
        <p:nvCxnSpPr>
          <p:cNvPr id="24" name="Straight Arrow Connector 23">
            <a:extLst>
              <a:ext uri="{FF2B5EF4-FFF2-40B4-BE49-F238E27FC236}">
                <a16:creationId xmlns:a16="http://schemas.microsoft.com/office/drawing/2014/main" id="{90B23932-8761-47CE-883D-08755AFE5D66}"/>
              </a:ext>
            </a:extLst>
          </p:cNvPr>
          <p:cNvCxnSpPr>
            <a:cxnSpLocks/>
          </p:cNvCxnSpPr>
          <p:nvPr/>
        </p:nvCxnSpPr>
        <p:spPr>
          <a:xfrm flipH="1">
            <a:off x="6119454" y="4595790"/>
            <a:ext cx="202283" cy="20123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BAE35616-07D9-45AE-B9C6-1AA2344278A8}"/>
              </a:ext>
            </a:extLst>
          </p:cNvPr>
          <p:cNvSpPr/>
          <p:nvPr/>
        </p:nvSpPr>
        <p:spPr>
          <a:xfrm>
            <a:off x="4338201" y="1169694"/>
            <a:ext cx="361669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617FFF"/>
                </a:solidFill>
                <a:effectLst/>
                <a:uLnTx/>
                <a:uFillTx/>
                <a:latin typeface="Raleway"/>
                <a:ea typeface="+mn-ea"/>
                <a:cs typeface="Arial" panose="020B0604020202020204" pitchFamily="34" charset="0"/>
              </a:rPr>
              <a:t>18</a:t>
            </a:r>
            <a:r>
              <a:rPr kumimoji="0" lang="en-US" sz="2000" b="1" i="0" u="none" strike="noStrike" kern="1200" cap="none" spc="0" normalizeH="0" baseline="0" noProof="0" dirty="0">
                <a:ln>
                  <a:noFill/>
                </a:ln>
                <a:solidFill>
                  <a:srgbClr val="617FFF"/>
                </a:solidFill>
                <a:effectLst/>
                <a:uLnTx/>
                <a:uFillTx/>
                <a:latin typeface="Raleway"/>
                <a:ea typeface="+mn-ea"/>
                <a:cs typeface="Arial" panose="020B0604020202020204" pitchFamily="34" charset="0"/>
              </a:rPr>
              <a:t>F-FDG-PET</a:t>
            </a:r>
            <a:endParaRPr kumimoji="0" lang="en-US" sz="2000" b="1" i="0" u="none" strike="noStrike" kern="1200" cap="none" spc="0" normalizeH="0" baseline="0" noProof="0" dirty="0">
              <a:ln>
                <a:noFill/>
              </a:ln>
              <a:solidFill>
                <a:srgbClr val="617FFF"/>
              </a:solidFill>
              <a:effectLst/>
              <a:uLnTx/>
              <a:uFillTx/>
              <a:latin typeface="Raleway"/>
              <a:ea typeface="+mn-ea"/>
              <a:cs typeface="+mn-cs"/>
            </a:endParaRPr>
          </a:p>
        </p:txBody>
      </p:sp>
      <p:sp>
        <p:nvSpPr>
          <p:cNvPr id="26" name="Rectangle 25">
            <a:extLst>
              <a:ext uri="{FF2B5EF4-FFF2-40B4-BE49-F238E27FC236}">
                <a16:creationId xmlns:a16="http://schemas.microsoft.com/office/drawing/2014/main" id="{F908B566-86F4-4CC8-8A51-A014328CD196}"/>
              </a:ext>
            </a:extLst>
          </p:cNvPr>
          <p:cNvSpPr/>
          <p:nvPr/>
        </p:nvSpPr>
        <p:spPr>
          <a:xfrm>
            <a:off x="8053091" y="1144912"/>
            <a:ext cx="361669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223A74">
                    <a:lumMod val="75000"/>
                  </a:srgbClr>
                </a:solidFill>
                <a:effectLst/>
                <a:uLnTx/>
                <a:uFillTx/>
                <a:latin typeface="Raleway"/>
                <a:ea typeface="+mn-ea"/>
                <a:cs typeface="Arial" panose="020B0604020202020204" pitchFamily="34" charset="0"/>
              </a:rPr>
              <a:t>68</a:t>
            </a:r>
            <a:r>
              <a:rPr kumimoji="0" lang="en-US" sz="2000" b="1" i="0" u="none" strike="noStrike" kern="1200" cap="none" spc="0" normalizeH="0" baseline="0" noProof="0" dirty="0">
                <a:ln>
                  <a:noFill/>
                </a:ln>
                <a:solidFill>
                  <a:srgbClr val="223A74">
                    <a:lumMod val="75000"/>
                  </a:srgbClr>
                </a:solidFill>
                <a:effectLst/>
                <a:uLnTx/>
                <a:uFillTx/>
                <a:latin typeface="Raleway"/>
                <a:ea typeface="+mn-ea"/>
                <a:cs typeface="Arial" panose="020B0604020202020204" pitchFamily="34" charset="0"/>
              </a:rPr>
              <a:t>Ga-PSMA-PET</a:t>
            </a:r>
            <a:endParaRPr kumimoji="0" lang="en-US" sz="2000" b="1" i="0" u="none" strike="noStrike" kern="1200" cap="none" spc="0" normalizeH="0" baseline="0" noProof="0" dirty="0">
              <a:ln>
                <a:noFill/>
              </a:ln>
              <a:solidFill>
                <a:srgbClr val="223A74">
                  <a:lumMod val="75000"/>
                </a:srgbClr>
              </a:solidFill>
              <a:effectLst/>
              <a:uLnTx/>
              <a:uFillTx/>
              <a:latin typeface="Raleway"/>
              <a:ea typeface="+mn-ea"/>
              <a:cs typeface="+mn-cs"/>
            </a:endParaRPr>
          </a:p>
        </p:txBody>
      </p:sp>
    </p:spTree>
    <p:extLst>
      <p:ext uri="{BB962C8B-B14F-4D97-AF65-F5344CB8AC3E}">
        <p14:creationId xmlns:p14="http://schemas.microsoft.com/office/powerpoint/2010/main" val="405119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10842"/>
            <a:ext cx="11301428" cy="960000"/>
          </a:xfrm>
        </p:spPr>
        <p:txBody>
          <a:bodyPr>
            <a:noAutofit/>
          </a:bodyPr>
          <a:lstStyle/>
          <a:p>
            <a:r>
              <a:rPr lang="en-US" sz="3000" dirty="0"/>
              <a:t>Concordance between </a:t>
            </a:r>
            <a:r>
              <a:rPr lang="en-US" sz="3000" baseline="30000" dirty="0"/>
              <a:t>18</a:t>
            </a:r>
            <a:r>
              <a:rPr lang="en-US" sz="3000" dirty="0"/>
              <a:t>F-FDG &amp; </a:t>
            </a:r>
            <a:r>
              <a:rPr lang="en-US" sz="3000" baseline="30000" dirty="0"/>
              <a:t>68</a:t>
            </a:r>
            <a:r>
              <a:rPr lang="en-US" sz="3000" dirty="0"/>
              <a:t>Ga-PSMA in hormone-sensitive </a:t>
            </a:r>
            <a:r>
              <a:rPr lang="en-US" sz="3000" dirty="0" err="1"/>
              <a:t>PCa</a:t>
            </a:r>
            <a:endParaRPr lang="en-US" sz="3000" dirty="0"/>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B1930F31-B0A3-C549-94AD-DFE17D0A2229}"/>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6" name="Text Placeholder 4">
            <a:extLst>
              <a:ext uri="{FF2B5EF4-FFF2-40B4-BE49-F238E27FC236}">
                <a16:creationId xmlns:a16="http://schemas.microsoft.com/office/drawing/2014/main" id="{A04F1464-39DB-D648-AEDB-02E60B81CF6F}"/>
              </a:ext>
            </a:extLst>
          </p:cNvPr>
          <p:cNvSpPr txBox="1">
            <a:spLocks/>
          </p:cNvSpPr>
          <p:nvPr/>
        </p:nvSpPr>
        <p:spPr>
          <a:xfrm>
            <a:off x="152119" y="6359286"/>
            <a:ext cx="9553195"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FDG,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fluorodeoxyglycose</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PCa</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prostate cancer; PSMA, prostate-specific membrane antigen</a:t>
            </a:r>
          </a:p>
        </p:txBody>
      </p:sp>
      <p:pic>
        <p:nvPicPr>
          <p:cNvPr id="19" name="Picture 18">
            <a:extLst>
              <a:ext uri="{FF2B5EF4-FFF2-40B4-BE49-F238E27FC236}">
                <a16:creationId xmlns:a16="http://schemas.microsoft.com/office/drawing/2014/main" id="{5DD7B16A-07B8-4ED1-936F-9F771AB32631}"/>
              </a:ext>
            </a:extLst>
          </p:cNvPr>
          <p:cNvPicPr>
            <a:picLocks noChangeAspect="1"/>
          </p:cNvPicPr>
          <p:nvPr/>
        </p:nvPicPr>
        <p:blipFill rotWithShape="1">
          <a:blip r:embed="rId2"/>
          <a:srcRect t="5283" b="4931"/>
          <a:stretch/>
        </p:blipFill>
        <p:spPr>
          <a:xfrm>
            <a:off x="4328879" y="4056913"/>
            <a:ext cx="3694186" cy="2237687"/>
          </a:xfrm>
          <a:prstGeom prst="rect">
            <a:avLst/>
          </a:prstGeom>
        </p:spPr>
      </p:pic>
      <p:sp>
        <p:nvSpPr>
          <p:cNvPr id="22" name="Rectangle 21">
            <a:extLst>
              <a:ext uri="{FF2B5EF4-FFF2-40B4-BE49-F238E27FC236}">
                <a16:creationId xmlns:a16="http://schemas.microsoft.com/office/drawing/2014/main" id="{E824B68B-983C-42F2-B87F-06B6D86F6344}"/>
              </a:ext>
            </a:extLst>
          </p:cNvPr>
          <p:cNvSpPr/>
          <p:nvPr/>
        </p:nvSpPr>
        <p:spPr>
          <a:xfrm rot="16200000">
            <a:off x="-980618" y="2331270"/>
            <a:ext cx="250140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srgbClr val="617FFF"/>
                </a:solidFill>
                <a:effectLst/>
                <a:uLnTx/>
                <a:uFillTx/>
                <a:latin typeface="Raleway" pitchFamily="2" charset="77"/>
                <a:ea typeface="+mn-ea"/>
                <a:cs typeface="Arial" panose="020B0604020202020204" pitchFamily="34" charset="0"/>
              </a:rPr>
              <a:t>18</a:t>
            </a:r>
            <a:r>
              <a:rPr kumimoji="0" lang="en-US" sz="2800" b="0" i="0" u="none" strike="noStrike" kern="1200" cap="none" spc="0" normalizeH="0" baseline="0" noProof="0" dirty="0">
                <a:ln>
                  <a:noFill/>
                </a:ln>
                <a:solidFill>
                  <a:srgbClr val="617FFF"/>
                </a:solidFill>
                <a:effectLst/>
                <a:uLnTx/>
                <a:uFillTx/>
                <a:latin typeface="Raleway" pitchFamily="2" charset="77"/>
                <a:ea typeface="+mn-ea"/>
                <a:cs typeface="Arial" panose="020B0604020202020204" pitchFamily="34" charset="0"/>
              </a:rPr>
              <a:t>F-FDG</a:t>
            </a:r>
            <a:endParaRPr kumimoji="0" lang="en-US" sz="2800" b="0" i="0" u="none" strike="noStrike" kern="1200" cap="none" spc="0" normalizeH="0" baseline="0" noProof="0" dirty="0">
              <a:ln>
                <a:noFill/>
              </a:ln>
              <a:solidFill>
                <a:srgbClr val="617FFF"/>
              </a:solidFill>
              <a:effectLst/>
              <a:uLnTx/>
              <a:uFillTx/>
              <a:latin typeface="Raleway" pitchFamily="2" charset="77"/>
              <a:ea typeface="+mn-ea"/>
              <a:cs typeface="+mn-cs"/>
            </a:endParaRPr>
          </a:p>
        </p:txBody>
      </p:sp>
      <p:pic>
        <p:nvPicPr>
          <p:cNvPr id="27" name="Picture 26">
            <a:extLst>
              <a:ext uri="{FF2B5EF4-FFF2-40B4-BE49-F238E27FC236}">
                <a16:creationId xmlns:a16="http://schemas.microsoft.com/office/drawing/2014/main" id="{70066DCE-FAF2-40AD-A2E2-4C5C1A0A385A}"/>
              </a:ext>
            </a:extLst>
          </p:cNvPr>
          <p:cNvPicPr>
            <a:picLocks noChangeAspect="1"/>
          </p:cNvPicPr>
          <p:nvPr/>
        </p:nvPicPr>
        <p:blipFill>
          <a:blip r:embed="rId3"/>
          <a:stretch>
            <a:fillRect/>
          </a:stretch>
        </p:blipFill>
        <p:spPr>
          <a:xfrm>
            <a:off x="8168925" y="4056914"/>
            <a:ext cx="3956929" cy="2238371"/>
          </a:xfrm>
          <a:prstGeom prst="rect">
            <a:avLst/>
          </a:prstGeom>
        </p:spPr>
      </p:pic>
      <p:pic>
        <p:nvPicPr>
          <p:cNvPr id="28" name="Picture 27">
            <a:extLst>
              <a:ext uri="{FF2B5EF4-FFF2-40B4-BE49-F238E27FC236}">
                <a16:creationId xmlns:a16="http://schemas.microsoft.com/office/drawing/2014/main" id="{CDAC65CF-9BB4-42BC-B6C5-A78A66E6E2E0}"/>
              </a:ext>
            </a:extLst>
          </p:cNvPr>
          <p:cNvPicPr>
            <a:picLocks noChangeAspect="1"/>
          </p:cNvPicPr>
          <p:nvPr/>
        </p:nvPicPr>
        <p:blipFill>
          <a:blip r:embed="rId4"/>
          <a:stretch>
            <a:fillRect/>
          </a:stretch>
        </p:blipFill>
        <p:spPr>
          <a:xfrm>
            <a:off x="470601" y="4056914"/>
            <a:ext cx="3687823" cy="2237687"/>
          </a:xfrm>
          <a:prstGeom prst="rect">
            <a:avLst/>
          </a:prstGeom>
        </p:spPr>
      </p:pic>
      <p:sp>
        <p:nvSpPr>
          <p:cNvPr id="29" name="Rectangle 28">
            <a:extLst>
              <a:ext uri="{FF2B5EF4-FFF2-40B4-BE49-F238E27FC236}">
                <a16:creationId xmlns:a16="http://schemas.microsoft.com/office/drawing/2014/main" id="{D641CE8A-3FF1-408F-AB34-029DC162A3E4}"/>
              </a:ext>
            </a:extLst>
          </p:cNvPr>
          <p:cNvSpPr/>
          <p:nvPr/>
        </p:nvSpPr>
        <p:spPr>
          <a:xfrm rot="16200000">
            <a:off x="-980618" y="4782290"/>
            <a:ext cx="250140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srgbClr val="223A74">
                    <a:lumMod val="75000"/>
                  </a:srgbClr>
                </a:solidFill>
                <a:effectLst/>
                <a:uLnTx/>
                <a:uFillTx/>
                <a:latin typeface="Raleway" pitchFamily="2" charset="77"/>
                <a:ea typeface="+mn-ea"/>
                <a:cs typeface="Arial" panose="020B0604020202020204" pitchFamily="34" charset="0"/>
              </a:rPr>
              <a:t>68</a:t>
            </a:r>
            <a:r>
              <a:rPr kumimoji="0" lang="en-US" sz="2800" b="0" i="0" u="none" strike="noStrike" kern="1200" cap="none" spc="0" normalizeH="0" baseline="0" noProof="0" dirty="0">
                <a:ln>
                  <a:noFill/>
                </a:ln>
                <a:solidFill>
                  <a:srgbClr val="223A74">
                    <a:lumMod val="75000"/>
                  </a:srgbClr>
                </a:solidFill>
                <a:effectLst/>
                <a:uLnTx/>
                <a:uFillTx/>
                <a:latin typeface="Raleway" pitchFamily="2" charset="77"/>
                <a:ea typeface="+mn-ea"/>
                <a:cs typeface="Arial" panose="020B0604020202020204" pitchFamily="34" charset="0"/>
              </a:rPr>
              <a:t>Ga-PSMA</a:t>
            </a:r>
            <a:endParaRPr kumimoji="0" lang="en-US" sz="2800" b="0" i="0" u="none" strike="noStrike" kern="1200" cap="none" spc="0" normalizeH="0" baseline="0" noProof="0" dirty="0">
              <a:ln>
                <a:noFill/>
              </a:ln>
              <a:solidFill>
                <a:srgbClr val="223A74">
                  <a:lumMod val="75000"/>
                </a:srgbClr>
              </a:solidFill>
              <a:effectLst/>
              <a:uLnTx/>
              <a:uFillTx/>
              <a:latin typeface="Raleway" pitchFamily="2" charset="77"/>
              <a:ea typeface="+mn-ea"/>
              <a:cs typeface="+mn-cs"/>
            </a:endParaRPr>
          </a:p>
        </p:txBody>
      </p:sp>
      <p:grpSp>
        <p:nvGrpSpPr>
          <p:cNvPr id="30" name="Group 29">
            <a:extLst>
              <a:ext uri="{FF2B5EF4-FFF2-40B4-BE49-F238E27FC236}">
                <a16:creationId xmlns:a16="http://schemas.microsoft.com/office/drawing/2014/main" id="{9F90EC5E-D4E9-438A-83FC-2212EE32905B}"/>
              </a:ext>
            </a:extLst>
          </p:cNvPr>
          <p:cNvGrpSpPr/>
          <p:nvPr/>
        </p:nvGrpSpPr>
        <p:grpSpPr>
          <a:xfrm>
            <a:off x="454820" y="1339616"/>
            <a:ext cx="3716930" cy="2526316"/>
            <a:chOff x="454820" y="1382542"/>
            <a:chExt cx="3716930" cy="2526316"/>
          </a:xfrm>
        </p:grpSpPr>
        <p:pic>
          <p:nvPicPr>
            <p:cNvPr id="31" name="Picture 30">
              <a:extLst>
                <a:ext uri="{FF2B5EF4-FFF2-40B4-BE49-F238E27FC236}">
                  <a16:creationId xmlns:a16="http://schemas.microsoft.com/office/drawing/2014/main" id="{DC7B683A-D86A-4127-9735-477F7142E6F3}"/>
                </a:ext>
              </a:extLst>
            </p:cNvPr>
            <p:cNvPicPr>
              <a:picLocks noChangeAspect="1"/>
            </p:cNvPicPr>
            <p:nvPr/>
          </p:nvPicPr>
          <p:blipFill>
            <a:blip r:embed="rId5"/>
            <a:stretch>
              <a:fillRect/>
            </a:stretch>
          </p:blipFill>
          <p:spPr>
            <a:xfrm>
              <a:off x="470602" y="1401606"/>
              <a:ext cx="3701148" cy="2507252"/>
            </a:xfrm>
            <a:prstGeom prst="rect">
              <a:avLst/>
            </a:prstGeom>
          </p:spPr>
        </p:pic>
        <p:sp>
          <p:nvSpPr>
            <p:cNvPr id="32" name="TextBox 31">
              <a:extLst>
                <a:ext uri="{FF2B5EF4-FFF2-40B4-BE49-F238E27FC236}">
                  <a16:creationId xmlns:a16="http://schemas.microsoft.com/office/drawing/2014/main" id="{734050C6-A4A9-46A3-BCF5-5CC706218AEA}"/>
                </a:ext>
              </a:extLst>
            </p:cNvPr>
            <p:cNvSpPr txBox="1"/>
            <p:nvPr/>
          </p:nvSpPr>
          <p:spPr>
            <a:xfrm>
              <a:off x="454820" y="1382542"/>
              <a:ext cx="17402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Raleway"/>
                  <a:ea typeface="+mn-ea"/>
                  <a:cs typeface="Arial" panose="020B0604020202020204" pitchFamily="34" charset="0"/>
                </a:rPr>
                <a:t>Acetabulum</a:t>
              </a:r>
            </a:p>
          </p:txBody>
        </p:sp>
      </p:grpSp>
      <p:grpSp>
        <p:nvGrpSpPr>
          <p:cNvPr id="33" name="Group 32">
            <a:extLst>
              <a:ext uri="{FF2B5EF4-FFF2-40B4-BE49-F238E27FC236}">
                <a16:creationId xmlns:a16="http://schemas.microsoft.com/office/drawing/2014/main" id="{3A78148C-CBF8-416B-9BAE-E35004F94BFF}"/>
              </a:ext>
            </a:extLst>
          </p:cNvPr>
          <p:cNvGrpSpPr/>
          <p:nvPr/>
        </p:nvGrpSpPr>
        <p:grpSpPr>
          <a:xfrm>
            <a:off x="4354123" y="1356652"/>
            <a:ext cx="3681017" cy="2511307"/>
            <a:chOff x="4366199" y="1375198"/>
            <a:chExt cx="3681017" cy="2511307"/>
          </a:xfrm>
        </p:grpSpPr>
        <p:pic>
          <p:nvPicPr>
            <p:cNvPr id="34" name="Picture 33">
              <a:extLst>
                <a:ext uri="{FF2B5EF4-FFF2-40B4-BE49-F238E27FC236}">
                  <a16:creationId xmlns:a16="http://schemas.microsoft.com/office/drawing/2014/main" id="{9D65A6D6-27CC-4183-99DC-D2F67F45FAEB}"/>
                </a:ext>
              </a:extLst>
            </p:cNvPr>
            <p:cNvPicPr>
              <a:picLocks noChangeAspect="1"/>
            </p:cNvPicPr>
            <p:nvPr/>
          </p:nvPicPr>
          <p:blipFill>
            <a:blip r:embed="rId6"/>
            <a:stretch>
              <a:fillRect/>
            </a:stretch>
          </p:blipFill>
          <p:spPr>
            <a:xfrm flipH="1">
              <a:off x="4366199" y="1385106"/>
              <a:ext cx="3681017" cy="2501399"/>
            </a:xfrm>
            <a:prstGeom prst="rect">
              <a:avLst/>
            </a:prstGeom>
          </p:spPr>
        </p:pic>
        <p:sp>
          <p:nvSpPr>
            <p:cNvPr id="35" name="TextBox 34">
              <a:extLst>
                <a:ext uri="{FF2B5EF4-FFF2-40B4-BE49-F238E27FC236}">
                  <a16:creationId xmlns:a16="http://schemas.microsoft.com/office/drawing/2014/main" id="{5DAFC7C9-CE73-4BE5-8A80-720F9993FC18}"/>
                </a:ext>
              </a:extLst>
            </p:cNvPr>
            <p:cNvSpPr txBox="1"/>
            <p:nvPr/>
          </p:nvSpPr>
          <p:spPr>
            <a:xfrm>
              <a:off x="4366199" y="1375198"/>
              <a:ext cx="1702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20000"/>
                      <a:lumOff val="80000"/>
                    </a:srgbClr>
                  </a:solidFill>
                  <a:effectLst/>
                  <a:uLnTx/>
                  <a:uFillTx/>
                  <a:latin typeface="Raleway"/>
                  <a:ea typeface="+mn-ea"/>
                  <a:cs typeface="Arial" panose="020B0604020202020204" pitchFamily="34" charset="0"/>
                </a:rPr>
                <a:t>Sacrum</a:t>
              </a:r>
            </a:p>
          </p:txBody>
        </p:sp>
      </p:grpSp>
      <p:grpSp>
        <p:nvGrpSpPr>
          <p:cNvPr id="36" name="Group 35">
            <a:extLst>
              <a:ext uri="{FF2B5EF4-FFF2-40B4-BE49-F238E27FC236}">
                <a16:creationId xmlns:a16="http://schemas.microsoft.com/office/drawing/2014/main" id="{A3810E6A-A03F-4A49-B028-797D60A28506}"/>
              </a:ext>
            </a:extLst>
          </p:cNvPr>
          <p:cNvGrpSpPr/>
          <p:nvPr/>
        </p:nvGrpSpPr>
        <p:grpSpPr>
          <a:xfrm>
            <a:off x="8168926" y="1360973"/>
            <a:ext cx="3956929" cy="2506986"/>
            <a:chOff x="8168926" y="1403899"/>
            <a:chExt cx="3956929" cy="2506986"/>
          </a:xfrm>
        </p:grpSpPr>
        <p:pic>
          <p:nvPicPr>
            <p:cNvPr id="37" name="Picture 36">
              <a:extLst>
                <a:ext uri="{FF2B5EF4-FFF2-40B4-BE49-F238E27FC236}">
                  <a16:creationId xmlns:a16="http://schemas.microsoft.com/office/drawing/2014/main" id="{6218CFC3-9677-4291-8902-4D8D2375C8EB}"/>
                </a:ext>
              </a:extLst>
            </p:cNvPr>
            <p:cNvPicPr>
              <a:picLocks noChangeAspect="1"/>
            </p:cNvPicPr>
            <p:nvPr/>
          </p:nvPicPr>
          <p:blipFill>
            <a:blip r:embed="rId7"/>
            <a:stretch>
              <a:fillRect/>
            </a:stretch>
          </p:blipFill>
          <p:spPr>
            <a:xfrm>
              <a:off x="8168926" y="1410551"/>
              <a:ext cx="3956929" cy="2500334"/>
            </a:xfrm>
            <a:prstGeom prst="rect">
              <a:avLst/>
            </a:prstGeom>
          </p:spPr>
        </p:pic>
        <p:sp>
          <p:nvSpPr>
            <p:cNvPr id="38" name="TextBox 37">
              <a:extLst>
                <a:ext uri="{FF2B5EF4-FFF2-40B4-BE49-F238E27FC236}">
                  <a16:creationId xmlns:a16="http://schemas.microsoft.com/office/drawing/2014/main" id="{F482D734-6DE1-46B8-8ACD-78A4D25376C7}"/>
                </a:ext>
              </a:extLst>
            </p:cNvPr>
            <p:cNvSpPr txBox="1"/>
            <p:nvPr/>
          </p:nvSpPr>
          <p:spPr>
            <a:xfrm>
              <a:off x="8216106" y="1403899"/>
              <a:ext cx="1693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20000"/>
                      <a:lumOff val="80000"/>
                    </a:srgbClr>
                  </a:solidFill>
                  <a:effectLst/>
                  <a:uLnTx/>
                  <a:uFillTx/>
                  <a:latin typeface="Raleway"/>
                  <a:ea typeface="+mn-ea"/>
                  <a:cs typeface="Arial" panose="020B0604020202020204" pitchFamily="34" charset="0"/>
                </a:rPr>
                <a:t>T1 vertebra</a:t>
              </a:r>
            </a:p>
          </p:txBody>
        </p:sp>
        <p:cxnSp>
          <p:nvCxnSpPr>
            <p:cNvPr id="39" name="Straight Arrow Connector 38">
              <a:extLst>
                <a:ext uri="{FF2B5EF4-FFF2-40B4-BE49-F238E27FC236}">
                  <a16:creationId xmlns:a16="http://schemas.microsoft.com/office/drawing/2014/main" id="{ADD66688-E84D-42F3-8C6F-5B772DEFA033}"/>
                </a:ext>
              </a:extLst>
            </p:cNvPr>
            <p:cNvCxnSpPr/>
            <p:nvPr/>
          </p:nvCxnSpPr>
          <p:spPr>
            <a:xfrm flipH="1">
              <a:off x="10147062" y="2139907"/>
              <a:ext cx="202283" cy="19243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
        <p:nvSpPr>
          <p:cNvPr id="40" name="Rectangle 39">
            <a:extLst>
              <a:ext uri="{FF2B5EF4-FFF2-40B4-BE49-F238E27FC236}">
                <a16:creationId xmlns:a16="http://schemas.microsoft.com/office/drawing/2014/main" id="{FF3DC962-B01A-4E28-BD38-05BA7941D5AF}"/>
              </a:ext>
            </a:extLst>
          </p:cNvPr>
          <p:cNvSpPr/>
          <p:nvPr/>
        </p:nvSpPr>
        <p:spPr>
          <a:xfrm>
            <a:off x="132390" y="894987"/>
            <a:ext cx="34475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aleway"/>
                <a:ea typeface="+mn-ea"/>
                <a:cs typeface="Arial" panose="020B0604020202020204" pitchFamily="34" charset="0"/>
              </a:rPr>
              <a:t>Metastases</a:t>
            </a:r>
            <a:endParaRPr kumimoji="0" lang="en-US" sz="2400" b="1" i="0" u="none" strike="noStrike" kern="1200" cap="none" spc="0" normalizeH="0" baseline="0" noProof="0" dirty="0">
              <a:ln>
                <a:noFill/>
              </a:ln>
              <a:solidFill>
                <a:srgbClr val="000000"/>
              </a:solidFill>
              <a:effectLst/>
              <a:uLnTx/>
              <a:uFillTx/>
              <a:latin typeface="Raleway"/>
              <a:ea typeface="+mn-ea"/>
              <a:cs typeface="+mn-cs"/>
            </a:endParaRPr>
          </a:p>
        </p:txBody>
      </p:sp>
    </p:spTree>
    <p:extLst>
      <p:ext uri="{BB962C8B-B14F-4D97-AF65-F5344CB8AC3E}">
        <p14:creationId xmlns:p14="http://schemas.microsoft.com/office/powerpoint/2010/main" val="382531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par>
                                <p:cTn id="24" presetID="9"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10842"/>
            <a:ext cx="11301428" cy="960000"/>
          </a:xfrm>
        </p:spPr>
        <p:txBody>
          <a:bodyPr>
            <a:noAutofit/>
          </a:bodyPr>
          <a:lstStyle/>
          <a:p>
            <a:r>
              <a:rPr lang="en-US" sz="3000" dirty="0"/>
              <a:t>Concordance between </a:t>
            </a:r>
            <a:r>
              <a:rPr lang="en-US" sz="3000" baseline="30000" dirty="0"/>
              <a:t>18</a:t>
            </a:r>
            <a:r>
              <a:rPr lang="en-US" sz="3000" dirty="0"/>
              <a:t>F-FDG &amp; </a:t>
            </a:r>
            <a:r>
              <a:rPr lang="en-US" sz="3000" baseline="30000" dirty="0"/>
              <a:t>68</a:t>
            </a:r>
            <a:r>
              <a:rPr lang="en-US" sz="3000" dirty="0"/>
              <a:t>Ga-PSMA in hormone-sensitive </a:t>
            </a:r>
            <a:r>
              <a:rPr lang="en-US" sz="3000" dirty="0" err="1"/>
              <a:t>PCa</a:t>
            </a:r>
            <a:endParaRPr lang="en-US" sz="3000" dirty="0"/>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a:t>
            </a:r>
          </a:p>
        </p:txBody>
      </p:sp>
      <p:sp>
        <p:nvSpPr>
          <p:cNvPr id="5" name="Text Placeholder 4">
            <a:extLst>
              <a:ext uri="{FF2B5EF4-FFF2-40B4-BE49-F238E27FC236}">
                <a16:creationId xmlns:a16="http://schemas.microsoft.com/office/drawing/2014/main" id="{B1930F31-B0A3-C549-94AD-DFE17D0A2229}"/>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6" name="Text Placeholder 4">
            <a:extLst>
              <a:ext uri="{FF2B5EF4-FFF2-40B4-BE49-F238E27FC236}">
                <a16:creationId xmlns:a16="http://schemas.microsoft.com/office/drawing/2014/main" id="{A04F1464-39DB-D648-AEDB-02E60B81CF6F}"/>
              </a:ext>
            </a:extLst>
          </p:cNvPr>
          <p:cNvSpPr txBox="1">
            <a:spLocks/>
          </p:cNvSpPr>
          <p:nvPr/>
        </p:nvSpPr>
        <p:spPr>
          <a:xfrm>
            <a:off x="152119" y="6359286"/>
            <a:ext cx="9553195"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FDG,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fluorodeoxyglycose</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en-US" sz="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PCa</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prostate cancer; PSMA, prostate-specific membrane antigen</a:t>
            </a:r>
          </a:p>
        </p:txBody>
      </p:sp>
      <p:sp>
        <p:nvSpPr>
          <p:cNvPr id="23" name="Rectangle 22">
            <a:extLst>
              <a:ext uri="{FF2B5EF4-FFF2-40B4-BE49-F238E27FC236}">
                <a16:creationId xmlns:a16="http://schemas.microsoft.com/office/drawing/2014/main" id="{2EACBAE0-0D46-4D1C-9A32-B1C8F8F1F2AD}"/>
              </a:ext>
            </a:extLst>
          </p:cNvPr>
          <p:cNvSpPr/>
          <p:nvPr/>
        </p:nvSpPr>
        <p:spPr>
          <a:xfrm rot="16200000">
            <a:off x="-927876" y="2387925"/>
            <a:ext cx="250140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srgbClr val="617FFF"/>
                </a:solidFill>
                <a:effectLst/>
                <a:uLnTx/>
                <a:uFillTx/>
                <a:latin typeface="Raleway" pitchFamily="2" charset="77"/>
                <a:ea typeface="+mn-ea"/>
                <a:cs typeface="Arial" panose="020B0604020202020204" pitchFamily="34" charset="0"/>
              </a:rPr>
              <a:t>18</a:t>
            </a:r>
            <a:r>
              <a:rPr kumimoji="0" lang="en-US" sz="2800" b="0" i="0" u="none" strike="noStrike" kern="1200" cap="none" spc="0" normalizeH="0" baseline="0" noProof="0" dirty="0">
                <a:ln>
                  <a:noFill/>
                </a:ln>
                <a:solidFill>
                  <a:srgbClr val="617FFF"/>
                </a:solidFill>
                <a:effectLst/>
                <a:uLnTx/>
                <a:uFillTx/>
                <a:latin typeface="Raleway" pitchFamily="2" charset="77"/>
                <a:ea typeface="+mn-ea"/>
                <a:cs typeface="Arial" panose="020B0604020202020204" pitchFamily="34" charset="0"/>
              </a:rPr>
              <a:t>F-FDG</a:t>
            </a:r>
            <a:endParaRPr kumimoji="0" lang="en-US" sz="2800" b="0" i="0" u="none" strike="noStrike" kern="1200" cap="none" spc="0" normalizeH="0" baseline="0" noProof="0" dirty="0">
              <a:ln>
                <a:noFill/>
              </a:ln>
              <a:solidFill>
                <a:srgbClr val="617FFF"/>
              </a:solidFill>
              <a:effectLst/>
              <a:uLnTx/>
              <a:uFillTx/>
              <a:latin typeface="Raleway" pitchFamily="2" charset="77"/>
              <a:ea typeface="+mn-ea"/>
              <a:cs typeface="+mn-cs"/>
            </a:endParaRPr>
          </a:p>
        </p:txBody>
      </p:sp>
      <p:sp>
        <p:nvSpPr>
          <p:cNvPr id="24" name="Rectangle 23">
            <a:extLst>
              <a:ext uri="{FF2B5EF4-FFF2-40B4-BE49-F238E27FC236}">
                <a16:creationId xmlns:a16="http://schemas.microsoft.com/office/drawing/2014/main" id="{39E2E4DE-AADD-42DC-87CF-097E7EA8DC91}"/>
              </a:ext>
            </a:extLst>
          </p:cNvPr>
          <p:cNvSpPr/>
          <p:nvPr/>
        </p:nvSpPr>
        <p:spPr>
          <a:xfrm rot="16200000">
            <a:off x="-927875" y="4730742"/>
            <a:ext cx="250140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srgbClr val="223A74">
                    <a:lumMod val="75000"/>
                  </a:srgbClr>
                </a:solidFill>
                <a:effectLst/>
                <a:uLnTx/>
                <a:uFillTx/>
                <a:latin typeface="Raleway" pitchFamily="2" charset="77"/>
                <a:ea typeface="+mn-ea"/>
                <a:cs typeface="Arial" panose="020B0604020202020204" pitchFamily="34" charset="0"/>
              </a:rPr>
              <a:t>68</a:t>
            </a:r>
            <a:r>
              <a:rPr kumimoji="0" lang="en-US" sz="2800" b="0" i="0" u="none" strike="noStrike" kern="1200" cap="none" spc="0" normalizeH="0" baseline="0" noProof="0" dirty="0">
                <a:ln>
                  <a:noFill/>
                </a:ln>
                <a:solidFill>
                  <a:srgbClr val="223A74">
                    <a:lumMod val="75000"/>
                  </a:srgbClr>
                </a:solidFill>
                <a:effectLst/>
                <a:uLnTx/>
                <a:uFillTx/>
                <a:latin typeface="Raleway" pitchFamily="2" charset="77"/>
                <a:ea typeface="+mn-ea"/>
                <a:cs typeface="Arial" panose="020B0604020202020204" pitchFamily="34" charset="0"/>
              </a:rPr>
              <a:t>Ga-PSMA</a:t>
            </a:r>
            <a:endParaRPr kumimoji="0" lang="en-US" sz="2800" b="0" i="0" u="none" strike="noStrike" kern="1200" cap="none" spc="0" normalizeH="0" baseline="0" noProof="0" dirty="0">
              <a:ln>
                <a:noFill/>
              </a:ln>
              <a:solidFill>
                <a:srgbClr val="223A74">
                  <a:lumMod val="75000"/>
                </a:srgbClr>
              </a:solidFill>
              <a:effectLst/>
              <a:uLnTx/>
              <a:uFillTx/>
              <a:latin typeface="Raleway" pitchFamily="2" charset="77"/>
              <a:ea typeface="+mn-ea"/>
              <a:cs typeface="+mn-cs"/>
            </a:endParaRPr>
          </a:p>
        </p:txBody>
      </p:sp>
      <p:pic>
        <p:nvPicPr>
          <p:cNvPr id="25" name="Picture 24">
            <a:extLst>
              <a:ext uri="{FF2B5EF4-FFF2-40B4-BE49-F238E27FC236}">
                <a16:creationId xmlns:a16="http://schemas.microsoft.com/office/drawing/2014/main" id="{EF425C2C-C94C-476C-A474-2397F0A20251}"/>
              </a:ext>
            </a:extLst>
          </p:cNvPr>
          <p:cNvPicPr>
            <a:picLocks noChangeAspect="1"/>
          </p:cNvPicPr>
          <p:nvPr/>
        </p:nvPicPr>
        <p:blipFill>
          <a:blip r:embed="rId2"/>
          <a:stretch>
            <a:fillRect/>
          </a:stretch>
        </p:blipFill>
        <p:spPr>
          <a:xfrm>
            <a:off x="671147" y="3809122"/>
            <a:ext cx="3692888" cy="2366460"/>
          </a:xfrm>
          <a:prstGeom prst="rect">
            <a:avLst/>
          </a:prstGeom>
        </p:spPr>
      </p:pic>
      <p:pic>
        <p:nvPicPr>
          <p:cNvPr id="26" name="Picture 25">
            <a:extLst>
              <a:ext uri="{FF2B5EF4-FFF2-40B4-BE49-F238E27FC236}">
                <a16:creationId xmlns:a16="http://schemas.microsoft.com/office/drawing/2014/main" id="{5367C8DD-1866-40FE-A066-3F4BE96DBE33}"/>
              </a:ext>
            </a:extLst>
          </p:cNvPr>
          <p:cNvPicPr>
            <a:picLocks noChangeAspect="1"/>
          </p:cNvPicPr>
          <p:nvPr/>
        </p:nvPicPr>
        <p:blipFill>
          <a:blip r:embed="rId3"/>
          <a:stretch>
            <a:fillRect/>
          </a:stretch>
        </p:blipFill>
        <p:spPr>
          <a:xfrm>
            <a:off x="671147" y="1460773"/>
            <a:ext cx="3692888" cy="2213407"/>
          </a:xfrm>
          <a:prstGeom prst="rect">
            <a:avLst/>
          </a:prstGeom>
        </p:spPr>
      </p:pic>
      <p:pic>
        <p:nvPicPr>
          <p:cNvPr id="41" name="Picture 40">
            <a:extLst>
              <a:ext uri="{FF2B5EF4-FFF2-40B4-BE49-F238E27FC236}">
                <a16:creationId xmlns:a16="http://schemas.microsoft.com/office/drawing/2014/main" id="{0F5B676E-421B-4DBD-A093-B82B38E1C98E}"/>
              </a:ext>
            </a:extLst>
          </p:cNvPr>
          <p:cNvPicPr>
            <a:picLocks noChangeAspect="1"/>
          </p:cNvPicPr>
          <p:nvPr/>
        </p:nvPicPr>
        <p:blipFill>
          <a:blip r:embed="rId4"/>
          <a:stretch>
            <a:fillRect/>
          </a:stretch>
        </p:blipFill>
        <p:spPr>
          <a:xfrm>
            <a:off x="4450748" y="3809122"/>
            <a:ext cx="3764492" cy="2366460"/>
          </a:xfrm>
          <a:prstGeom prst="rect">
            <a:avLst/>
          </a:prstGeom>
        </p:spPr>
      </p:pic>
      <p:pic>
        <p:nvPicPr>
          <p:cNvPr id="42" name="Picture 41">
            <a:extLst>
              <a:ext uri="{FF2B5EF4-FFF2-40B4-BE49-F238E27FC236}">
                <a16:creationId xmlns:a16="http://schemas.microsoft.com/office/drawing/2014/main" id="{A58D680F-B825-48C9-B7F6-833ADD1828EE}"/>
              </a:ext>
            </a:extLst>
          </p:cNvPr>
          <p:cNvPicPr>
            <a:picLocks noChangeAspect="1"/>
          </p:cNvPicPr>
          <p:nvPr/>
        </p:nvPicPr>
        <p:blipFill>
          <a:blip r:embed="rId5"/>
          <a:stretch>
            <a:fillRect/>
          </a:stretch>
        </p:blipFill>
        <p:spPr>
          <a:xfrm>
            <a:off x="8301952" y="3809752"/>
            <a:ext cx="3852713" cy="2365830"/>
          </a:xfrm>
          <a:prstGeom prst="rect">
            <a:avLst/>
          </a:prstGeom>
        </p:spPr>
      </p:pic>
      <p:pic>
        <p:nvPicPr>
          <p:cNvPr id="43" name="Picture 42">
            <a:extLst>
              <a:ext uri="{FF2B5EF4-FFF2-40B4-BE49-F238E27FC236}">
                <a16:creationId xmlns:a16="http://schemas.microsoft.com/office/drawing/2014/main" id="{2044D858-73E9-4361-AEC8-E147C1620D6E}"/>
              </a:ext>
            </a:extLst>
          </p:cNvPr>
          <p:cNvPicPr>
            <a:picLocks noChangeAspect="1"/>
          </p:cNvPicPr>
          <p:nvPr/>
        </p:nvPicPr>
        <p:blipFill>
          <a:blip r:embed="rId6"/>
          <a:stretch>
            <a:fillRect/>
          </a:stretch>
        </p:blipFill>
        <p:spPr>
          <a:xfrm>
            <a:off x="4450748" y="1460773"/>
            <a:ext cx="3764492" cy="2213407"/>
          </a:xfrm>
          <a:prstGeom prst="rect">
            <a:avLst/>
          </a:prstGeom>
        </p:spPr>
      </p:pic>
      <p:pic>
        <p:nvPicPr>
          <p:cNvPr id="44" name="Picture 43">
            <a:extLst>
              <a:ext uri="{FF2B5EF4-FFF2-40B4-BE49-F238E27FC236}">
                <a16:creationId xmlns:a16="http://schemas.microsoft.com/office/drawing/2014/main" id="{D7C88E59-E70B-4A54-8EDD-E8036AFA960D}"/>
              </a:ext>
            </a:extLst>
          </p:cNvPr>
          <p:cNvPicPr>
            <a:picLocks noChangeAspect="1"/>
          </p:cNvPicPr>
          <p:nvPr/>
        </p:nvPicPr>
        <p:blipFill>
          <a:blip r:embed="rId7"/>
          <a:stretch>
            <a:fillRect/>
          </a:stretch>
        </p:blipFill>
        <p:spPr>
          <a:xfrm>
            <a:off x="8301952" y="1434352"/>
            <a:ext cx="3852713" cy="2239828"/>
          </a:xfrm>
          <a:prstGeom prst="rect">
            <a:avLst/>
          </a:prstGeom>
        </p:spPr>
      </p:pic>
      <p:sp>
        <p:nvSpPr>
          <p:cNvPr id="45" name="Rectangle 44">
            <a:extLst>
              <a:ext uri="{FF2B5EF4-FFF2-40B4-BE49-F238E27FC236}">
                <a16:creationId xmlns:a16="http://schemas.microsoft.com/office/drawing/2014/main" id="{81382AE2-4C36-491A-B4A7-43058E91AD94}"/>
              </a:ext>
            </a:extLst>
          </p:cNvPr>
          <p:cNvSpPr/>
          <p:nvPr/>
        </p:nvSpPr>
        <p:spPr>
          <a:xfrm>
            <a:off x="132390" y="937913"/>
            <a:ext cx="34475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aleway"/>
                <a:ea typeface="+mn-ea"/>
                <a:cs typeface="Arial" panose="020B0604020202020204" pitchFamily="34" charset="0"/>
              </a:rPr>
              <a:t>Primary tumour</a:t>
            </a:r>
            <a:endParaRPr kumimoji="0" lang="en-US" sz="2400" b="1" i="0" u="none" strike="noStrike" kern="1200" cap="none" spc="0" normalizeH="0" baseline="0" noProof="0" dirty="0">
              <a:ln>
                <a:noFill/>
              </a:ln>
              <a:solidFill>
                <a:srgbClr val="000000"/>
              </a:solidFill>
              <a:effectLst/>
              <a:uLnTx/>
              <a:uFillTx/>
              <a:latin typeface="Raleway"/>
              <a:ea typeface="+mn-ea"/>
              <a:cs typeface="+mn-cs"/>
            </a:endParaRPr>
          </a:p>
        </p:txBody>
      </p:sp>
    </p:spTree>
    <p:extLst>
      <p:ext uri="{BB962C8B-B14F-4D97-AF65-F5344CB8AC3E}">
        <p14:creationId xmlns:p14="http://schemas.microsoft.com/office/powerpoint/2010/main" val="17660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INTERVENTION</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E476216-0E0D-544A-989E-870292584510}"/>
              </a:ext>
            </a:extLst>
          </p:cNvPr>
          <p:cNvSpPr>
            <a:spLocks noGrp="1"/>
          </p:cNvSpPr>
          <p:nvPr>
            <p:ph idx="1"/>
          </p:nvPr>
        </p:nvSpPr>
        <p:spPr>
          <a:xfrm>
            <a:off x="600763" y="1344000"/>
            <a:ext cx="10990476" cy="401673"/>
          </a:xfrm>
        </p:spPr>
        <p:txBody>
          <a:bodyPr/>
          <a:lstStyle/>
          <a:p>
            <a:pPr marL="0" indent="0">
              <a:buNone/>
            </a:pPr>
            <a:r>
              <a:rPr lang="en-US" dirty="0"/>
              <a:t>Which of the following treatment options would you offer this patient?</a:t>
            </a:r>
          </a:p>
          <a:p>
            <a:endParaRPr lang="en-US" dirty="0"/>
          </a:p>
        </p:txBody>
      </p:sp>
      <p:graphicFrame>
        <p:nvGraphicFramePr>
          <p:cNvPr id="9" name="Diagram 8">
            <a:extLst>
              <a:ext uri="{FF2B5EF4-FFF2-40B4-BE49-F238E27FC236}">
                <a16:creationId xmlns:a16="http://schemas.microsoft.com/office/drawing/2014/main" id="{876E955C-9FD7-8741-A1B3-537D7C9BD8CE}"/>
              </a:ext>
            </a:extLst>
          </p:cNvPr>
          <p:cNvGraphicFramePr/>
          <p:nvPr/>
        </p:nvGraphicFramePr>
        <p:xfrm>
          <a:off x="1208868" y="2022188"/>
          <a:ext cx="9500461" cy="3797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4">
            <a:extLst>
              <a:ext uri="{FF2B5EF4-FFF2-40B4-BE49-F238E27FC236}">
                <a16:creationId xmlns:a16="http://schemas.microsoft.com/office/drawing/2014/main" id="{881FA3F6-A56E-484D-B71F-CCC4066E6DC5}"/>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ABI, abiraterone; ADT, androgen-deprivation therapy; APA, apalutamide; ENZA, enzalutamide; NHT, novel hormonal therapy; PSMA, Prostate-specific membrane antigen </a:t>
            </a: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p>
        </p:txBody>
      </p:sp>
    </p:spTree>
    <p:extLst>
      <p:ext uri="{BB962C8B-B14F-4D97-AF65-F5344CB8AC3E}">
        <p14:creationId xmlns:p14="http://schemas.microsoft.com/office/powerpoint/2010/main" val="343745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INTERVENTION AND OUTCOMES</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37FF3335-0A27-3840-BAE5-6BC9FE774F3A}"/>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Case courtesy of Associate Professor Melvin LK CHUA, National Cancer Centre Singapore</a:t>
            </a:r>
          </a:p>
          <a:p>
            <a:pPr marL="0" marR="0" lvl="0" indent="0" algn="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49246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8" name="Text Placeholder 4">
            <a:extLst>
              <a:ext uri="{FF2B5EF4-FFF2-40B4-BE49-F238E27FC236}">
                <a16:creationId xmlns:a16="http://schemas.microsoft.com/office/drawing/2014/main" id="{1553B664-B529-FE49-A164-A05A1EFC0773}"/>
              </a:ext>
            </a:extLst>
          </p:cNvPr>
          <p:cNvSpPr txBox="1">
            <a:spLocks/>
          </p:cNvSpPr>
          <p:nvPr/>
        </p:nvSpPr>
        <p:spPr>
          <a:xfrm>
            <a:off x="149529" y="6283966"/>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ADT, androgen-deprivation therapy; APA, apalutamide.</a:t>
            </a:r>
          </a:p>
        </p:txBody>
      </p:sp>
      <p:graphicFrame>
        <p:nvGraphicFramePr>
          <p:cNvPr id="9" name="Diagram 8">
            <a:extLst>
              <a:ext uri="{FF2B5EF4-FFF2-40B4-BE49-F238E27FC236}">
                <a16:creationId xmlns:a16="http://schemas.microsoft.com/office/drawing/2014/main" id="{7E2E53F9-C8CD-8A40-9D02-BBBE6C04FAA8}"/>
              </a:ext>
            </a:extLst>
          </p:cNvPr>
          <p:cNvGraphicFramePr/>
          <p:nvPr/>
        </p:nvGraphicFramePr>
        <p:xfrm>
          <a:off x="2032000" y="1415667"/>
          <a:ext cx="8128000" cy="391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2B54DD0E-3E78-4C69-BCF9-484EA00D74A5}"/>
              </a:ext>
            </a:extLst>
          </p:cNvPr>
          <p:cNvSpPr/>
          <p:nvPr/>
        </p:nvSpPr>
        <p:spPr>
          <a:xfrm>
            <a:off x="2032000" y="5543805"/>
            <a:ext cx="8128000" cy="44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Radiotherapy to the primary tumour??</a:t>
            </a:r>
          </a:p>
        </p:txBody>
      </p:sp>
    </p:spTree>
    <p:extLst>
      <p:ext uri="{BB962C8B-B14F-4D97-AF65-F5344CB8AC3E}">
        <p14:creationId xmlns:p14="http://schemas.microsoft.com/office/powerpoint/2010/main" val="2936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Janssen EMPOWER">
      <a:dk1>
        <a:srgbClr val="000000"/>
      </a:dk1>
      <a:lt1>
        <a:srgbClr val="FFFFFF"/>
      </a:lt1>
      <a:dk2>
        <a:srgbClr val="44546A"/>
      </a:dk2>
      <a:lt2>
        <a:srgbClr val="E7E6E6"/>
      </a:lt2>
      <a:accent1>
        <a:srgbClr val="7698BA"/>
      </a:accent1>
      <a:accent2>
        <a:srgbClr val="492461"/>
      </a:accent2>
      <a:accent3>
        <a:srgbClr val="CDD328"/>
      </a:accent3>
      <a:accent4>
        <a:srgbClr val="3A6882"/>
      </a:accent4>
      <a:accent5>
        <a:srgbClr val="191342"/>
      </a:accent5>
      <a:accent6>
        <a:srgbClr val="223A7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1105</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Raleway</vt:lpstr>
      <vt:lpstr>Verdana</vt:lpstr>
      <vt:lpstr>Wingdings</vt:lpstr>
      <vt:lpstr>Office Theme</vt:lpstr>
      <vt:lpstr>1_Office Theme</vt:lpstr>
      <vt:lpstr>72-year-old man with high volume metastatic hormone-sensitive prostate cancer </vt:lpstr>
      <vt:lpstr>Disclaimer</vt:lpstr>
      <vt:lpstr>CLINICAL PRESENTATION</vt:lpstr>
      <vt:lpstr>PSMA-PET is recommended for accurate staging in biochemical recurrent prostate cancer1,2 </vt:lpstr>
      <vt:lpstr>Low volume to High volume mCSPC following NGI</vt:lpstr>
      <vt:lpstr>Concordance between 18F-FDG &amp; 68Ga-PSMA in hormone-sensitive PCa</vt:lpstr>
      <vt:lpstr>Concordance between 18F-FDG &amp; 68Ga-PSMA in hormone-sensitive PCa</vt:lpstr>
      <vt:lpstr>INTERVENTION</vt:lpstr>
      <vt:lpstr>INTERVENTION AND OUTCOMES</vt:lpstr>
      <vt:lpstr>PowerPoint Presentation</vt:lpstr>
      <vt:lpstr>Radiotherapy to primary tumour??</vt:lpstr>
      <vt:lpstr>Radiotherapy to primary tumour??</vt:lpstr>
      <vt:lpstr>Radiotherapy to primary tumour??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72-year-old man with high volume metastatic hormone-sensitive prostate cancer </dc:title>
  <dc:creator>Ruzanna Mustafa</dc:creator>
  <cp:lastModifiedBy>Ruzanna Mustafa</cp:lastModifiedBy>
  <cp:revision>1</cp:revision>
  <dcterms:created xsi:type="dcterms:W3CDTF">2022-03-08T10:00:24Z</dcterms:created>
  <dcterms:modified xsi:type="dcterms:W3CDTF">2022-03-08T10:06:35Z</dcterms:modified>
</cp:coreProperties>
</file>