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18" r:id="rId2"/>
    <p:sldId id="2141411411" r:id="rId3"/>
    <p:sldId id="2141411412" r:id="rId4"/>
    <p:sldId id="2141411413" r:id="rId5"/>
    <p:sldId id="321" r:id="rId6"/>
    <p:sldId id="2141411409" r:id="rId7"/>
    <p:sldId id="322" r:id="rId8"/>
    <p:sldId id="2141411402" r:id="rId9"/>
    <p:sldId id="2141411403" r:id="rId10"/>
    <p:sldId id="214141140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slide" Target="../slides/slide8.xml"/><Relationship Id="rId1"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848791-D3DD-F249-9B1B-617ED662CE91}"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D517A814-0577-5E41-80BA-9D288451CB70}">
      <dgm:prSet phldrT="[Text]" custT="1"/>
      <dgm:spPr/>
      <dgm:t>
        <a:bodyPr/>
        <a:lstStyle/>
        <a:p>
          <a:r>
            <a:rPr lang="en-US" sz="2000" b="1" dirty="0">
              <a:solidFill>
                <a:schemeClr val="bg1"/>
              </a:solidFill>
              <a:hlinkClick xmlns:r="http://schemas.openxmlformats.org/officeDocument/2006/relationships" r:id="rId1" action="ppaction://hlinksldjump">
                <a:extLst>
                  <a:ext uri="{A12FA001-AC4F-418D-AE19-62706E023703}">
                    <ahyp:hlinkClr xmlns:ahyp="http://schemas.microsoft.com/office/drawing/2018/hyperlinkcolor" val="tx"/>
                  </a:ext>
                </a:extLst>
              </a:hlinkClick>
            </a:rPr>
            <a:t>TITAN: Safety profile of APA plus ADT</a:t>
          </a:r>
          <a:endParaRPr lang="en-US" sz="2000" b="1" dirty="0">
            <a:solidFill>
              <a:schemeClr val="bg1"/>
            </a:solidFill>
          </a:endParaRPr>
        </a:p>
      </dgm:t>
    </dgm:pt>
    <dgm:pt modelId="{89828B0C-DF00-2A4C-984B-C1975EFB4BB9}" type="parTrans" cxnId="{A342CBE1-38C9-B442-899D-B9F715F19DEE}">
      <dgm:prSet/>
      <dgm:spPr/>
      <dgm:t>
        <a:bodyPr/>
        <a:lstStyle/>
        <a:p>
          <a:endParaRPr lang="en-US" sz="2000" b="1"/>
        </a:p>
      </dgm:t>
    </dgm:pt>
    <dgm:pt modelId="{10E7C151-ECD9-9341-9173-FA15089A01B5}" type="sibTrans" cxnId="{A342CBE1-38C9-B442-899D-B9F715F19DEE}">
      <dgm:prSet/>
      <dgm:spPr/>
      <dgm:t>
        <a:bodyPr/>
        <a:lstStyle/>
        <a:p>
          <a:endParaRPr lang="en-US" sz="2000" b="1"/>
        </a:p>
      </dgm:t>
    </dgm:pt>
    <dgm:pt modelId="{1462B6E3-EF42-0946-8D93-8CC181DD90C3}">
      <dgm:prSet phldrT="[Text]" custT="1"/>
      <dgm:spPr/>
      <dgm:t>
        <a:bodyPr/>
        <a:lstStyle/>
        <a:p>
          <a:r>
            <a:rPr lang="en-US" sz="2000" b="1" dirty="0">
              <a:solidFill>
                <a:schemeClr val="bg1"/>
              </a:solidFill>
              <a:hlinkClick xmlns:r="http://schemas.openxmlformats.org/officeDocument/2006/relationships" r:id="rId2" action="ppaction://hlinksldjump">
                <a:extLst>
                  <a:ext uri="{A12FA001-AC4F-418D-AE19-62706E023703}">
                    <ahyp:hlinkClr xmlns:ahyp="http://schemas.microsoft.com/office/drawing/2018/hyperlinkcolor" val="tx"/>
                  </a:ext>
                </a:extLst>
              </a:hlinkClick>
            </a:rPr>
            <a:t>Skin rash following administration of APA in Japanese patients </a:t>
          </a:r>
          <a:endParaRPr lang="en-US" sz="2000" b="1" dirty="0">
            <a:solidFill>
              <a:schemeClr val="bg1"/>
            </a:solidFill>
          </a:endParaRPr>
        </a:p>
      </dgm:t>
    </dgm:pt>
    <dgm:pt modelId="{0F14BEEC-35A1-DD4F-94EC-E927076CD146}" type="parTrans" cxnId="{B85F8F03-B333-3E41-9677-CF68ADFDEE11}">
      <dgm:prSet/>
      <dgm:spPr/>
      <dgm:t>
        <a:bodyPr/>
        <a:lstStyle/>
        <a:p>
          <a:endParaRPr lang="en-US" sz="2000" b="1"/>
        </a:p>
      </dgm:t>
    </dgm:pt>
    <dgm:pt modelId="{A0BDDD8D-71DF-CB48-A73F-9482FE3AD750}" type="sibTrans" cxnId="{B85F8F03-B333-3E41-9677-CF68ADFDEE11}">
      <dgm:prSet/>
      <dgm:spPr/>
      <dgm:t>
        <a:bodyPr/>
        <a:lstStyle/>
        <a:p>
          <a:endParaRPr lang="en-US" sz="2000" b="1"/>
        </a:p>
      </dgm:t>
    </dgm:pt>
    <dgm:pt modelId="{D67EC4A4-95F2-E84B-9FDD-1D368B0A8239}">
      <dgm:prSet phldrT="[Text]" custT="1"/>
      <dgm:spPr/>
      <dgm:t>
        <a:bodyPr/>
        <a:lstStyle/>
        <a:p>
          <a:r>
            <a:rPr lang="en-US" sz="2000" b="1" dirty="0">
              <a:solidFill>
                <a:schemeClr val="bg1"/>
              </a:solidFill>
              <a:latin typeface="+mn-lt"/>
              <a:hlinkClick xmlns:r="http://schemas.openxmlformats.org/officeDocument/2006/relationships" r:id="rId3" action="ppaction://hlinksldjump">
                <a:extLst>
                  <a:ext uri="{A12FA001-AC4F-418D-AE19-62706E023703}">
                    <ahyp:hlinkClr xmlns:ahyp="http://schemas.microsoft.com/office/drawing/2018/hyperlinkcolor" val="tx"/>
                  </a:ext>
                </a:extLst>
              </a:hlinkClick>
            </a:rPr>
            <a:t>Relationship between rash and plasma exposure to APA</a:t>
          </a:r>
          <a:endParaRPr lang="en-US" sz="2000" b="1" dirty="0">
            <a:solidFill>
              <a:schemeClr val="bg1"/>
            </a:solidFill>
          </a:endParaRPr>
        </a:p>
      </dgm:t>
    </dgm:pt>
    <dgm:pt modelId="{FB278F32-3764-2940-94C4-9F7651932E15}" type="parTrans" cxnId="{40EDCB78-53B4-9743-B29F-FBB8C531FBB3}">
      <dgm:prSet/>
      <dgm:spPr/>
      <dgm:t>
        <a:bodyPr/>
        <a:lstStyle/>
        <a:p>
          <a:endParaRPr lang="en-US" sz="2000" b="1"/>
        </a:p>
      </dgm:t>
    </dgm:pt>
    <dgm:pt modelId="{02971E30-B4FE-754B-B168-43480E036BF2}" type="sibTrans" cxnId="{40EDCB78-53B4-9743-B29F-FBB8C531FBB3}">
      <dgm:prSet/>
      <dgm:spPr/>
      <dgm:t>
        <a:bodyPr/>
        <a:lstStyle/>
        <a:p>
          <a:endParaRPr lang="en-US" sz="2000" b="1"/>
        </a:p>
      </dgm:t>
    </dgm:pt>
    <dgm:pt modelId="{6DD50BA1-DF84-D143-8AE0-B87DDF4CBA26}" type="pres">
      <dgm:prSet presAssocID="{51848791-D3DD-F249-9B1B-617ED662CE91}" presName="diagram" presStyleCnt="0">
        <dgm:presLayoutVars>
          <dgm:dir/>
          <dgm:resizeHandles val="exact"/>
        </dgm:presLayoutVars>
      </dgm:prSet>
      <dgm:spPr/>
    </dgm:pt>
    <dgm:pt modelId="{DE8C9EB0-61BE-1F48-84AC-D489958F4BBF}" type="pres">
      <dgm:prSet presAssocID="{D517A814-0577-5E41-80BA-9D288451CB70}" presName="node" presStyleLbl="node1" presStyleIdx="0" presStyleCnt="3">
        <dgm:presLayoutVars>
          <dgm:bulletEnabled val="1"/>
        </dgm:presLayoutVars>
      </dgm:prSet>
      <dgm:spPr/>
    </dgm:pt>
    <dgm:pt modelId="{4B3E0547-2452-AC45-9328-E4B449CABABF}" type="pres">
      <dgm:prSet presAssocID="{10E7C151-ECD9-9341-9173-FA15089A01B5}" presName="sibTrans" presStyleCnt="0"/>
      <dgm:spPr/>
    </dgm:pt>
    <dgm:pt modelId="{41A90D01-AB1A-5C46-BD01-D08929A23B75}" type="pres">
      <dgm:prSet presAssocID="{1462B6E3-EF42-0946-8D93-8CC181DD90C3}" presName="node" presStyleLbl="node1" presStyleIdx="1" presStyleCnt="3">
        <dgm:presLayoutVars>
          <dgm:bulletEnabled val="1"/>
        </dgm:presLayoutVars>
      </dgm:prSet>
      <dgm:spPr/>
    </dgm:pt>
    <dgm:pt modelId="{139C0418-8DB5-C345-AFD0-4A54DB251CEF}" type="pres">
      <dgm:prSet presAssocID="{A0BDDD8D-71DF-CB48-A73F-9482FE3AD750}" presName="sibTrans" presStyleCnt="0"/>
      <dgm:spPr/>
    </dgm:pt>
    <dgm:pt modelId="{33D72B1D-CFE3-314E-83F2-0B49CEC1896D}" type="pres">
      <dgm:prSet presAssocID="{D67EC4A4-95F2-E84B-9FDD-1D368B0A8239}" presName="node" presStyleLbl="node1" presStyleIdx="2" presStyleCnt="3">
        <dgm:presLayoutVars>
          <dgm:bulletEnabled val="1"/>
        </dgm:presLayoutVars>
      </dgm:prSet>
      <dgm:spPr/>
    </dgm:pt>
  </dgm:ptLst>
  <dgm:cxnLst>
    <dgm:cxn modelId="{B85F8F03-B333-3E41-9677-CF68ADFDEE11}" srcId="{51848791-D3DD-F249-9B1B-617ED662CE91}" destId="{1462B6E3-EF42-0946-8D93-8CC181DD90C3}" srcOrd="1" destOrd="0" parTransId="{0F14BEEC-35A1-DD4F-94EC-E927076CD146}" sibTransId="{A0BDDD8D-71DF-CB48-A73F-9482FE3AD750}"/>
    <dgm:cxn modelId="{40EDCB78-53B4-9743-B29F-FBB8C531FBB3}" srcId="{51848791-D3DD-F249-9B1B-617ED662CE91}" destId="{D67EC4A4-95F2-E84B-9FDD-1D368B0A8239}" srcOrd="2" destOrd="0" parTransId="{FB278F32-3764-2940-94C4-9F7651932E15}" sibTransId="{02971E30-B4FE-754B-B168-43480E036BF2}"/>
    <dgm:cxn modelId="{09257594-B206-DF4B-A1A3-925204370C66}" type="presOf" srcId="{1462B6E3-EF42-0946-8D93-8CC181DD90C3}" destId="{41A90D01-AB1A-5C46-BD01-D08929A23B75}" srcOrd="0" destOrd="0" presId="urn:microsoft.com/office/officeart/2005/8/layout/default"/>
    <dgm:cxn modelId="{707ED494-B14F-044B-9F2E-693B7033F412}" type="presOf" srcId="{51848791-D3DD-F249-9B1B-617ED662CE91}" destId="{6DD50BA1-DF84-D143-8AE0-B87DDF4CBA26}" srcOrd="0" destOrd="0" presId="urn:microsoft.com/office/officeart/2005/8/layout/default"/>
    <dgm:cxn modelId="{5549C69B-CFBD-EB4E-8EA9-FB7620637B10}" type="presOf" srcId="{D67EC4A4-95F2-E84B-9FDD-1D368B0A8239}" destId="{33D72B1D-CFE3-314E-83F2-0B49CEC1896D}" srcOrd="0" destOrd="0" presId="urn:microsoft.com/office/officeart/2005/8/layout/default"/>
    <dgm:cxn modelId="{9F68CFB8-AEFF-E143-9692-3E9D03620DC1}" type="presOf" srcId="{D517A814-0577-5E41-80BA-9D288451CB70}" destId="{DE8C9EB0-61BE-1F48-84AC-D489958F4BBF}" srcOrd="0" destOrd="0" presId="urn:microsoft.com/office/officeart/2005/8/layout/default"/>
    <dgm:cxn modelId="{A342CBE1-38C9-B442-899D-B9F715F19DEE}" srcId="{51848791-D3DD-F249-9B1B-617ED662CE91}" destId="{D517A814-0577-5E41-80BA-9D288451CB70}" srcOrd="0" destOrd="0" parTransId="{89828B0C-DF00-2A4C-984B-C1975EFB4BB9}" sibTransId="{10E7C151-ECD9-9341-9173-FA15089A01B5}"/>
    <dgm:cxn modelId="{1C17EEE4-08C5-1C42-A714-8BF20361B4CC}" type="presParOf" srcId="{6DD50BA1-DF84-D143-8AE0-B87DDF4CBA26}" destId="{DE8C9EB0-61BE-1F48-84AC-D489958F4BBF}" srcOrd="0" destOrd="0" presId="urn:microsoft.com/office/officeart/2005/8/layout/default"/>
    <dgm:cxn modelId="{6AE10E12-DF2D-2B40-A5AF-527FD57C155A}" type="presParOf" srcId="{6DD50BA1-DF84-D143-8AE0-B87DDF4CBA26}" destId="{4B3E0547-2452-AC45-9328-E4B449CABABF}" srcOrd="1" destOrd="0" presId="urn:microsoft.com/office/officeart/2005/8/layout/default"/>
    <dgm:cxn modelId="{239CEA2E-C8FC-0D46-B4C4-CA0D0DA49643}" type="presParOf" srcId="{6DD50BA1-DF84-D143-8AE0-B87DDF4CBA26}" destId="{41A90D01-AB1A-5C46-BD01-D08929A23B75}" srcOrd="2" destOrd="0" presId="urn:microsoft.com/office/officeart/2005/8/layout/default"/>
    <dgm:cxn modelId="{514AF8AA-CC60-2544-9005-553D3B1B1F7F}" type="presParOf" srcId="{6DD50BA1-DF84-D143-8AE0-B87DDF4CBA26}" destId="{139C0418-8DB5-C345-AFD0-4A54DB251CEF}" srcOrd="3" destOrd="0" presId="urn:microsoft.com/office/officeart/2005/8/layout/default"/>
    <dgm:cxn modelId="{32B815AC-330E-6C4B-BEEE-7CB09ACFB3F6}" type="presParOf" srcId="{6DD50BA1-DF84-D143-8AE0-B87DDF4CBA26}" destId="{33D72B1D-CFE3-314E-83F2-0B49CEC1896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C9EB0-61BE-1F48-84AC-D489958F4BBF}">
      <dsp:nvSpPr>
        <dsp:cNvPr id="0" name=""/>
        <dsp:cNvSpPr/>
      </dsp:nvSpPr>
      <dsp:spPr>
        <a:xfrm>
          <a:off x="0" y="1125499"/>
          <a:ext cx="3330626" cy="19983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hlinkClick xmlns:r="http://schemas.openxmlformats.org/officeDocument/2006/relationships" r:id="" action="ppaction://hlinksldjump">
                <a:extLst>
                  <a:ext uri="{A12FA001-AC4F-418D-AE19-62706E023703}">
                    <ahyp:hlinkClr xmlns:ahyp="http://schemas.microsoft.com/office/drawing/2018/hyperlinkcolor" val="tx"/>
                  </a:ext>
                </a:extLst>
              </a:hlinkClick>
            </a:rPr>
            <a:t>TITAN: Safety profile of APA plus ADT</a:t>
          </a:r>
          <a:endParaRPr lang="en-US" sz="2000" b="1" kern="1200" dirty="0">
            <a:solidFill>
              <a:schemeClr val="bg1"/>
            </a:solidFill>
          </a:endParaRPr>
        </a:p>
      </dsp:txBody>
      <dsp:txXfrm>
        <a:off x="0" y="1125499"/>
        <a:ext cx="3330626" cy="1998376"/>
      </dsp:txXfrm>
    </dsp:sp>
    <dsp:sp modelId="{41A90D01-AB1A-5C46-BD01-D08929A23B75}">
      <dsp:nvSpPr>
        <dsp:cNvPr id="0" name=""/>
        <dsp:cNvSpPr/>
      </dsp:nvSpPr>
      <dsp:spPr>
        <a:xfrm>
          <a:off x="3663689" y="1125499"/>
          <a:ext cx="3330626" cy="19983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hlinkClick xmlns:r="http://schemas.openxmlformats.org/officeDocument/2006/relationships" r:id="" action="ppaction://hlinksldjump">
                <a:extLst>
                  <a:ext uri="{A12FA001-AC4F-418D-AE19-62706E023703}">
                    <ahyp:hlinkClr xmlns:ahyp="http://schemas.microsoft.com/office/drawing/2018/hyperlinkcolor" val="tx"/>
                  </a:ext>
                </a:extLst>
              </a:hlinkClick>
            </a:rPr>
            <a:t>Skin rash following administration of APA in Japanese patients </a:t>
          </a:r>
          <a:endParaRPr lang="en-US" sz="2000" b="1" kern="1200" dirty="0">
            <a:solidFill>
              <a:schemeClr val="bg1"/>
            </a:solidFill>
          </a:endParaRPr>
        </a:p>
      </dsp:txBody>
      <dsp:txXfrm>
        <a:off x="3663689" y="1125499"/>
        <a:ext cx="3330626" cy="1998376"/>
      </dsp:txXfrm>
    </dsp:sp>
    <dsp:sp modelId="{33D72B1D-CFE3-314E-83F2-0B49CEC1896D}">
      <dsp:nvSpPr>
        <dsp:cNvPr id="0" name=""/>
        <dsp:cNvSpPr/>
      </dsp:nvSpPr>
      <dsp:spPr>
        <a:xfrm>
          <a:off x="7327379" y="1125499"/>
          <a:ext cx="3330626" cy="19983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bg1"/>
              </a:solidFill>
              <a:latin typeface="+mn-lt"/>
              <a:hlinkClick xmlns:r="http://schemas.openxmlformats.org/officeDocument/2006/relationships" r:id="" action="ppaction://hlinksldjump">
                <a:extLst>
                  <a:ext uri="{A12FA001-AC4F-418D-AE19-62706E023703}">
                    <ahyp:hlinkClr xmlns:ahyp="http://schemas.microsoft.com/office/drawing/2018/hyperlinkcolor" val="tx"/>
                  </a:ext>
                </a:extLst>
              </a:hlinkClick>
            </a:rPr>
            <a:t>Relationship between rash and plasma exposure to APA</a:t>
          </a:r>
          <a:endParaRPr lang="en-US" sz="2000" b="1" kern="1200" dirty="0">
            <a:solidFill>
              <a:schemeClr val="bg1"/>
            </a:solidFill>
          </a:endParaRPr>
        </a:p>
      </dsp:txBody>
      <dsp:txXfrm>
        <a:off x="7327379" y="1125499"/>
        <a:ext cx="3330626" cy="199837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8B4F0-2542-4B76-A1EC-888147A74A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Y"/>
          </a:p>
        </p:txBody>
      </p:sp>
      <p:sp>
        <p:nvSpPr>
          <p:cNvPr id="3" name="Subtitle 2">
            <a:extLst>
              <a:ext uri="{FF2B5EF4-FFF2-40B4-BE49-F238E27FC236}">
                <a16:creationId xmlns:a16="http://schemas.microsoft.com/office/drawing/2014/main" id="{C7BC7C8B-05D0-4A0E-9BFE-9D5E1324A1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Y"/>
          </a:p>
        </p:txBody>
      </p:sp>
      <p:sp>
        <p:nvSpPr>
          <p:cNvPr id="4" name="Date Placeholder 3">
            <a:extLst>
              <a:ext uri="{FF2B5EF4-FFF2-40B4-BE49-F238E27FC236}">
                <a16:creationId xmlns:a16="http://schemas.microsoft.com/office/drawing/2014/main" id="{DCAC853B-F490-495D-926B-99812F690D69}"/>
              </a:ext>
            </a:extLst>
          </p:cNvPr>
          <p:cNvSpPr>
            <a:spLocks noGrp="1"/>
          </p:cNvSpPr>
          <p:nvPr>
            <p:ph type="dt" sz="half" idx="10"/>
          </p:nvPr>
        </p:nvSpPr>
        <p:spPr/>
        <p:txBody>
          <a:bodyPr/>
          <a:lstStyle/>
          <a:p>
            <a:fld id="{4B4A401D-6EA3-4980-9DA7-A2F71A6DA9A6}" type="datetimeFigureOut">
              <a:rPr lang="en-MY" smtClean="0"/>
              <a:t>8/3/2022</a:t>
            </a:fld>
            <a:endParaRPr lang="en-MY"/>
          </a:p>
        </p:txBody>
      </p:sp>
      <p:sp>
        <p:nvSpPr>
          <p:cNvPr id="5" name="Footer Placeholder 4">
            <a:extLst>
              <a:ext uri="{FF2B5EF4-FFF2-40B4-BE49-F238E27FC236}">
                <a16:creationId xmlns:a16="http://schemas.microsoft.com/office/drawing/2014/main" id="{B2573700-3F86-489D-B2A4-913686FA5E5E}"/>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C7C44E4C-AB89-4EB9-B5E1-0D4728838B32}"/>
              </a:ext>
            </a:extLst>
          </p:cNvPr>
          <p:cNvSpPr>
            <a:spLocks noGrp="1"/>
          </p:cNvSpPr>
          <p:nvPr>
            <p:ph type="sldNum" sz="quarter" idx="12"/>
          </p:nvPr>
        </p:nvSpPr>
        <p:spPr/>
        <p:txBody>
          <a:bodyPr/>
          <a:lstStyle/>
          <a:p>
            <a:fld id="{65AC40FD-670C-4F88-B5B4-AED27C559D30}" type="slidenum">
              <a:rPr lang="en-MY" smtClean="0"/>
              <a:t>‹#›</a:t>
            </a:fld>
            <a:endParaRPr lang="en-MY"/>
          </a:p>
        </p:txBody>
      </p:sp>
    </p:spTree>
    <p:extLst>
      <p:ext uri="{BB962C8B-B14F-4D97-AF65-F5344CB8AC3E}">
        <p14:creationId xmlns:p14="http://schemas.microsoft.com/office/powerpoint/2010/main" val="3822818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BBC30-BF60-4841-B1BD-FA8A932B07C0}"/>
              </a:ext>
            </a:extLst>
          </p:cNvPr>
          <p:cNvSpPr>
            <a:spLocks noGrp="1"/>
          </p:cNvSpPr>
          <p:nvPr>
            <p:ph type="title"/>
          </p:nvPr>
        </p:nvSpPr>
        <p:spPr/>
        <p:txBody>
          <a:bodyPr/>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BDD9AD04-F1E7-4A93-A103-FC31E68149B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03C20406-3D0E-4DE0-852B-B6934518EE21}"/>
              </a:ext>
            </a:extLst>
          </p:cNvPr>
          <p:cNvSpPr>
            <a:spLocks noGrp="1"/>
          </p:cNvSpPr>
          <p:nvPr>
            <p:ph type="dt" sz="half" idx="10"/>
          </p:nvPr>
        </p:nvSpPr>
        <p:spPr/>
        <p:txBody>
          <a:bodyPr/>
          <a:lstStyle/>
          <a:p>
            <a:fld id="{4B4A401D-6EA3-4980-9DA7-A2F71A6DA9A6}" type="datetimeFigureOut">
              <a:rPr lang="en-MY" smtClean="0"/>
              <a:t>8/3/2022</a:t>
            </a:fld>
            <a:endParaRPr lang="en-MY"/>
          </a:p>
        </p:txBody>
      </p:sp>
      <p:sp>
        <p:nvSpPr>
          <p:cNvPr id="5" name="Footer Placeholder 4">
            <a:extLst>
              <a:ext uri="{FF2B5EF4-FFF2-40B4-BE49-F238E27FC236}">
                <a16:creationId xmlns:a16="http://schemas.microsoft.com/office/drawing/2014/main" id="{AD2FB142-EE18-4A41-A95A-41111C0C6E62}"/>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6A01F6AE-67F6-42C5-9104-3BC6E0B2E020}"/>
              </a:ext>
            </a:extLst>
          </p:cNvPr>
          <p:cNvSpPr>
            <a:spLocks noGrp="1"/>
          </p:cNvSpPr>
          <p:nvPr>
            <p:ph type="sldNum" sz="quarter" idx="12"/>
          </p:nvPr>
        </p:nvSpPr>
        <p:spPr/>
        <p:txBody>
          <a:bodyPr/>
          <a:lstStyle/>
          <a:p>
            <a:fld id="{65AC40FD-670C-4F88-B5B4-AED27C559D30}" type="slidenum">
              <a:rPr lang="en-MY" smtClean="0"/>
              <a:t>‹#›</a:t>
            </a:fld>
            <a:endParaRPr lang="en-MY"/>
          </a:p>
        </p:txBody>
      </p:sp>
    </p:spTree>
    <p:extLst>
      <p:ext uri="{BB962C8B-B14F-4D97-AF65-F5344CB8AC3E}">
        <p14:creationId xmlns:p14="http://schemas.microsoft.com/office/powerpoint/2010/main" val="80640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2D629F-DA29-4361-A635-6ED4C98D939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Y"/>
          </a:p>
        </p:txBody>
      </p:sp>
      <p:sp>
        <p:nvSpPr>
          <p:cNvPr id="3" name="Vertical Text Placeholder 2">
            <a:extLst>
              <a:ext uri="{FF2B5EF4-FFF2-40B4-BE49-F238E27FC236}">
                <a16:creationId xmlns:a16="http://schemas.microsoft.com/office/drawing/2014/main" id="{2550E752-312A-45B2-940B-0D82E2AACC1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2500A34B-E4FD-4DEC-B9CB-99EDFDD22F26}"/>
              </a:ext>
            </a:extLst>
          </p:cNvPr>
          <p:cNvSpPr>
            <a:spLocks noGrp="1"/>
          </p:cNvSpPr>
          <p:nvPr>
            <p:ph type="dt" sz="half" idx="10"/>
          </p:nvPr>
        </p:nvSpPr>
        <p:spPr/>
        <p:txBody>
          <a:bodyPr/>
          <a:lstStyle/>
          <a:p>
            <a:fld id="{4B4A401D-6EA3-4980-9DA7-A2F71A6DA9A6}" type="datetimeFigureOut">
              <a:rPr lang="en-MY" smtClean="0"/>
              <a:t>8/3/2022</a:t>
            </a:fld>
            <a:endParaRPr lang="en-MY"/>
          </a:p>
        </p:txBody>
      </p:sp>
      <p:sp>
        <p:nvSpPr>
          <p:cNvPr id="5" name="Footer Placeholder 4">
            <a:extLst>
              <a:ext uri="{FF2B5EF4-FFF2-40B4-BE49-F238E27FC236}">
                <a16:creationId xmlns:a16="http://schemas.microsoft.com/office/drawing/2014/main" id="{262A31A1-E610-48F9-ADFB-448D5072DBC7}"/>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3A18EB49-B671-4B2E-A012-593033F35C8A}"/>
              </a:ext>
            </a:extLst>
          </p:cNvPr>
          <p:cNvSpPr>
            <a:spLocks noGrp="1"/>
          </p:cNvSpPr>
          <p:nvPr>
            <p:ph type="sldNum" sz="quarter" idx="12"/>
          </p:nvPr>
        </p:nvSpPr>
        <p:spPr/>
        <p:txBody>
          <a:bodyPr/>
          <a:lstStyle/>
          <a:p>
            <a:fld id="{65AC40FD-670C-4F88-B5B4-AED27C559D30}" type="slidenum">
              <a:rPr lang="en-MY" smtClean="0"/>
              <a:t>‹#›</a:t>
            </a:fld>
            <a:endParaRPr lang="en-MY"/>
          </a:p>
        </p:txBody>
      </p:sp>
    </p:spTree>
    <p:extLst>
      <p:ext uri="{BB962C8B-B14F-4D97-AF65-F5344CB8AC3E}">
        <p14:creationId xmlns:p14="http://schemas.microsoft.com/office/powerpoint/2010/main" val="3776320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 Bullet Points">
    <p:spTree>
      <p:nvGrpSpPr>
        <p:cNvPr id="1" name=""/>
        <p:cNvGrpSpPr/>
        <p:nvPr/>
      </p:nvGrpSpPr>
      <p:grpSpPr>
        <a:xfrm>
          <a:off x="0" y="0"/>
          <a:ext cx="0" cy="0"/>
          <a:chOff x="0" y="0"/>
          <a:chExt cx="0" cy="0"/>
        </a:xfrm>
      </p:grpSpPr>
      <p:sp>
        <p:nvSpPr>
          <p:cNvPr id="12" name="Title 11"/>
          <p:cNvSpPr>
            <a:spLocks noGrp="1"/>
          </p:cNvSpPr>
          <p:nvPr>
            <p:ph type="title"/>
          </p:nvPr>
        </p:nvSpPr>
        <p:spPr>
          <a:xfrm>
            <a:off x="600762" y="384000"/>
            <a:ext cx="10990479" cy="960000"/>
          </a:xfrm>
        </p:spPr>
        <p:txBody>
          <a:bodyPr anchor="ctr"/>
          <a:lstStyle/>
          <a:p>
            <a:r>
              <a:rPr lang="en-US" dirty="0"/>
              <a:t>Click to edit Master title style</a:t>
            </a:r>
          </a:p>
        </p:txBody>
      </p:sp>
      <p:sp>
        <p:nvSpPr>
          <p:cNvPr id="13" name="Text Placeholder 2"/>
          <p:cNvSpPr>
            <a:spLocks noGrp="1"/>
          </p:cNvSpPr>
          <p:nvPr>
            <p:ph idx="1"/>
          </p:nvPr>
        </p:nvSpPr>
        <p:spPr>
          <a:xfrm>
            <a:off x="600763" y="1344000"/>
            <a:ext cx="10990476" cy="4512000"/>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7" name="Footer Placeholder 3">
            <a:extLst>
              <a:ext uri="{FF2B5EF4-FFF2-40B4-BE49-F238E27FC236}">
                <a16:creationId xmlns:a16="http://schemas.microsoft.com/office/drawing/2014/main" id="{65E8AF2E-2935-4D43-866E-C1566FC0185B}"/>
              </a:ext>
            </a:extLst>
          </p:cNvPr>
          <p:cNvSpPr>
            <a:spLocks noGrp="1"/>
          </p:cNvSpPr>
          <p:nvPr>
            <p:ph type="ftr" sz="quarter" idx="3"/>
          </p:nvPr>
        </p:nvSpPr>
        <p:spPr>
          <a:xfrm>
            <a:off x="1536000" y="6210000"/>
            <a:ext cx="10080000" cy="648000"/>
          </a:xfrm>
          <a:prstGeom prst="rect">
            <a:avLst/>
          </a:prstGeom>
        </p:spPr>
        <p:txBody>
          <a:bodyPr vert="horz" lIns="0" tIns="0" rIns="0" bIns="0" rtlCol="0" anchor="ctr"/>
          <a:lstStyle>
            <a:lvl1pPr algn="l">
              <a:defRPr sz="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GB" dirty="0"/>
          </a:p>
        </p:txBody>
      </p:sp>
    </p:spTree>
    <p:extLst>
      <p:ext uri="{BB962C8B-B14F-4D97-AF65-F5344CB8AC3E}">
        <p14:creationId xmlns:p14="http://schemas.microsoft.com/office/powerpoint/2010/main" val="179989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68063-5A96-4F2F-B031-425025C47688}"/>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ABF8FFDE-61F0-46B9-BCA8-709AA06B89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20B4474A-3654-48F7-86D4-86EA31F032BE}"/>
              </a:ext>
            </a:extLst>
          </p:cNvPr>
          <p:cNvSpPr>
            <a:spLocks noGrp="1"/>
          </p:cNvSpPr>
          <p:nvPr>
            <p:ph type="dt" sz="half" idx="10"/>
          </p:nvPr>
        </p:nvSpPr>
        <p:spPr/>
        <p:txBody>
          <a:bodyPr/>
          <a:lstStyle/>
          <a:p>
            <a:fld id="{4B4A401D-6EA3-4980-9DA7-A2F71A6DA9A6}" type="datetimeFigureOut">
              <a:rPr lang="en-MY" smtClean="0"/>
              <a:t>8/3/2022</a:t>
            </a:fld>
            <a:endParaRPr lang="en-MY"/>
          </a:p>
        </p:txBody>
      </p:sp>
      <p:sp>
        <p:nvSpPr>
          <p:cNvPr id="5" name="Footer Placeholder 4">
            <a:extLst>
              <a:ext uri="{FF2B5EF4-FFF2-40B4-BE49-F238E27FC236}">
                <a16:creationId xmlns:a16="http://schemas.microsoft.com/office/drawing/2014/main" id="{B5CD6519-8C6A-47B5-BF24-22E496FDFA93}"/>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97102694-8714-46AE-B8CA-64D5951DC4BB}"/>
              </a:ext>
            </a:extLst>
          </p:cNvPr>
          <p:cNvSpPr>
            <a:spLocks noGrp="1"/>
          </p:cNvSpPr>
          <p:nvPr>
            <p:ph type="sldNum" sz="quarter" idx="12"/>
          </p:nvPr>
        </p:nvSpPr>
        <p:spPr/>
        <p:txBody>
          <a:bodyPr/>
          <a:lstStyle/>
          <a:p>
            <a:fld id="{65AC40FD-670C-4F88-B5B4-AED27C559D30}" type="slidenum">
              <a:rPr lang="en-MY" smtClean="0"/>
              <a:t>‹#›</a:t>
            </a:fld>
            <a:endParaRPr lang="en-MY"/>
          </a:p>
        </p:txBody>
      </p:sp>
    </p:spTree>
    <p:extLst>
      <p:ext uri="{BB962C8B-B14F-4D97-AF65-F5344CB8AC3E}">
        <p14:creationId xmlns:p14="http://schemas.microsoft.com/office/powerpoint/2010/main" val="1166033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95150-1505-496A-9F59-6DEB56F832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Y"/>
          </a:p>
        </p:txBody>
      </p:sp>
      <p:sp>
        <p:nvSpPr>
          <p:cNvPr id="3" name="Text Placeholder 2">
            <a:extLst>
              <a:ext uri="{FF2B5EF4-FFF2-40B4-BE49-F238E27FC236}">
                <a16:creationId xmlns:a16="http://schemas.microsoft.com/office/drawing/2014/main" id="{0FA00FF5-54C5-41AC-A555-B4064F9B6A5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22FDAA-8C86-420E-A4AF-33D8DF791D92}"/>
              </a:ext>
            </a:extLst>
          </p:cNvPr>
          <p:cNvSpPr>
            <a:spLocks noGrp="1"/>
          </p:cNvSpPr>
          <p:nvPr>
            <p:ph type="dt" sz="half" idx="10"/>
          </p:nvPr>
        </p:nvSpPr>
        <p:spPr/>
        <p:txBody>
          <a:bodyPr/>
          <a:lstStyle/>
          <a:p>
            <a:fld id="{4B4A401D-6EA3-4980-9DA7-A2F71A6DA9A6}" type="datetimeFigureOut">
              <a:rPr lang="en-MY" smtClean="0"/>
              <a:t>8/3/2022</a:t>
            </a:fld>
            <a:endParaRPr lang="en-MY"/>
          </a:p>
        </p:txBody>
      </p:sp>
      <p:sp>
        <p:nvSpPr>
          <p:cNvPr id="5" name="Footer Placeholder 4">
            <a:extLst>
              <a:ext uri="{FF2B5EF4-FFF2-40B4-BE49-F238E27FC236}">
                <a16:creationId xmlns:a16="http://schemas.microsoft.com/office/drawing/2014/main" id="{E8EC5EA6-7454-44BB-93A6-CAA2203CBE67}"/>
              </a:ext>
            </a:extLst>
          </p:cNvPr>
          <p:cNvSpPr>
            <a:spLocks noGrp="1"/>
          </p:cNvSpPr>
          <p:nvPr>
            <p:ph type="ftr" sz="quarter" idx="11"/>
          </p:nvPr>
        </p:nvSpPr>
        <p:spPr/>
        <p:txBody>
          <a:bodyPr/>
          <a:lstStyle/>
          <a:p>
            <a:endParaRPr lang="en-MY"/>
          </a:p>
        </p:txBody>
      </p:sp>
      <p:sp>
        <p:nvSpPr>
          <p:cNvPr id="6" name="Slide Number Placeholder 5">
            <a:extLst>
              <a:ext uri="{FF2B5EF4-FFF2-40B4-BE49-F238E27FC236}">
                <a16:creationId xmlns:a16="http://schemas.microsoft.com/office/drawing/2014/main" id="{C16FE9BF-8835-4442-BCDD-F52810832002}"/>
              </a:ext>
            </a:extLst>
          </p:cNvPr>
          <p:cNvSpPr>
            <a:spLocks noGrp="1"/>
          </p:cNvSpPr>
          <p:nvPr>
            <p:ph type="sldNum" sz="quarter" idx="12"/>
          </p:nvPr>
        </p:nvSpPr>
        <p:spPr/>
        <p:txBody>
          <a:bodyPr/>
          <a:lstStyle/>
          <a:p>
            <a:fld id="{65AC40FD-670C-4F88-B5B4-AED27C559D30}" type="slidenum">
              <a:rPr lang="en-MY" smtClean="0"/>
              <a:t>‹#›</a:t>
            </a:fld>
            <a:endParaRPr lang="en-MY"/>
          </a:p>
        </p:txBody>
      </p:sp>
    </p:spTree>
    <p:extLst>
      <p:ext uri="{BB962C8B-B14F-4D97-AF65-F5344CB8AC3E}">
        <p14:creationId xmlns:p14="http://schemas.microsoft.com/office/powerpoint/2010/main" val="2465159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9DEB5-FD34-4B0B-A5E4-C58BC6ECB2D9}"/>
              </a:ext>
            </a:extLst>
          </p:cNvPr>
          <p:cNvSpPr>
            <a:spLocks noGrp="1"/>
          </p:cNvSpPr>
          <p:nvPr>
            <p:ph type="title"/>
          </p:nvPr>
        </p:nvSpPr>
        <p:spPr/>
        <p:txBody>
          <a:bodyPr/>
          <a:lstStyle/>
          <a:p>
            <a:r>
              <a:rPr lang="en-US"/>
              <a:t>Click to edit Master title style</a:t>
            </a:r>
            <a:endParaRPr lang="en-MY"/>
          </a:p>
        </p:txBody>
      </p:sp>
      <p:sp>
        <p:nvSpPr>
          <p:cNvPr id="3" name="Content Placeholder 2">
            <a:extLst>
              <a:ext uri="{FF2B5EF4-FFF2-40B4-BE49-F238E27FC236}">
                <a16:creationId xmlns:a16="http://schemas.microsoft.com/office/drawing/2014/main" id="{F72B04B6-67C7-458F-A06E-C4654BB0937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Content Placeholder 3">
            <a:extLst>
              <a:ext uri="{FF2B5EF4-FFF2-40B4-BE49-F238E27FC236}">
                <a16:creationId xmlns:a16="http://schemas.microsoft.com/office/drawing/2014/main" id="{9A1B42AF-5A62-43D2-9C25-31A49E85EED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Date Placeholder 4">
            <a:extLst>
              <a:ext uri="{FF2B5EF4-FFF2-40B4-BE49-F238E27FC236}">
                <a16:creationId xmlns:a16="http://schemas.microsoft.com/office/drawing/2014/main" id="{0D3BBCDD-C141-4072-AE31-264ABD5642CA}"/>
              </a:ext>
            </a:extLst>
          </p:cNvPr>
          <p:cNvSpPr>
            <a:spLocks noGrp="1"/>
          </p:cNvSpPr>
          <p:nvPr>
            <p:ph type="dt" sz="half" idx="10"/>
          </p:nvPr>
        </p:nvSpPr>
        <p:spPr/>
        <p:txBody>
          <a:bodyPr/>
          <a:lstStyle/>
          <a:p>
            <a:fld id="{4B4A401D-6EA3-4980-9DA7-A2F71A6DA9A6}" type="datetimeFigureOut">
              <a:rPr lang="en-MY" smtClean="0"/>
              <a:t>8/3/2022</a:t>
            </a:fld>
            <a:endParaRPr lang="en-MY"/>
          </a:p>
        </p:txBody>
      </p:sp>
      <p:sp>
        <p:nvSpPr>
          <p:cNvPr id="6" name="Footer Placeholder 5">
            <a:extLst>
              <a:ext uri="{FF2B5EF4-FFF2-40B4-BE49-F238E27FC236}">
                <a16:creationId xmlns:a16="http://schemas.microsoft.com/office/drawing/2014/main" id="{4D94ED8A-3AAB-4CAC-915C-4CC9A5BEB686}"/>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0FB50BF9-5856-4915-9A65-E35F0FCB9439}"/>
              </a:ext>
            </a:extLst>
          </p:cNvPr>
          <p:cNvSpPr>
            <a:spLocks noGrp="1"/>
          </p:cNvSpPr>
          <p:nvPr>
            <p:ph type="sldNum" sz="quarter" idx="12"/>
          </p:nvPr>
        </p:nvSpPr>
        <p:spPr/>
        <p:txBody>
          <a:bodyPr/>
          <a:lstStyle/>
          <a:p>
            <a:fld id="{65AC40FD-670C-4F88-B5B4-AED27C559D30}" type="slidenum">
              <a:rPr lang="en-MY" smtClean="0"/>
              <a:t>‹#›</a:t>
            </a:fld>
            <a:endParaRPr lang="en-MY"/>
          </a:p>
        </p:txBody>
      </p:sp>
    </p:spTree>
    <p:extLst>
      <p:ext uri="{BB962C8B-B14F-4D97-AF65-F5344CB8AC3E}">
        <p14:creationId xmlns:p14="http://schemas.microsoft.com/office/powerpoint/2010/main" val="4099472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402B2-42F1-4967-AFA5-99B4AD24BE6F}"/>
              </a:ext>
            </a:extLst>
          </p:cNvPr>
          <p:cNvSpPr>
            <a:spLocks noGrp="1"/>
          </p:cNvSpPr>
          <p:nvPr>
            <p:ph type="title"/>
          </p:nvPr>
        </p:nvSpPr>
        <p:spPr>
          <a:xfrm>
            <a:off x="839788" y="365125"/>
            <a:ext cx="10515600" cy="1325563"/>
          </a:xfrm>
        </p:spPr>
        <p:txBody>
          <a:bodyPr/>
          <a:lstStyle/>
          <a:p>
            <a:r>
              <a:rPr lang="en-US"/>
              <a:t>Click to edit Master title style</a:t>
            </a:r>
            <a:endParaRPr lang="en-MY"/>
          </a:p>
        </p:txBody>
      </p:sp>
      <p:sp>
        <p:nvSpPr>
          <p:cNvPr id="3" name="Text Placeholder 2">
            <a:extLst>
              <a:ext uri="{FF2B5EF4-FFF2-40B4-BE49-F238E27FC236}">
                <a16:creationId xmlns:a16="http://schemas.microsoft.com/office/drawing/2014/main" id="{D8710E7B-C47E-4320-AA8B-E5B0EDEF0B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E316D4-9B63-4503-B27D-B7A0D773854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5" name="Text Placeholder 4">
            <a:extLst>
              <a:ext uri="{FF2B5EF4-FFF2-40B4-BE49-F238E27FC236}">
                <a16:creationId xmlns:a16="http://schemas.microsoft.com/office/drawing/2014/main" id="{80627EFD-0DE1-4370-9317-E9366F801A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FB3429-AF87-4788-A286-2A0DEE0754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7" name="Date Placeholder 6">
            <a:extLst>
              <a:ext uri="{FF2B5EF4-FFF2-40B4-BE49-F238E27FC236}">
                <a16:creationId xmlns:a16="http://schemas.microsoft.com/office/drawing/2014/main" id="{01EDDD17-A176-40CA-B8EF-E675897E661A}"/>
              </a:ext>
            </a:extLst>
          </p:cNvPr>
          <p:cNvSpPr>
            <a:spLocks noGrp="1"/>
          </p:cNvSpPr>
          <p:nvPr>
            <p:ph type="dt" sz="half" idx="10"/>
          </p:nvPr>
        </p:nvSpPr>
        <p:spPr/>
        <p:txBody>
          <a:bodyPr/>
          <a:lstStyle/>
          <a:p>
            <a:fld id="{4B4A401D-6EA3-4980-9DA7-A2F71A6DA9A6}" type="datetimeFigureOut">
              <a:rPr lang="en-MY" smtClean="0"/>
              <a:t>8/3/2022</a:t>
            </a:fld>
            <a:endParaRPr lang="en-MY"/>
          </a:p>
        </p:txBody>
      </p:sp>
      <p:sp>
        <p:nvSpPr>
          <p:cNvPr id="8" name="Footer Placeholder 7">
            <a:extLst>
              <a:ext uri="{FF2B5EF4-FFF2-40B4-BE49-F238E27FC236}">
                <a16:creationId xmlns:a16="http://schemas.microsoft.com/office/drawing/2014/main" id="{52E8BD7D-BD3B-4967-8F7A-7862C3FF435D}"/>
              </a:ext>
            </a:extLst>
          </p:cNvPr>
          <p:cNvSpPr>
            <a:spLocks noGrp="1"/>
          </p:cNvSpPr>
          <p:nvPr>
            <p:ph type="ftr" sz="quarter" idx="11"/>
          </p:nvPr>
        </p:nvSpPr>
        <p:spPr/>
        <p:txBody>
          <a:bodyPr/>
          <a:lstStyle/>
          <a:p>
            <a:endParaRPr lang="en-MY"/>
          </a:p>
        </p:txBody>
      </p:sp>
      <p:sp>
        <p:nvSpPr>
          <p:cNvPr id="9" name="Slide Number Placeholder 8">
            <a:extLst>
              <a:ext uri="{FF2B5EF4-FFF2-40B4-BE49-F238E27FC236}">
                <a16:creationId xmlns:a16="http://schemas.microsoft.com/office/drawing/2014/main" id="{6C54C50F-8458-47C7-85C8-BAC133D42861}"/>
              </a:ext>
            </a:extLst>
          </p:cNvPr>
          <p:cNvSpPr>
            <a:spLocks noGrp="1"/>
          </p:cNvSpPr>
          <p:nvPr>
            <p:ph type="sldNum" sz="quarter" idx="12"/>
          </p:nvPr>
        </p:nvSpPr>
        <p:spPr/>
        <p:txBody>
          <a:bodyPr/>
          <a:lstStyle/>
          <a:p>
            <a:fld id="{65AC40FD-670C-4F88-B5B4-AED27C559D30}" type="slidenum">
              <a:rPr lang="en-MY" smtClean="0"/>
              <a:t>‹#›</a:t>
            </a:fld>
            <a:endParaRPr lang="en-MY"/>
          </a:p>
        </p:txBody>
      </p:sp>
    </p:spTree>
    <p:extLst>
      <p:ext uri="{BB962C8B-B14F-4D97-AF65-F5344CB8AC3E}">
        <p14:creationId xmlns:p14="http://schemas.microsoft.com/office/powerpoint/2010/main" val="16734532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AA523-365D-45B0-91AA-D9E93A5B572F}"/>
              </a:ext>
            </a:extLst>
          </p:cNvPr>
          <p:cNvSpPr>
            <a:spLocks noGrp="1"/>
          </p:cNvSpPr>
          <p:nvPr>
            <p:ph type="title"/>
          </p:nvPr>
        </p:nvSpPr>
        <p:spPr/>
        <p:txBody>
          <a:bodyPr/>
          <a:lstStyle/>
          <a:p>
            <a:r>
              <a:rPr lang="en-US"/>
              <a:t>Click to edit Master title style</a:t>
            </a:r>
            <a:endParaRPr lang="en-MY"/>
          </a:p>
        </p:txBody>
      </p:sp>
      <p:sp>
        <p:nvSpPr>
          <p:cNvPr id="3" name="Date Placeholder 2">
            <a:extLst>
              <a:ext uri="{FF2B5EF4-FFF2-40B4-BE49-F238E27FC236}">
                <a16:creationId xmlns:a16="http://schemas.microsoft.com/office/drawing/2014/main" id="{361D94D4-C764-4331-A0E8-0DA4A0EFB7F9}"/>
              </a:ext>
            </a:extLst>
          </p:cNvPr>
          <p:cNvSpPr>
            <a:spLocks noGrp="1"/>
          </p:cNvSpPr>
          <p:nvPr>
            <p:ph type="dt" sz="half" idx="10"/>
          </p:nvPr>
        </p:nvSpPr>
        <p:spPr/>
        <p:txBody>
          <a:bodyPr/>
          <a:lstStyle/>
          <a:p>
            <a:fld id="{4B4A401D-6EA3-4980-9DA7-A2F71A6DA9A6}" type="datetimeFigureOut">
              <a:rPr lang="en-MY" smtClean="0"/>
              <a:t>8/3/2022</a:t>
            </a:fld>
            <a:endParaRPr lang="en-MY"/>
          </a:p>
        </p:txBody>
      </p:sp>
      <p:sp>
        <p:nvSpPr>
          <p:cNvPr id="4" name="Footer Placeholder 3">
            <a:extLst>
              <a:ext uri="{FF2B5EF4-FFF2-40B4-BE49-F238E27FC236}">
                <a16:creationId xmlns:a16="http://schemas.microsoft.com/office/drawing/2014/main" id="{F1E8FF87-33A5-4B39-8AF2-FB74C71B6AD5}"/>
              </a:ext>
            </a:extLst>
          </p:cNvPr>
          <p:cNvSpPr>
            <a:spLocks noGrp="1"/>
          </p:cNvSpPr>
          <p:nvPr>
            <p:ph type="ftr" sz="quarter" idx="11"/>
          </p:nvPr>
        </p:nvSpPr>
        <p:spPr/>
        <p:txBody>
          <a:bodyPr/>
          <a:lstStyle/>
          <a:p>
            <a:endParaRPr lang="en-MY"/>
          </a:p>
        </p:txBody>
      </p:sp>
      <p:sp>
        <p:nvSpPr>
          <p:cNvPr id="5" name="Slide Number Placeholder 4">
            <a:extLst>
              <a:ext uri="{FF2B5EF4-FFF2-40B4-BE49-F238E27FC236}">
                <a16:creationId xmlns:a16="http://schemas.microsoft.com/office/drawing/2014/main" id="{AFD7CDF8-851E-48DC-8B42-52B9CEFCFC1E}"/>
              </a:ext>
            </a:extLst>
          </p:cNvPr>
          <p:cNvSpPr>
            <a:spLocks noGrp="1"/>
          </p:cNvSpPr>
          <p:nvPr>
            <p:ph type="sldNum" sz="quarter" idx="12"/>
          </p:nvPr>
        </p:nvSpPr>
        <p:spPr/>
        <p:txBody>
          <a:bodyPr/>
          <a:lstStyle/>
          <a:p>
            <a:fld id="{65AC40FD-670C-4F88-B5B4-AED27C559D30}" type="slidenum">
              <a:rPr lang="en-MY" smtClean="0"/>
              <a:t>‹#›</a:t>
            </a:fld>
            <a:endParaRPr lang="en-MY"/>
          </a:p>
        </p:txBody>
      </p:sp>
    </p:spTree>
    <p:extLst>
      <p:ext uri="{BB962C8B-B14F-4D97-AF65-F5344CB8AC3E}">
        <p14:creationId xmlns:p14="http://schemas.microsoft.com/office/powerpoint/2010/main" val="2274899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79A83A-7779-4FFD-93D9-6CA190FD4B20}"/>
              </a:ext>
            </a:extLst>
          </p:cNvPr>
          <p:cNvSpPr>
            <a:spLocks noGrp="1"/>
          </p:cNvSpPr>
          <p:nvPr>
            <p:ph type="dt" sz="half" idx="10"/>
          </p:nvPr>
        </p:nvSpPr>
        <p:spPr/>
        <p:txBody>
          <a:bodyPr/>
          <a:lstStyle/>
          <a:p>
            <a:fld id="{4B4A401D-6EA3-4980-9DA7-A2F71A6DA9A6}" type="datetimeFigureOut">
              <a:rPr lang="en-MY" smtClean="0"/>
              <a:t>8/3/2022</a:t>
            </a:fld>
            <a:endParaRPr lang="en-MY"/>
          </a:p>
        </p:txBody>
      </p:sp>
      <p:sp>
        <p:nvSpPr>
          <p:cNvPr id="3" name="Footer Placeholder 2">
            <a:extLst>
              <a:ext uri="{FF2B5EF4-FFF2-40B4-BE49-F238E27FC236}">
                <a16:creationId xmlns:a16="http://schemas.microsoft.com/office/drawing/2014/main" id="{D4CE6470-8612-4F7A-8778-211D09A7CC13}"/>
              </a:ext>
            </a:extLst>
          </p:cNvPr>
          <p:cNvSpPr>
            <a:spLocks noGrp="1"/>
          </p:cNvSpPr>
          <p:nvPr>
            <p:ph type="ftr" sz="quarter" idx="11"/>
          </p:nvPr>
        </p:nvSpPr>
        <p:spPr/>
        <p:txBody>
          <a:bodyPr/>
          <a:lstStyle/>
          <a:p>
            <a:endParaRPr lang="en-MY"/>
          </a:p>
        </p:txBody>
      </p:sp>
      <p:sp>
        <p:nvSpPr>
          <p:cNvPr id="4" name="Slide Number Placeholder 3">
            <a:extLst>
              <a:ext uri="{FF2B5EF4-FFF2-40B4-BE49-F238E27FC236}">
                <a16:creationId xmlns:a16="http://schemas.microsoft.com/office/drawing/2014/main" id="{9DB5BB63-3F70-4901-87C4-A3845BCD224C}"/>
              </a:ext>
            </a:extLst>
          </p:cNvPr>
          <p:cNvSpPr>
            <a:spLocks noGrp="1"/>
          </p:cNvSpPr>
          <p:nvPr>
            <p:ph type="sldNum" sz="quarter" idx="12"/>
          </p:nvPr>
        </p:nvSpPr>
        <p:spPr/>
        <p:txBody>
          <a:bodyPr/>
          <a:lstStyle/>
          <a:p>
            <a:fld id="{65AC40FD-670C-4F88-B5B4-AED27C559D30}" type="slidenum">
              <a:rPr lang="en-MY" smtClean="0"/>
              <a:t>‹#›</a:t>
            </a:fld>
            <a:endParaRPr lang="en-MY"/>
          </a:p>
        </p:txBody>
      </p:sp>
    </p:spTree>
    <p:extLst>
      <p:ext uri="{BB962C8B-B14F-4D97-AF65-F5344CB8AC3E}">
        <p14:creationId xmlns:p14="http://schemas.microsoft.com/office/powerpoint/2010/main" val="742075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4A0C8-0AFD-4FDC-877E-F5FD26D1A2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Content Placeholder 2">
            <a:extLst>
              <a:ext uri="{FF2B5EF4-FFF2-40B4-BE49-F238E27FC236}">
                <a16:creationId xmlns:a16="http://schemas.microsoft.com/office/drawing/2014/main" id="{A5648034-581E-4443-B96A-7E7A8743B3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Text Placeholder 3">
            <a:extLst>
              <a:ext uri="{FF2B5EF4-FFF2-40B4-BE49-F238E27FC236}">
                <a16:creationId xmlns:a16="http://schemas.microsoft.com/office/drawing/2014/main" id="{4CEB4AE6-99E7-4E46-86C0-DDDF0EA17E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C9EC75-9C60-446B-BE94-DD4796C6835B}"/>
              </a:ext>
            </a:extLst>
          </p:cNvPr>
          <p:cNvSpPr>
            <a:spLocks noGrp="1"/>
          </p:cNvSpPr>
          <p:nvPr>
            <p:ph type="dt" sz="half" idx="10"/>
          </p:nvPr>
        </p:nvSpPr>
        <p:spPr/>
        <p:txBody>
          <a:bodyPr/>
          <a:lstStyle/>
          <a:p>
            <a:fld id="{4B4A401D-6EA3-4980-9DA7-A2F71A6DA9A6}" type="datetimeFigureOut">
              <a:rPr lang="en-MY" smtClean="0"/>
              <a:t>8/3/2022</a:t>
            </a:fld>
            <a:endParaRPr lang="en-MY"/>
          </a:p>
        </p:txBody>
      </p:sp>
      <p:sp>
        <p:nvSpPr>
          <p:cNvPr id="6" name="Footer Placeholder 5">
            <a:extLst>
              <a:ext uri="{FF2B5EF4-FFF2-40B4-BE49-F238E27FC236}">
                <a16:creationId xmlns:a16="http://schemas.microsoft.com/office/drawing/2014/main" id="{26294012-D7F6-4DD9-BBCA-6E1B5E77EA02}"/>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13CAFEE5-988A-497D-A08F-FA79713BDFEE}"/>
              </a:ext>
            </a:extLst>
          </p:cNvPr>
          <p:cNvSpPr>
            <a:spLocks noGrp="1"/>
          </p:cNvSpPr>
          <p:nvPr>
            <p:ph type="sldNum" sz="quarter" idx="12"/>
          </p:nvPr>
        </p:nvSpPr>
        <p:spPr/>
        <p:txBody>
          <a:bodyPr/>
          <a:lstStyle/>
          <a:p>
            <a:fld id="{65AC40FD-670C-4F88-B5B4-AED27C559D30}" type="slidenum">
              <a:rPr lang="en-MY" smtClean="0"/>
              <a:t>‹#›</a:t>
            </a:fld>
            <a:endParaRPr lang="en-MY"/>
          </a:p>
        </p:txBody>
      </p:sp>
    </p:spTree>
    <p:extLst>
      <p:ext uri="{BB962C8B-B14F-4D97-AF65-F5344CB8AC3E}">
        <p14:creationId xmlns:p14="http://schemas.microsoft.com/office/powerpoint/2010/main" val="3907500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3A92F-BCA9-4299-A3C1-CAE6A55DA4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Y"/>
          </a:p>
        </p:txBody>
      </p:sp>
      <p:sp>
        <p:nvSpPr>
          <p:cNvPr id="3" name="Picture Placeholder 2">
            <a:extLst>
              <a:ext uri="{FF2B5EF4-FFF2-40B4-BE49-F238E27FC236}">
                <a16:creationId xmlns:a16="http://schemas.microsoft.com/office/drawing/2014/main" id="{34260ACC-EE83-4DE8-9F7F-97137176D3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Y"/>
          </a:p>
        </p:txBody>
      </p:sp>
      <p:sp>
        <p:nvSpPr>
          <p:cNvPr id="4" name="Text Placeholder 3">
            <a:extLst>
              <a:ext uri="{FF2B5EF4-FFF2-40B4-BE49-F238E27FC236}">
                <a16:creationId xmlns:a16="http://schemas.microsoft.com/office/drawing/2014/main" id="{7CD0B367-F156-4466-9519-484C3EF79B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3337F2-BA2D-4A93-89ED-13BAA3BEB59F}"/>
              </a:ext>
            </a:extLst>
          </p:cNvPr>
          <p:cNvSpPr>
            <a:spLocks noGrp="1"/>
          </p:cNvSpPr>
          <p:nvPr>
            <p:ph type="dt" sz="half" idx="10"/>
          </p:nvPr>
        </p:nvSpPr>
        <p:spPr/>
        <p:txBody>
          <a:bodyPr/>
          <a:lstStyle/>
          <a:p>
            <a:fld id="{4B4A401D-6EA3-4980-9DA7-A2F71A6DA9A6}" type="datetimeFigureOut">
              <a:rPr lang="en-MY" smtClean="0"/>
              <a:t>8/3/2022</a:t>
            </a:fld>
            <a:endParaRPr lang="en-MY"/>
          </a:p>
        </p:txBody>
      </p:sp>
      <p:sp>
        <p:nvSpPr>
          <p:cNvPr id="6" name="Footer Placeholder 5">
            <a:extLst>
              <a:ext uri="{FF2B5EF4-FFF2-40B4-BE49-F238E27FC236}">
                <a16:creationId xmlns:a16="http://schemas.microsoft.com/office/drawing/2014/main" id="{E71B5395-06E5-48E1-89BC-DBFF9774B4C9}"/>
              </a:ext>
            </a:extLst>
          </p:cNvPr>
          <p:cNvSpPr>
            <a:spLocks noGrp="1"/>
          </p:cNvSpPr>
          <p:nvPr>
            <p:ph type="ftr" sz="quarter" idx="11"/>
          </p:nvPr>
        </p:nvSpPr>
        <p:spPr/>
        <p:txBody>
          <a:bodyPr/>
          <a:lstStyle/>
          <a:p>
            <a:endParaRPr lang="en-MY"/>
          </a:p>
        </p:txBody>
      </p:sp>
      <p:sp>
        <p:nvSpPr>
          <p:cNvPr id="7" name="Slide Number Placeholder 6">
            <a:extLst>
              <a:ext uri="{FF2B5EF4-FFF2-40B4-BE49-F238E27FC236}">
                <a16:creationId xmlns:a16="http://schemas.microsoft.com/office/drawing/2014/main" id="{5561131A-4242-4E33-AF02-4353915A510E}"/>
              </a:ext>
            </a:extLst>
          </p:cNvPr>
          <p:cNvSpPr>
            <a:spLocks noGrp="1"/>
          </p:cNvSpPr>
          <p:nvPr>
            <p:ph type="sldNum" sz="quarter" idx="12"/>
          </p:nvPr>
        </p:nvSpPr>
        <p:spPr/>
        <p:txBody>
          <a:bodyPr/>
          <a:lstStyle/>
          <a:p>
            <a:fld id="{65AC40FD-670C-4F88-B5B4-AED27C559D30}" type="slidenum">
              <a:rPr lang="en-MY" smtClean="0"/>
              <a:t>‹#›</a:t>
            </a:fld>
            <a:endParaRPr lang="en-MY"/>
          </a:p>
        </p:txBody>
      </p:sp>
    </p:spTree>
    <p:extLst>
      <p:ext uri="{BB962C8B-B14F-4D97-AF65-F5344CB8AC3E}">
        <p14:creationId xmlns:p14="http://schemas.microsoft.com/office/powerpoint/2010/main" val="100338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ED79AA-7DF8-475D-B5BA-462274E731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Y"/>
          </a:p>
        </p:txBody>
      </p:sp>
      <p:sp>
        <p:nvSpPr>
          <p:cNvPr id="3" name="Text Placeholder 2">
            <a:extLst>
              <a:ext uri="{FF2B5EF4-FFF2-40B4-BE49-F238E27FC236}">
                <a16:creationId xmlns:a16="http://schemas.microsoft.com/office/drawing/2014/main" id="{59C5F6A1-D8E9-4B20-A6BE-850B943C45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Y"/>
          </a:p>
        </p:txBody>
      </p:sp>
      <p:sp>
        <p:nvSpPr>
          <p:cNvPr id="4" name="Date Placeholder 3">
            <a:extLst>
              <a:ext uri="{FF2B5EF4-FFF2-40B4-BE49-F238E27FC236}">
                <a16:creationId xmlns:a16="http://schemas.microsoft.com/office/drawing/2014/main" id="{61CC4305-4CB2-4F89-95EF-E688ACC624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4A401D-6EA3-4980-9DA7-A2F71A6DA9A6}" type="datetimeFigureOut">
              <a:rPr lang="en-MY" smtClean="0"/>
              <a:t>8/3/2022</a:t>
            </a:fld>
            <a:endParaRPr lang="en-MY"/>
          </a:p>
        </p:txBody>
      </p:sp>
      <p:sp>
        <p:nvSpPr>
          <p:cNvPr id="5" name="Footer Placeholder 4">
            <a:extLst>
              <a:ext uri="{FF2B5EF4-FFF2-40B4-BE49-F238E27FC236}">
                <a16:creationId xmlns:a16="http://schemas.microsoft.com/office/drawing/2014/main" id="{BF7FF2C1-2644-4E7B-92C5-568AB23E1E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Y"/>
          </a:p>
        </p:txBody>
      </p:sp>
      <p:sp>
        <p:nvSpPr>
          <p:cNvPr id="6" name="Slide Number Placeholder 5">
            <a:extLst>
              <a:ext uri="{FF2B5EF4-FFF2-40B4-BE49-F238E27FC236}">
                <a16:creationId xmlns:a16="http://schemas.microsoft.com/office/drawing/2014/main" id="{531F2219-91DF-4C7E-9C1F-AA95FCFFF3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AC40FD-670C-4F88-B5B4-AED27C559D30}" type="slidenum">
              <a:rPr lang="en-MY" smtClean="0"/>
              <a:t>‹#›</a:t>
            </a:fld>
            <a:endParaRPr lang="en-MY"/>
          </a:p>
        </p:txBody>
      </p:sp>
    </p:spTree>
    <p:extLst>
      <p:ext uri="{BB962C8B-B14F-4D97-AF65-F5344CB8AC3E}">
        <p14:creationId xmlns:p14="http://schemas.microsoft.com/office/powerpoint/2010/main" val="1987549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png"/><Relationship Id="rId1" Type="http://schemas.openxmlformats.org/officeDocument/2006/relationships/slideLayout" Target="../slideLayouts/slideLayout9.xml"/><Relationship Id="rId5" Type="http://schemas.openxmlformats.org/officeDocument/2006/relationships/slide" Target="slide10.xml"/><Relationship Id="rId4" Type="http://schemas.openxmlformats.org/officeDocument/2006/relationships/slide" Target="slide6.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A797D-D3F2-9A4C-8F41-369F981721A6}"/>
              </a:ext>
            </a:extLst>
          </p:cNvPr>
          <p:cNvSpPr>
            <a:spLocks noGrp="1"/>
          </p:cNvSpPr>
          <p:nvPr>
            <p:ph type="title"/>
          </p:nvPr>
        </p:nvSpPr>
        <p:spPr>
          <a:xfrm>
            <a:off x="836612" y="2510853"/>
            <a:ext cx="3932237" cy="1600200"/>
          </a:xfrm>
        </p:spPr>
        <p:txBody>
          <a:bodyPr>
            <a:noAutofit/>
          </a:bodyPr>
          <a:lstStyle/>
          <a:p>
            <a:pPr>
              <a:defRPr/>
            </a:pPr>
            <a:r>
              <a:rPr lang="en-US" sz="2800" b="1" dirty="0">
                <a:solidFill>
                  <a:schemeClr val="accent2"/>
                </a:solidFill>
                <a:latin typeface="Verdana" panose="020B0604030504040204" pitchFamily="34" charset="0"/>
                <a:ea typeface="Verdana" panose="020B0604030504040204" pitchFamily="34" charset="0"/>
                <a:cs typeface="Verdana" panose="020B0604030504040204" pitchFamily="34" charset="0"/>
                <a:sym typeface="Calibri"/>
              </a:rPr>
              <a:t>60-year-old man with low-risk </a:t>
            </a:r>
            <a:r>
              <a:rPr lang="en-US" sz="2800" b="1" dirty="0">
                <a:solidFill>
                  <a:schemeClr val="accent2"/>
                </a:solidFill>
                <a:latin typeface="Verdana" panose="020B0604030504040204" pitchFamily="34" charset="0"/>
                <a:ea typeface="Verdana" panose="020B0604030504040204" pitchFamily="34" charset="0"/>
                <a:cs typeface="Verdana" panose="020B0604030504040204" pitchFamily="34" charset="0"/>
              </a:rPr>
              <a:t>metastatic castration sensitive prostate cancer</a:t>
            </a:r>
            <a:r>
              <a:rPr lang="en-US" sz="2800" b="1" dirty="0">
                <a:solidFill>
                  <a:schemeClr val="accent2"/>
                </a:solidFill>
                <a:latin typeface="Verdana" panose="020B0604030504040204" pitchFamily="34" charset="0"/>
                <a:ea typeface="Verdana" panose="020B0604030504040204" pitchFamily="34" charset="0"/>
                <a:cs typeface="Verdana" panose="020B0604030504040204" pitchFamily="34" charset="0"/>
                <a:sym typeface="Calibri"/>
              </a:rPr>
              <a:t> </a:t>
            </a:r>
          </a:p>
        </p:txBody>
      </p:sp>
      <p:sp>
        <p:nvSpPr>
          <p:cNvPr id="5" name="Footer Placeholder 4">
            <a:extLst>
              <a:ext uri="{FF2B5EF4-FFF2-40B4-BE49-F238E27FC236}">
                <a16:creationId xmlns:a16="http://schemas.microsoft.com/office/drawing/2014/main" id="{BEC5B3B2-172F-8A41-BD81-867CF7FC8E32}"/>
              </a:ext>
            </a:extLst>
          </p:cNvPr>
          <p:cNvSpPr>
            <a:spLocks noGrp="1"/>
          </p:cNvSpPr>
          <p:nvPr>
            <p:ph type="ftr" sz="quarter" idx="11"/>
          </p:nvPr>
        </p:nvSpPr>
        <p:spPr/>
        <p:txBody>
          <a:bodyPr/>
          <a:lstStyle/>
          <a:p>
            <a:r>
              <a:rPr lang="en-US" i="1" dirty="0">
                <a:solidFill>
                  <a:schemeClr val="accent2"/>
                </a:solidFill>
                <a:latin typeface="Verdana" panose="020B0604030504040204" pitchFamily="34" charset="0"/>
                <a:ea typeface="Verdana" panose="020B0604030504040204" pitchFamily="34" charset="0"/>
                <a:cs typeface="Verdana" panose="020B0604030504040204" pitchFamily="34" charset="0"/>
                <a:sym typeface="Calibri"/>
              </a:rPr>
              <a:t>Case courtesy of Dr Kohei HASHIMOTO, Sapporo Medical University School of Medicine</a:t>
            </a:r>
          </a:p>
        </p:txBody>
      </p:sp>
      <p:sp>
        <p:nvSpPr>
          <p:cNvPr id="13" name="TextBox 12">
            <a:extLst>
              <a:ext uri="{FF2B5EF4-FFF2-40B4-BE49-F238E27FC236}">
                <a16:creationId xmlns:a16="http://schemas.microsoft.com/office/drawing/2014/main" id="{242DC6BF-3975-044A-B122-677FDB7C9885}"/>
              </a:ext>
            </a:extLst>
          </p:cNvPr>
          <p:cNvSpPr txBox="1"/>
          <p:nvPr/>
        </p:nvSpPr>
        <p:spPr>
          <a:xfrm>
            <a:off x="9361570" y="4564741"/>
            <a:ext cx="2188259" cy="246221"/>
          </a:xfrm>
          <a:prstGeom prst="rect">
            <a:avLst/>
          </a:prstGeom>
          <a:noFill/>
        </p:spPr>
        <p:txBody>
          <a:bodyPr wrap="square">
            <a:spAutoFit/>
          </a:bodyPr>
          <a:lstStyle/>
          <a:p>
            <a:r>
              <a:rPr lang="en-US" sz="1000" dirty="0"/>
              <a:t>Photo by Alief </a:t>
            </a:r>
            <a:r>
              <a:rPr lang="en-US" sz="1000" dirty="0" err="1"/>
              <a:t>Priyanto</a:t>
            </a:r>
            <a:r>
              <a:rPr lang="en-US" sz="1000" dirty="0"/>
              <a:t> on </a:t>
            </a:r>
            <a:r>
              <a:rPr lang="en-US" sz="1000" dirty="0" err="1"/>
              <a:t>Unsplash</a:t>
            </a:r>
            <a:endParaRPr lang="en-US" sz="1000" dirty="0"/>
          </a:p>
        </p:txBody>
      </p:sp>
      <p:pic>
        <p:nvPicPr>
          <p:cNvPr id="6" name="Picture 5">
            <a:extLst>
              <a:ext uri="{FF2B5EF4-FFF2-40B4-BE49-F238E27FC236}">
                <a16:creationId xmlns:a16="http://schemas.microsoft.com/office/drawing/2014/main" id="{09F23655-A232-4B80-B393-783C7BBAE83C}"/>
              </a:ext>
            </a:extLst>
          </p:cNvPr>
          <p:cNvPicPr>
            <a:picLocks noChangeAspect="1"/>
          </p:cNvPicPr>
          <p:nvPr/>
        </p:nvPicPr>
        <p:blipFill>
          <a:blip r:embed="rId2"/>
          <a:stretch>
            <a:fillRect/>
          </a:stretch>
        </p:blipFill>
        <p:spPr>
          <a:xfrm>
            <a:off x="5653927" y="876692"/>
            <a:ext cx="5701459" cy="3644768"/>
          </a:xfrm>
          <a:prstGeom prst="rect">
            <a:avLst/>
          </a:prstGeom>
        </p:spPr>
      </p:pic>
      <p:sp>
        <p:nvSpPr>
          <p:cNvPr id="7" name="TextBox 6">
            <a:extLst>
              <a:ext uri="{FF2B5EF4-FFF2-40B4-BE49-F238E27FC236}">
                <a16:creationId xmlns:a16="http://schemas.microsoft.com/office/drawing/2014/main" id="{03BE2681-1732-4D73-8D8E-78F5A2EEE5B0}"/>
              </a:ext>
            </a:extLst>
          </p:cNvPr>
          <p:cNvSpPr txBox="1"/>
          <p:nvPr/>
        </p:nvSpPr>
        <p:spPr>
          <a:xfrm>
            <a:off x="871762" y="4587370"/>
            <a:ext cx="4266295" cy="646331"/>
          </a:xfrm>
          <a:prstGeom prst="rect">
            <a:avLst/>
          </a:prstGeom>
          <a:noFill/>
        </p:spPr>
        <p:txBody>
          <a:bodyPr wrap="square">
            <a:spAutoFit/>
          </a:bodyPr>
          <a:lstStyle/>
          <a:p>
            <a:pPr>
              <a:defRPr/>
            </a:pPr>
            <a:r>
              <a:rPr lang="en-US" sz="1800" b="1" dirty="0">
                <a:solidFill>
                  <a:schemeClr val="accent2"/>
                </a:solidFill>
                <a:latin typeface="Verdana" panose="020B0604030504040204" pitchFamily="34" charset="0"/>
                <a:ea typeface="Verdana" panose="020B0604030504040204" pitchFamily="34" charset="0"/>
                <a:cs typeface="Verdana" panose="020B0604030504040204" pitchFamily="34" charset="0"/>
                <a:sym typeface="Calibri"/>
              </a:rPr>
              <a:t>Managing apalutamide-associated skin rash AE</a:t>
            </a:r>
          </a:p>
        </p:txBody>
      </p:sp>
      <p:sp>
        <p:nvSpPr>
          <p:cNvPr id="8" name="Google Shape;95;p2">
            <a:hlinkClick r:id="rId3" action="ppaction://hlinksldjump"/>
            <a:extLst>
              <a:ext uri="{FF2B5EF4-FFF2-40B4-BE49-F238E27FC236}">
                <a16:creationId xmlns:a16="http://schemas.microsoft.com/office/drawing/2014/main" id="{4EA71832-C7BB-1245-8C95-1EC147840115}"/>
              </a:ext>
            </a:extLst>
          </p:cNvPr>
          <p:cNvSpPr/>
          <p:nvPr/>
        </p:nvSpPr>
        <p:spPr>
          <a:xfrm>
            <a:off x="898302" y="49353"/>
            <a:ext cx="1204817" cy="276959"/>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200" b="1" i="0" u="none" strike="noStrike" cap="none" dirty="0">
                <a:solidFill>
                  <a:schemeClr val="lt1"/>
                </a:solidFill>
                <a:latin typeface="Calibri"/>
                <a:ea typeface="Calibri"/>
                <a:cs typeface="Calibri"/>
                <a:sym typeface="Calibri"/>
              </a:rPr>
              <a:t>HOME</a:t>
            </a:r>
            <a:endParaRPr lang="en-US" sz="1200" b="0" i="0" u="none" strike="noStrike" cap="none" dirty="0">
              <a:solidFill>
                <a:schemeClr val="lt1"/>
              </a:solidFill>
              <a:latin typeface="Calibri"/>
              <a:ea typeface="Calibri"/>
              <a:cs typeface="Calibri"/>
              <a:sym typeface="Calibri"/>
            </a:endParaRPr>
          </a:p>
        </p:txBody>
      </p:sp>
      <p:sp>
        <p:nvSpPr>
          <p:cNvPr id="9" name="Google Shape;95;p2">
            <a:hlinkClick r:id="" action="ppaction://noaction"/>
            <a:extLst>
              <a:ext uri="{FF2B5EF4-FFF2-40B4-BE49-F238E27FC236}">
                <a16:creationId xmlns:a16="http://schemas.microsoft.com/office/drawing/2014/main" id="{F5DBFEA3-B786-A145-BC12-576F460CC6EE}"/>
              </a:ext>
            </a:extLst>
          </p:cNvPr>
          <p:cNvSpPr/>
          <p:nvPr/>
        </p:nvSpPr>
        <p:spPr>
          <a:xfrm>
            <a:off x="2197703" y="49354"/>
            <a:ext cx="1204817" cy="276959"/>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200" b="1" i="0" u="none" strike="noStrike" cap="none" dirty="0">
                <a:solidFill>
                  <a:schemeClr val="lt1"/>
                </a:solidFill>
                <a:latin typeface="Calibri"/>
                <a:ea typeface="Calibri"/>
                <a:cs typeface="Calibri"/>
                <a:sym typeface="Calibri"/>
              </a:rPr>
              <a:t>CASE HISTORY</a:t>
            </a:r>
            <a:endParaRPr lang="en-US" sz="1200" b="0" i="0" u="none" strike="noStrike" cap="none" dirty="0">
              <a:solidFill>
                <a:schemeClr val="lt1"/>
              </a:solidFill>
              <a:latin typeface="Calibri"/>
              <a:ea typeface="Calibri"/>
              <a:cs typeface="Calibri"/>
              <a:sym typeface="Calibri"/>
            </a:endParaRPr>
          </a:p>
        </p:txBody>
      </p:sp>
      <p:sp>
        <p:nvSpPr>
          <p:cNvPr id="10" name="Google Shape;95;p2">
            <a:hlinkClick r:id="rId4" action="ppaction://hlinksldjump"/>
            <a:extLst>
              <a:ext uri="{FF2B5EF4-FFF2-40B4-BE49-F238E27FC236}">
                <a16:creationId xmlns:a16="http://schemas.microsoft.com/office/drawing/2014/main" id="{4068844A-525B-2E4C-99C9-0F740A2E9E68}"/>
              </a:ext>
            </a:extLst>
          </p:cNvPr>
          <p:cNvSpPr/>
          <p:nvPr/>
        </p:nvSpPr>
        <p:spPr>
          <a:xfrm>
            <a:off x="3482530" y="49354"/>
            <a:ext cx="1204817" cy="276959"/>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200" b="1" i="0" u="none" strike="noStrike" cap="none" dirty="0">
                <a:solidFill>
                  <a:schemeClr val="lt1"/>
                </a:solidFill>
                <a:latin typeface="Calibri"/>
                <a:ea typeface="Calibri"/>
                <a:cs typeface="Calibri"/>
                <a:sym typeface="Calibri"/>
              </a:rPr>
              <a:t>EVIDENCE </a:t>
            </a:r>
            <a:endParaRPr lang="en-US" sz="1200" b="0" i="0" u="none" strike="noStrike" cap="none" dirty="0">
              <a:solidFill>
                <a:schemeClr val="lt1"/>
              </a:solidFill>
              <a:latin typeface="Calibri"/>
              <a:ea typeface="Calibri"/>
              <a:cs typeface="Calibri"/>
              <a:sym typeface="Calibri"/>
            </a:endParaRPr>
          </a:p>
        </p:txBody>
      </p:sp>
      <p:sp>
        <p:nvSpPr>
          <p:cNvPr id="11" name="Google Shape;95;p2">
            <a:hlinkClick r:id="rId5" action="ppaction://hlinksldjump"/>
            <a:extLst>
              <a:ext uri="{FF2B5EF4-FFF2-40B4-BE49-F238E27FC236}">
                <a16:creationId xmlns:a16="http://schemas.microsoft.com/office/drawing/2014/main" id="{5BF90923-C50F-FB42-842F-B11381A4E884}"/>
              </a:ext>
            </a:extLst>
          </p:cNvPr>
          <p:cNvSpPr/>
          <p:nvPr/>
        </p:nvSpPr>
        <p:spPr>
          <a:xfrm>
            <a:off x="4781931" y="49354"/>
            <a:ext cx="1204817" cy="276959"/>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200" b="1" dirty="0">
                <a:solidFill>
                  <a:schemeClr val="lt1"/>
                </a:solidFill>
                <a:latin typeface="Calibri"/>
                <a:ea typeface="Calibri"/>
                <a:cs typeface="Calibri"/>
                <a:sym typeface="Calibri"/>
              </a:rPr>
              <a:t>CONCLUSION</a:t>
            </a:r>
            <a:endParaRPr lang="en-US" sz="1200" b="0" i="0" u="none" strike="noStrike" cap="none" dirty="0">
              <a:solidFill>
                <a:schemeClr val="lt1"/>
              </a:solidFill>
              <a:latin typeface="Calibri"/>
              <a:ea typeface="Calibri"/>
              <a:cs typeface="Calibri"/>
              <a:sym typeface="Calibri"/>
            </a:endParaRPr>
          </a:p>
        </p:txBody>
      </p:sp>
      <p:sp>
        <p:nvSpPr>
          <p:cNvPr id="12" name="Google Shape;95;p2">
            <a:hlinkClick r:id="" action="ppaction://noaction"/>
            <a:extLst>
              <a:ext uri="{FF2B5EF4-FFF2-40B4-BE49-F238E27FC236}">
                <a16:creationId xmlns:a16="http://schemas.microsoft.com/office/drawing/2014/main" id="{4DBB8B11-9927-F948-A5E8-A336C6DEFD8B}"/>
              </a:ext>
            </a:extLst>
          </p:cNvPr>
          <p:cNvSpPr/>
          <p:nvPr/>
        </p:nvSpPr>
        <p:spPr>
          <a:xfrm>
            <a:off x="6066758" y="49354"/>
            <a:ext cx="1204817" cy="276959"/>
          </a:xfrm>
          <a:prstGeom prst="rect">
            <a:avLst/>
          </a:prstGeom>
          <a:solidFill>
            <a:schemeClr val="accen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200" b="1" i="0" u="none" strike="noStrike" cap="none" dirty="0">
                <a:solidFill>
                  <a:schemeClr val="lt1"/>
                </a:solidFill>
                <a:latin typeface="Calibri"/>
                <a:ea typeface="Calibri"/>
                <a:cs typeface="Calibri"/>
                <a:sym typeface="Calibri"/>
              </a:rPr>
              <a:t>API</a:t>
            </a:r>
            <a:endParaRPr lang="en-US" sz="12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6023881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5F555DF-BF4A-FF48-B956-8EA01709A98A}"/>
              </a:ext>
            </a:extLst>
          </p:cNvPr>
          <p:cNvSpPr/>
          <p:nvPr/>
        </p:nvSpPr>
        <p:spPr>
          <a:xfrm>
            <a:off x="600762" y="1580353"/>
            <a:ext cx="6714438" cy="4247317"/>
          </a:xfrm>
          <a:prstGeom prst="rect">
            <a:avLst/>
          </a:prstGeom>
          <a:ln w="63500">
            <a:solidFill>
              <a:schemeClr val="accent1"/>
            </a:solidFill>
          </a:ln>
        </p:spPr>
        <p:txBody>
          <a:bodyPr wrap="square">
            <a:spAutoFit/>
          </a:bodyPr>
          <a:lstStyle/>
          <a:p>
            <a:pPr marL="285750" indent="-285750">
              <a:buFontTx/>
              <a:buChar char="-"/>
            </a:pPr>
            <a:r>
              <a:rPr lang="en-US" altLang="ja-JP" dirty="0">
                <a:latin typeface="Arial" panose="020B0604020202020204" pitchFamily="34" charset="0"/>
                <a:cs typeface="Arial" panose="020B0604020202020204" pitchFamily="34" charset="0"/>
              </a:rPr>
              <a:t>The incidence of apalutamide-related skin rash was higher in Japanese patients compared to patients from the rest of the world</a:t>
            </a:r>
          </a:p>
          <a:p>
            <a:pPr marL="742950" lvl="1" indent="-285750">
              <a:buFont typeface="Arial" panose="020B0604020202020204" pitchFamily="34" charset="0"/>
              <a:buChar char="•"/>
            </a:pPr>
            <a:r>
              <a:rPr lang="en-US" altLang="ja-JP" dirty="0">
                <a:latin typeface="Arial" panose="020B0604020202020204" pitchFamily="34" charset="0"/>
                <a:cs typeface="Arial" panose="020B0604020202020204" pitchFamily="34" charset="0"/>
              </a:rPr>
              <a:t>Clinicians should look out for skin rashes as patients often do not self report</a:t>
            </a:r>
          </a:p>
          <a:p>
            <a:pPr marL="285750" indent="-285750">
              <a:buFontTx/>
              <a:buChar char="-"/>
            </a:pPr>
            <a:r>
              <a:rPr lang="en-US" altLang="ja-JP" dirty="0">
                <a:latin typeface="Arial" panose="020B0604020202020204" pitchFamily="34" charset="0"/>
                <a:cs typeface="Arial" panose="020B0604020202020204" pitchFamily="34" charset="0"/>
              </a:rPr>
              <a:t>There is a potential correlation between incidence of skin rash and plasma exposure to apalutamide</a:t>
            </a:r>
          </a:p>
          <a:p>
            <a:pPr marL="742950" lvl="1" indent="-285750">
              <a:buFont typeface="Arial" panose="020B0604020202020204" pitchFamily="34" charset="0"/>
              <a:buChar char="•"/>
            </a:pPr>
            <a:r>
              <a:rPr lang="en-US" altLang="ja-JP" dirty="0">
                <a:latin typeface="Arial" panose="020B0604020202020204" pitchFamily="34" charset="0"/>
                <a:cs typeface="Arial" panose="020B0604020202020204" pitchFamily="34" charset="0"/>
              </a:rPr>
              <a:t>Eosinophil levels may be an important indication of whether patients will develop skin rashes</a:t>
            </a:r>
          </a:p>
          <a:p>
            <a:pPr marL="742950" lvl="1" indent="-285750">
              <a:buFont typeface="Arial" panose="020B0604020202020204" pitchFamily="34" charset="0"/>
              <a:buChar char="•"/>
            </a:pPr>
            <a:endParaRPr lang="en-US" altLang="ja-JP" dirty="0">
              <a:latin typeface="Arial" panose="020B0604020202020204" pitchFamily="34" charset="0"/>
              <a:cs typeface="Arial" panose="020B0604020202020204" pitchFamily="34" charset="0"/>
            </a:endParaRPr>
          </a:p>
          <a:p>
            <a:pPr marL="285750" indent="-285750">
              <a:buFontTx/>
              <a:buChar char="-"/>
            </a:pPr>
            <a:r>
              <a:rPr lang="en-US" altLang="ja-JP" b="1" dirty="0">
                <a:latin typeface="Arial" panose="020B0604020202020204" pitchFamily="34" charset="0"/>
                <a:cs typeface="Arial" panose="020B0604020202020204" pitchFamily="34" charset="0"/>
              </a:rPr>
              <a:t>Management: </a:t>
            </a:r>
          </a:p>
          <a:p>
            <a:pPr marL="742950" lvl="1" indent="-285750">
              <a:buFont typeface="Arial" panose="020B0604020202020204" pitchFamily="34" charset="0"/>
              <a:buChar char="•"/>
            </a:pPr>
            <a:r>
              <a:rPr lang="en-US" altLang="ja-JP" dirty="0">
                <a:latin typeface="Arial" panose="020B0604020202020204" pitchFamily="34" charset="0"/>
                <a:cs typeface="Arial" panose="020B0604020202020204" pitchFamily="34" charset="0"/>
              </a:rPr>
              <a:t>Dose reductions/interruptions </a:t>
            </a:r>
          </a:p>
          <a:p>
            <a:pPr marL="742950" lvl="1" indent="-285750">
              <a:buFont typeface="Arial" panose="020B0604020202020204" pitchFamily="34" charset="0"/>
              <a:buChar char="•"/>
            </a:pPr>
            <a:r>
              <a:rPr lang="en-US" altLang="ja-JP" dirty="0">
                <a:latin typeface="Arial" panose="020B0604020202020204" pitchFamily="34" charset="0"/>
                <a:cs typeface="Arial" panose="020B0604020202020204" pitchFamily="34" charset="0"/>
              </a:rPr>
              <a:t>Treatment with oral antihistamines and topical/systemic corticosteroids led to resolution of the majority of skin rashes observed in Japanese patients within 30 days</a:t>
            </a:r>
            <a:endParaRPr lang="ja-JP" altLang="en-US" dirty="0">
              <a:latin typeface="Arial" panose="020B0604020202020204" pitchFamily="34" charset="0"/>
              <a:cs typeface="Arial" panose="020B0604020202020204" pitchFamily="34" charset="0"/>
            </a:endParaRPr>
          </a:p>
        </p:txBody>
      </p:sp>
      <p:sp>
        <p:nvSpPr>
          <p:cNvPr id="15" name="Title 1">
            <a:extLst>
              <a:ext uri="{FF2B5EF4-FFF2-40B4-BE49-F238E27FC236}">
                <a16:creationId xmlns:a16="http://schemas.microsoft.com/office/drawing/2014/main" id="{03F62617-631A-7844-8204-513A3F55004A}"/>
              </a:ext>
            </a:extLst>
          </p:cNvPr>
          <p:cNvSpPr txBox="1">
            <a:spLocks/>
          </p:cNvSpPr>
          <p:nvPr/>
        </p:nvSpPr>
        <p:spPr>
          <a:xfrm>
            <a:off x="600762" y="345445"/>
            <a:ext cx="10990479" cy="960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a:lstStyle>
          <a:p>
            <a:r>
              <a:rPr lang="en-US" sz="4400" dirty="0"/>
              <a:t>CONCLUSION</a:t>
            </a:r>
          </a:p>
        </p:txBody>
      </p:sp>
      <p:sp>
        <p:nvSpPr>
          <p:cNvPr id="12" name="Text Placeholder 4">
            <a:extLst>
              <a:ext uri="{FF2B5EF4-FFF2-40B4-BE49-F238E27FC236}">
                <a16:creationId xmlns:a16="http://schemas.microsoft.com/office/drawing/2014/main" id="{E4C298FA-0FE6-4DD5-8193-3373A4FE38CF}"/>
              </a:ext>
            </a:extLst>
          </p:cNvPr>
          <p:cNvSpPr txBox="1">
            <a:spLocks/>
          </p:cNvSpPr>
          <p:nvPr/>
        </p:nvSpPr>
        <p:spPr>
          <a:xfrm>
            <a:off x="3239148" y="289996"/>
            <a:ext cx="8952852" cy="171558"/>
          </a:xfrm>
          <a:prstGeom prst="rect">
            <a:avLst/>
          </a:prstGeom>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i="1" dirty="0">
                <a:solidFill>
                  <a:schemeClr val="accent2"/>
                </a:solidFill>
                <a:latin typeface="Verdana" panose="020B0604030504040204" pitchFamily="34" charset="0"/>
                <a:ea typeface="Verdana" panose="020B0604030504040204" pitchFamily="34" charset="0"/>
                <a:cs typeface="Verdana" panose="020B0604030504040204" pitchFamily="34" charset="0"/>
                <a:sym typeface="Calibri"/>
              </a:rPr>
              <a:t>Case courtesy of Dr Kohei HASHIMOTO, Sapporo Medical University School of Medicine</a:t>
            </a:r>
          </a:p>
          <a:p>
            <a:endParaRPr lang="en-US" i="1" dirty="0">
              <a:solidFill>
                <a:schemeClr val="accent2"/>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14" name="Text Placeholder 4">
            <a:extLst>
              <a:ext uri="{FF2B5EF4-FFF2-40B4-BE49-F238E27FC236}">
                <a16:creationId xmlns:a16="http://schemas.microsoft.com/office/drawing/2014/main" id="{25E7BC00-ADBB-409B-921B-9EFD4E30C9FC}"/>
              </a:ext>
            </a:extLst>
          </p:cNvPr>
          <p:cNvSpPr txBox="1">
            <a:spLocks/>
          </p:cNvSpPr>
          <p:nvPr/>
        </p:nvSpPr>
        <p:spPr>
          <a:xfrm>
            <a:off x="231009" y="5855485"/>
            <a:ext cx="10252904" cy="563400"/>
          </a:xfrm>
          <a:prstGeom prst="rect">
            <a:avLst/>
          </a:prstGeom>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endParaRPr lang="en-US" sz="800" dirty="0">
              <a:solidFill>
                <a:schemeClr val="tx1"/>
              </a:solidFill>
              <a:highlight>
                <a:srgbClr val="FFFF00"/>
              </a:highlight>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13" name="TextBox 12">
            <a:extLst>
              <a:ext uri="{FF2B5EF4-FFF2-40B4-BE49-F238E27FC236}">
                <a16:creationId xmlns:a16="http://schemas.microsoft.com/office/drawing/2014/main" id="{A3F86267-45B4-47D8-8ED9-B01AD4BAE311}"/>
              </a:ext>
            </a:extLst>
          </p:cNvPr>
          <p:cNvSpPr txBox="1"/>
          <p:nvPr/>
        </p:nvSpPr>
        <p:spPr>
          <a:xfrm>
            <a:off x="9871236" y="4648537"/>
            <a:ext cx="2188259" cy="246221"/>
          </a:xfrm>
          <a:prstGeom prst="rect">
            <a:avLst/>
          </a:prstGeom>
          <a:noFill/>
        </p:spPr>
        <p:txBody>
          <a:bodyPr wrap="square">
            <a:spAutoFit/>
          </a:bodyPr>
          <a:lstStyle/>
          <a:p>
            <a:r>
              <a:rPr lang="en-US" sz="1000" dirty="0"/>
              <a:t>Photo by Alief </a:t>
            </a:r>
            <a:r>
              <a:rPr lang="en-US" sz="1000" dirty="0" err="1"/>
              <a:t>Priyanto</a:t>
            </a:r>
            <a:r>
              <a:rPr lang="en-US" sz="1000" dirty="0"/>
              <a:t> on </a:t>
            </a:r>
            <a:r>
              <a:rPr lang="en-US" sz="1000" dirty="0" err="1"/>
              <a:t>Unsplash</a:t>
            </a:r>
            <a:endParaRPr lang="en-US" sz="1000" dirty="0"/>
          </a:p>
        </p:txBody>
      </p:sp>
      <p:pic>
        <p:nvPicPr>
          <p:cNvPr id="16" name="Picture 15">
            <a:extLst>
              <a:ext uri="{FF2B5EF4-FFF2-40B4-BE49-F238E27FC236}">
                <a16:creationId xmlns:a16="http://schemas.microsoft.com/office/drawing/2014/main" id="{C3253CCD-9193-41B5-A12B-ACAE427F11B9}"/>
              </a:ext>
            </a:extLst>
          </p:cNvPr>
          <p:cNvPicPr>
            <a:picLocks noChangeAspect="1"/>
          </p:cNvPicPr>
          <p:nvPr/>
        </p:nvPicPr>
        <p:blipFill>
          <a:blip r:embed="rId2"/>
          <a:stretch>
            <a:fillRect/>
          </a:stretch>
        </p:blipFill>
        <p:spPr>
          <a:xfrm>
            <a:off x="8049718" y="2209462"/>
            <a:ext cx="3815410" cy="2439075"/>
          </a:xfrm>
          <a:prstGeom prst="rect">
            <a:avLst/>
          </a:prstGeom>
        </p:spPr>
      </p:pic>
    </p:spTree>
    <p:extLst>
      <p:ext uri="{BB962C8B-B14F-4D97-AF65-F5344CB8AC3E}">
        <p14:creationId xmlns:p14="http://schemas.microsoft.com/office/powerpoint/2010/main" val="2789120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CFE1280-DFAB-47CC-8854-D36FB88A3521}"/>
              </a:ext>
            </a:extLst>
          </p:cNvPr>
          <p:cNvSpPr>
            <a:spLocks noGrp="1"/>
          </p:cNvSpPr>
          <p:nvPr>
            <p:ph type="title"/>
          </p:nvPr>
        </p:nvSpPr>
        <p:spPr/>
        <p:txBody>
          <a:bodyPr/>
          <a:lstStyle/>
          <a:p>
            <a:r>
              <a:rPr lang="en-SG" dirty="0"/>
              <a:t>Disclaimer</a:t>
            </a:r>
          </a:p>
        </p:txBody>
      </p:sp>
      <p:sp>
        <p:nvSpPr>
          <p:cNvPr id="8" name="Content Placeholder 7">
            <a:extLst>
              <a:ext uri="{FF2B5EF4-FFF2-40B4-BE49-F238E27FC236}">
                <a16:creationId xmlns:a16="http://schemas.microsoft.com/office/drawing/2014/main" id="{F80CFE74-94F2-4B55-B084-A19F6D6F8B4D}"/>
              </a:ext>
            </a:extLst>
          </p:cNvPr>
          <p:cNvSpPr>
            <a:spLocks noGrp="1"/>
          </p:cNvSpPr>
          <p:nvPr>
            <p:ph idx="1"/>
          </p:nvPr>
        </p:nvSpPr>
        <p:spPr/>
        <p:txBody>
          <a:bodyPr>
            <a:normAutofit fontScale="85000" lnSpcReduction="20000"/>
          </a:bodyPr>
          <a:lstStyle/>
          <a:p>
            <a:pPr marL="272161" indent="-272161">
              <a:defRPr/>
            </a:pPr>
            <a:r>
              <a:rPr lang="en-US" altLang="en-US" dirty="0"/>
              <a:t>These case studies include information about Janssen products, some of which may not be approved for the treatment of patients in Asia Pacific.</a:t>
            </a:r>
          </a:p>
          <a:p>
            <a:pPr marL="272161" indent="-272161">
              <a:lnSpc>
                <a:spcPct val="120000"/>
              </a:lnSpc>
              <a:spcBef>
                <a:spcPts val="0"/>
              </a:spcBef>
              <a:defRPr/>
            </a:pPr>
            <a:endParaRPr lang="en-US" altLang="en-US" dirty="0"/>
          </a:p>
          <a:p>
            <a:pPr marL="272161" indent="-272161">
              <a:defRPr/>
            </a:pPr>
            <a:r>
              <a:rPr lang="en-US" altLang="en-US" dirty="0"/>
              <a:t>Any such data shared in this case study is for obtaining feedback, and/or for educational purposes and should not be interpreted as intent to promote unapproved uses. </a:t>
            </a:r>
          </a:p>
          <a:p>
            <a:pPr marL="272161" indent="-272161">
              <a:defRPr/>
            </a:pPr>
            <a:endParaRPr lang="en-US" altLang="en-US" dirty="0"/>
          </a:p>
          <a:p>
            <a:pPr marL="272161" indent="-272161">
              <a:defRPr/>
            </a:pPr>
            <a:r>
              <a:rPr lang="en-US" altLang="en-US" dirty="0"/>
              <a:t>Janssen prohibits the promotion of unapproved uses in any fashion and complies with all applicable laws, regulations, and company policies.</a:t>
            </a:r>
          </a:p>
          <a:p>
            <a:pPr marL="272161" indent="-272161">
              <a:defRPr/>
            </a:pPr>
            <a:endParaRPr lang="en-US" altLang="en-US" dirty="0"/>
          </a:p>
          <a:p>
            <a:pPr marL="272161" indent="-272161">
              <a:defRPr/>
            </a:pPr>
            <a:r>
              <a:rPr lang="en-US" altLang="en-US" dirty="0"/>
              <a:t>Please refer to the relevant SmPC of any compounds mentioned in this case study for full prescribing information. As prescribing information may vary from country to country, please refer to your local prescribing information for complete details.</a:t>
            </a:r>
          </a:p>
        </p:txBody>
      </p:sp>
    </p:spTree>
    <p:extLst>
      <p:ext uri="{BB962C8B-B14F-4D97-AF65-F5344CB8AC3E}">
        <p14:creationId xmlns:p14="http://schemas.microsoft.com/office/powerpoint/2010/main" val="197486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F213DF4-C73D-4DEE-A464-DD5F0B061B92}"/>
              </a:ext>
            </a:extLst>
          </p:cNvPr>
          <p:cNvPicPr>
            <a:picLocks noChangeAspect="1"/>
          </p:cNvPicPr>
          <p:nvPr/>
        </p:nvPicPr>
        <p:blipFill>
          <a:blip r:embed="rId2"/>
          <a:stretch>
            <a:fillRect/>
          </a:stretch>
        </p:blipFill>
        <p:spPr>
          <a:xfrm>
            <a:off x="656358" y="1318474"/>
            <a:ext cx="1617376" cy="1033939"/>
          </a:xfrm>
          <a:prstGeom prst="rect">
            <a:avLst/>
          </a:prstGeom>
        </p:spPr>
      </p:pic>
      <p:sp>
        <p:nvSpPr>
          <p:cNvPr id="2" name="Title 1">
            <a:extLst>
              <a:ext uri="{FF2B5EF4-FFF2-40B4-BE49-F238E27FC236}">
                <a16:creationId xmlns:a16="http://schemas.microsoft.com/office/drawing/2014/main" id="{F0591062-9C24-BF41-AD44-F714FD1089F6}"/>
              </a:ext>
            </a:extLst>
          </p:cNvPr>
          <p:cNvSpPr>
            <a:spLocks noGrp="1"/>
          </p:cNvSpPr>
          <p:nvPr>
            <p:ph type="title"/>
          </p:nvPr>
        </p:nvSpPr>
        <p:spPr>
          <a:xfrm>
            <a:off x="600762" y="384000"/>
            <a:ext cx="10990479" cy="960000"/>
          </a:xfrm>
        </p:spPr>
        <p:txBody>
          <a:bodyPr>
            <a:normAutofit/>
          </a:bodyPr>
          <a:lstStyle/>
          <a:p>
            <a:r>
              <a:rPr lang="en-US" dirty="0"/>
              <a:t>CLINICAL PRESENTATION</a:t>
            </a:r>
          </a:p>
        </p:txBody>
      </p:sp>
      <p:sp>
        <p:nvSpPr>
          <p:cNvPr id="7" name="Text Placeholder 4">
            <a:extLst>
              <a:ext uri="{FF2B5EF4-FFF2-40B4-BE49-F238E27FC236}">
                <a16:creationId xmlns:a16="http://schemas.microsoft.com/office/drawing/2014/main" id="{F558607A-0684-7F45-A145-72E005460443}"/>
              </a:ext>
            </a:extLst>
          </p:cNvPr>
          <p:cNvSpPr txBox="1">
            <a:spLocks/>
          </p:cNvSpPr>
          <p:nvPr/>
        </p:nvSpPr>
        <p:spPr>
          <a:xfrm>
            <a:off x="2748254" y="1360851"/>
            <a:ext cx="8995001" cy="759137"/>
          </a:xfrm>
          <a:prstGeom prst="rect">
            <a:avLst/>
          </a:prstGeom>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US" sz="2000" b="1" dirty="0">
                <a:solidFill>
                  <a:schemeClr val="tx1"/>
                </a:solidFill>
                <a:latin typeface="+mn-lt"/>
                <a:ea typeface="Verdana" panose="020B0604030504040204" pitchFamily="34" charset="0"/>
                <a:cs typeface="Verdana" panose="020B0604030504040204" pitchFamily="34" charset="0"/>
                <a:sym typeface="Calibri"/>
              </a:rPr>
              <a:t>60-year-old man with low-risk metastatic castration sensitive prostate cancer </a:t>
            </a:r>
          </a:p>
        </p:txBody>
      </p:sp>
      <p:sp>
        <p:nvSpPr>
          <p:cNvPr id="13" name="Text Placeholder 4">
            <a:extLst>
              <a:ext uri="{FF2B5EF4-FFF2-40B4-BE49-F238E27FC236}">
                <a16:creationId xmlns:a16="http://schemas.microsoft.com/office/drawing/2014/main" id="{C77BAE91-89A9-954F-93C8-D8CA996DCAA1}"/>
              </a:ext>
            </a:extLst>
          </p:cNvPr>
          <p:cNvSpPr txBox="1">
            <a:spLocks/>
          </p:cNvSpPr>
          <p:nvPr/>
        </p:nvSpPr>
        <p:spPr>
          <a:xfrm>
            <a:off x="3239148" y="289996"/>
            <a:ext cx="8952852" cy="171558"/>
          </a:xfrm>
          <a:prstGeom prst="rect">
            <a:avLst/>
          </a:prstGeom>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i="1" dirty="0">
                <a:solidFill>
                  <a:schemeClr val="accent2"/>
                </a:solidFill>
                <a:latin typeface="Verdana" panose="020B0604030504040204" pitchFamily="34" charset="0"/>
                <a:ea typeface="Verdana" panose="020B0604030504040204" pitchFamily="34" charset="0"/>
                <a:cs typeface="Verdana" panose="020B0604030504040204" pitchFamily="34" charset="0"/>
                <a:sym typeface="Calibri"/>
              </a:rPr>
              <a:t>Case courtesy of Dr Kohei HASHIMOTO, Sapporo Medical University School of Medicine</a:t>
            </a:r>
          </a:p>
          <a:p>
            <a:endParaRPr lang="en-US" i="1" dirty="0">
              <a:solidFill>
                <a:schemeClr val="accent2"/>
              </a:solidFill>
              <a:latin typeface="Verdana" panose="020B0604030504040204" pitchFamily="34" charset="0"/>
              <a:ea typeface="Verdana" panose="020B0604030504040204" pitchFamily="34" charset="0"/>
              <a:cs typeface="Verdana" panose="020B0604030504040204" pitchFamily="34" charset="0"/>
              <a:sym typeface="Calibri"/>
            </a:endParaRPr>
          </a:p>
        </p:txBody>
      </p:sp>
      <p:sp>
        <p:nvSpPr>
          <p:cNvPr id="16" name="TextBox 15">
            <a:extLst>
              <a:ext uri="{FF2B5EF4-FFF2-40B4-BE49-F238E27FC236}">
                <a16:creationId xmlns:a16="http://schemas.microsoft.com/office/drawing/2014/main" id="{92212C16-1F97-C54A-9805-BB6D7A7198E5}"/>
              </a:ext>
            </a:extLst>
          </p:cNvPr>
          <p:cNvSpPr txBox="1"/>
          <p:nvPr/>
        </p:nvSpPr>
        <p:spPr>
          <a:xfrm>
            <a:off x="559995" y="2352413"/>
            <a:ext cx="2188259" cy="246221"/>
          </a:xfrm>
          <a:prstGeom prst="rect">
            <a:avLst/>
          </a:prstGeom>
          <a:noFill/>
        </p:spPr>
        <p:txBody>
          <a:bodyPr wrap="square">
            <a:spAutoFit/>
          </a:bodyPr>
          <a:lstStyle/>
          <a:p>
            <a:r>
              <a:rPr lang="en-US" sz="1000" dirty="0"/>
              <a:t>Photo by Alief </a:t>
            </a:r>
            <a:r>
              <a:rPr lang="en-US" sz="1000" dirty="0" err="1"/>
              <a:t>Priyanto</a:t>
            </a:r>
            <a:r>
              <a:rPr lang="en-US" sz="1000" dirty="0"/>
              <a:t> on </a:t>
            </a:r>
            <a:r>
              <a:rPr lang="en-US" sz="1000" dirty="0" err="1"/>
              <a:t>Unsplash</a:t>
            </a:r>
            <a:endParaRPr lang="en-US" sz="1000" dirty="0"/>
          </a:p>
        </p:txBody>
      </p:sp>
      <p:sp>
        <p:nvSpPr>
          <p:cNvPr id="18" name="四角形: 角を丸くする 17">
            <a:extLst>
              <a:ext uri="{FF2B5EF4-FFF2-40B4-BE49-F238E27FC236}">
                <a16:creationId xmlns:a16="http://schemas.microsoft.com/office/drawing/2014/main" id="{7042BCCB-13C4-460F-B98E-5FBF512BEE9B}"/>
              </a:ext>
            </a:extLst>
          </p:cNvPr>
          <p:cNvSpPr/>
          <p:nvPr/>
        </p:nvSpPr>
        <p:spPr>
          <a:xfrm>
            <a:off x="656358" y="2881907"/>
            <a:ext cx="2423698" cy="1503732"/>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 name="テキスト ボックス 18">
            <a:extLst>
              <a:ext uri="{FF2B5EF4-FFF2-40B4-BE49-F238E27FC236}">
                <a16:creationId xmlns:a16="http://schemas.microsoft.com/office/drawing/2014/main" id="{CB0EA263-4D3D-4DAB-8E44-758E0F475FC7}"/>
              </a:ext>
            </a:extLst>
          </p:cNvPr>
          <p:cNvSpPr txBox="1"/>
          <p:nvPr/>
        </p:nvSpPr>
        <p:spPr>
          <a:xfrm>
            <a:off x="754013" y="2881907"/>
            <a:ext cx="2197356" cy="1477328"/>
          </a:xfrm>
          <a:prstGeom prst="rect">
            <a:avLst/>
          </a:prstGeom>
          <a:noFill/>
        </p:spPr>
        <p:txBody>
          <a:bodyPr wrap="square" rtlCol="0">
            <a:spAutoFit/>
          </a:bodyPr>
          <a:lstStyle/>
          <a:p>
            <a:r>
              <a:rPr lang="en-US" altLang="ja-JP" dirty="0"/>
              <a:t>Age: 60</a:t>
            </a:r>
            <a:r>
              <a:rPr lang="ja-JP" altLang="en-US" dirty="0"/>
              <a:t>　</a:t>
            </a:r>
            <a:endParaRPr lang="en-US" altLang="ja-JP" dirty="0"/>
          </a:p>
          <a:p>
            <a:r>
              <a:rPr lang="en-US" altLang="ja-JP" dirty="0"/>
              <a:t>T2aN0M0</a:t>
            </a:r>
          </a:p>
          <a:p>
            <a:r>
              <a:rPr lang="en-US" altLang="ja-JP" dirty="0" err="1"/>
              <a:t>iPSA</a:t>
            </a:r>
            <a:r>
              <a:rPr lang="en-US" altLang="ja-JP" dirty="0"/>
              <a:t> 10.13 ng/ml</a:t>
            </a:r>
            <a:r>
              <a:rPr lang="ja-JP" altLang="en-US" dirty="0"/>
              <a:t>　</a:t>
            </a:r>
            <a:endParaRPr lang="en-US" altLang="ja-JP" dirty="0"/>
          </a:p>
          <a:p>
            <a:r>
              <a:rPr lang="en-US" altLang="ja-JP" dirty="0"/>
              <a:t>Gleason</a:t>
            </a:r>
            <a:r>
              <a:rPr lang="ja-JP" altLang="en-US" dirty="0"/>
              <a:t> </a:t>
            </a:r>
            <a:r>
              <a:rPr lang="en-US" altLang="ja-JP" dirty="0"/>
              <a:t>score 5+4</a:t>
            </a:r>
          </a:p>
          <a:p>
            <a:r>
              <a:rPr lang="en-US" altLang="ja-JP" dirty="0"/>
              <a:t>Adenocarcinoma</a:t>
            </a:r>
          </a:p>
        </p:txBody>
      </p:sp>
      <p:sp>
        <p:nvSpPr>
          <p:cNvPr id="20" name="矢印: 五方向 19">
            <a:extLst>
              <a:ext uri="{FF2B5EF4-FFF2-40B4-BE49-F238E27FC236}">
                <a16:creationId xmlns:a16="http://schemas.microsoft.com/office/drawing/2014/main" id="{61F20284-3D9A-402F-8EFB-B6868D34C98C}"/>
              </a:ext>
            </a:extLst>
          </p:cNvPr>
          <p:cNvSpPr/>
          <p:nvPr/>
        </p:nvSpPr>
        <p:spPr>
          <a:xfrm>
            <a:off x="3107718" y="3578019"/>
            <a:ext cx="7139368" cy="239097"/>
          </a:xfrm>
          <a:prstGeom prst="homePlate">
            <a:avLst>
              <a:gd name="adj" fmla="val 100014"/>
            </a:avLst>
          </a:prstGeom>
          <a:solidFill>
            <a:schemeClr val="accent5">
              <a:lumMod val="5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 name="楕円 20">
            <a:extLst>
              <a:ext uri="{FF2B5EF4-FFF2-40B4-BE49-F238E27FC236}">
                <a16:creationId xmlns:a16="http://schemas.microsoft.com/office/drawing/2014/main" id="{0C4A3C9C-1D78-4E4E-AE8A-52A02C9C7D36}"/>
              </a:ext>
            </a:extLst>
          </p:cNvPr>
          <p:cNvSpPr/>
          <p:nvPr/>
        </p:nvSpPr>
        <p:spPr>
          <a:xfrm>
            <a:off x="5981520" y="3473338"/>
            <a:ext cx="480280" cy="467028"/>
          </a:xfrm>
          <a:prstGeom prst="ellipse">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b="1" dirty="0">
              <a:solidFill>
                <a:schemeClr val="tx1"/>
              </a:solidFill>
            </a:endParaRPr>
          </a:p>
        </p:txBody>
      </p:sp>
      <p:sp>
        <p:nvSpPr>
          <p:cNvPr id="22" name="テキスト ボックス 21">
            <a:extLst>
              <a:ext uri="{FF2B5EF4-FFF2-40B4-BE49-F238E27FC236}">
                <a16:creationId xmlns:a16="http://schemas.microsoft.com/office/drawing/2014/main" id="{4F3CEDDD-6F31-4193-8B02-F7117EB3F784}"/>
              </a:ext>
            </a:extLst>
          </p:cNvPr>
          <p:cNvSpPr txBox="1"/>
          <p:nvPr/>
        </p:nvSpPr>
        <p:spPr>
          <a:xfrm>
            <a:off x="2550981" y="3223022"/>
            <a:ext cx="2961561" cy="338554"/>
          </a:xfrm>
          <a:prstGeom prst="rect">
            <a:avLst/>
          </a:prstGeom>
          <a:noFill/>
        </p:spPr>
        <p:txBody>
          <a:bodyPr wrap="square" rtlCol="0">
            <a:spAutoFit/>
          </a:bodyPr>
          <a:lstStyle/>
          <a:p>
            <a:pPr algn="ctr"/>
            <a:r>
              <a:rPr lang="en-US" altLang="ja-JP" sz="1600" b="1" dirty="0">
                <a:solidFill>
                  <a:schemeClr val="accent5">
                    <a:lumMod val="50000"/>
                  </a:schemeClr>
                </a:solidFill>
              </a:rPr>
              <a:t>IMRT 78Gy+ADT</a:t>
            </a:r>
            <a:endParaRPr lang="ja-JP" altLang="en-US" sz="1600" b="1" dirty="0">
              <a:solidFill>
                <a:schemeClr val="accent5">
                  <a:lumMod val="50000"/>
                </a:schemeClr>
              </a:solidFill>
            </a:endParaRPr>
          </a:p>
        </p:txBody>
      </p:sp>
      <p:sp>
        <p:nvSpPr>
          <p:cNvPr id="23" name="四角形: 角を丸くする 22">
            <a:extLst>
              <a:ext uri="{FF2B5EF4-FFF2-40B4-BE49-F238E27FC236}">
                <a16:creationId xmlns:a16="http://schemas.microsoft.com/office/drawing/2014/main" id="{8C227381-7753-43CA-9606-DF43E100110D}"/>
              </a:ext>
            </a:extLst>
          </p:cNvPr>
          <p:cNvSpPr/>
          <p:nvPr/>
        </p:nvSpPr>
        <p:spPr>
          <a:xfrm>
            <a:off x="7085410" y="3093795"/>
            <a:ext cx="1968857" cy="1291844"/>
          </a:xfrm>
          <a:prstGeom prst="roundRect">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4" name="テキスト ボックス 23">
            <a:extLst>
              <a:ext uri="{FF2B5EF4-FFF2-40B4-BE49-F238E27FC236}">
                <a16:creationId xmlns:a16="http://schemas.microsoft.com/office/drawing/2014/main" id="{45F905E6-0603-45B2-B30D-1F7A4DEC1089}"/>
              </a:ext>
            </a:extLst>
          </p:cNvPr>
          <p:cNvSpPr txBox="1"/>
          <p:nvPr/>
        </p:nvSpPr>
        <p:spPr>
          <a:xfrm>
            <a:off x="7266831" y="3309579"/>
            <a:ext cx="2591885" cy="1200329"/>
          </a:xfrm>
          <a:prstGeom prst="rect">
            <a:avLst/>
          </a:prstGeom>
          <a:noFill/>
        </p:spPr>
        <p:txBody>
          <a:bodyPr wrap="square" rtlCol="0">
            <a:spAutoFit/>
          </a:bodyPr>
          <a:lstStyle/>
          <a:p>
            <a:r>
              <a:rPr lang="en-US" altLang="ja-JP" dirty="0">
                <a:latin typeface="+mn-ea"/>
                <a:cs typeface="Arial" panose="020B0604020202020204" pitchFamily="34" charset="0"/>
              </a:rPr>
              <a:t>PSA 2.85</a:t>
            </a:r>
          </a:p>
          <a:p>
            <a:r>
              <a:rPr lang="en-US" altLang="ja-JP" b="1" dirty="0">
                <a:solidFill>
                  <a:srgbClr val="FF0000"/>
                </a:solidFill>
                <a:latin typeface="+mn-ea"/>
                <a:cs typeface="Arial" panose="020B0604020202020204" pitchFamily="34" charset="0"/>
              </a:rPr>
              <a:t>Multiple bone metastasis</a:t>
            </a:r>
          </a:p>
          <a:p>
            <a:endParaRPr lang="en-US" altLang="ja-JP" dirty="0">
              <a:latin typeface="+mn-ea"/>
              <a:cs typeface="Arial" panose="020B0604020202020204" pitchFamily="34" charset="0"/>
            </a:endParaRPr>
          </a:p>
        </p:txBody>
      </p:sp>
      <p:sp>
        <p:nvSpPr>
          <p:cNvPr id="25" name="テキスト ボックス 24">
            <a:extLst>
              <a:ext uri="{FF2B5EF4-FFF2-40B4-BE49-F238E27FC236}">
                <a16:creationId xmlns:a16="http://schemas.microsoft.com/office/drawing/2014/main" id="{13788F5C-77C9-438F-8E10-FD7B1791173F}"/>
              </a:ext>
            </a:extLst>
          </p:cNvPr>
          <p:cNvSpPr txBox="1"/>
          <p:nvPr/>
        </p:nvSpPr>
        <p:spPr>
          <a:xfrm>
            <a:off x="5261493" y="4037851"/>
            <a:ext cx="1796256" cy="584775"/>
          </a:xfrm>
          <a:prstGeom prst="rect">
            <a:avLst/>
          </a:prstGeom>
          <a:noFill/>
        </p:spPr>
        <p:txBody>
          <a:bodyPr wrap="square" rtlCol="0">
            <a:spAutoFit/>
          </a:bodyPr>
          <a:lstStyle/>
          <a:p>
            <a:pPr algn="ctr"/>
            <a:r>
              <a:rPr lang="en-US" altLang="ja-JP" sz="1600" b="1" dirty="0">
                <a:solidFill>
                  <a:schemeClr val="accent5">
                    <a:lumMod val="50000"/>
                  </a:schemeClr>
                </a:solidFill>
              </a:rPr>
              <a:t>PSA </a:t>
            </a:r>
          </a:p>
          <a:p>
            <a:pPr algn="ctr"/>
            <a:r>
              <a:rPr lang="en-US" altLang="ja-JP" sz="1600" b="1" dirty="0">
                <a:solidFill>
                  <a:schemeClr val="accent5">
                    <a:lumMod val="50000"/>
                  </a:schemeClr>
                </a:solidFill>
              </a:rPr>
              <a:t>recurrence</a:t>
            </a:r>
            <a:endParaRPr lang="ja-JP" altLang="en-US" sz="1600" b="1" dirty="0">
              <a:solidFill>
                <a:schemeClr val="accent5">
                  <a:lumMod val="50000"/>
                </a:schemeClr>
              </a:solidFill>
            </a:endParaRPr>
          </a:p>
        </p:txBody>
      </p:sp>
      <p:sp>
        <p:nvSpPr>
          <p:cNvPr id="26" name="テキスト ボックス 15">
            <a:extLst>
              <a:ext uri="{FF2B5EF4-FFF2-40B4-BE49-F238E27FC236}">
                <a16:creationId xmlns:a16="http://schemas.microsoft.com/office/drawing/2014/main" id="{5A918978-2CC5-4255-A1A0-93C582F8A723}"/>
              </a:ext>
            </a:extLst>
          </p:cNvPr>
          <p:cNvSpPr txBox="1"/>
          <p:nvPr/>
        </p:nvSpPr>
        <p:spPr>
          <a:xfrm>
            <a:off x="2449829" y="4586970"/>
            <a:ext cx="2961562" cy="46166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kumimoji="1" lang="en-US" altLang="ja-JP" sz="2400" b="1" dirty="0"/>
              <a:t>Low risk </a:t>
            </a:r>
            <a:r>
              <a:rPr kumimoji="1" lang="en-US" altLang="ja-JP" sz="2400" b="1" dirty="0" err="1"/>
              <a:t>mCSPC</a:t>
            </a:r>
            <a:endParaRPr kumimoji="1" lang="ja-JP" altLang="en-US" sz="2400" b="1" dirty="0"/>
          </a:p>
        </p:txBody>
      </p:sp>
      <p:sp>
        <p:nvSpPr>
          <p:cNvPr id="27" name="テキスト ボックス 16">
            <a:extLst>
              <a:ext uri="{FF2B5EF4-FFF2-40B4-BE49-F238E27FC236}">
                <a16:creationId xmlns:a16="http://schemas.microsoft.com/office/drawing/2014/main" id="{A042018C-BCEA-46B8-96A0-30362EADBA7D}"/>
              </a:ext>
            </a:extLst>
          </p:cNvPr>
          <p:cNvSpPr txBox="1"/>
          <p:nvPr/>
        </p:nvSpPr>
        <p:spPr>
          <a:xfrm>
            <a:off x="2449829" y="5107590"/>
            <a:ext cx="2683401" cy="646331"/>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1" dirty="0"/>
              <a:t>GS5+4</a:t>
            </a:r>
          </a:p>
          <a:p>
            <a:pPr marL="285750" indent="-285750">
              <a:buFont typeface="Arial" panose="020B0604020202020204" pitchFamily="34" charset="0"/>
              <a:buChar char="•"/>
            </a:pPr>
            <a:r>
              <a:rPr lang="en-US" altLang="ja-JP" b="1" dirty="0"/>
              <a:t>Bone metastasis:2</a:t>
            </a:r>
            <a:endParaRPr kumimoji="1" lang="ja-JP" altLang="en-US" b="1" dirty="0"/>
          </a:p>
        </p:txBody>
      </p:sp>
      <p:pic>
        <p:nvPicPr>
          <p:cNvPr id="28" name="図 31">
            <a:extLst>
              <a:ext uri="{FF2B5EF4-FFF2-40B4-BE49-F238E27FC236}">
                <a16:creationId xmlns:a16="http://schemas.microsoft.com/office/drawing/2014/main" id="{C57ECD27-01FA-4544-9D49-D9C3C112EE81}"/>
              </a:ext>
            </a:extLst>
          </p:cNvPr>
          <p:cNvPicPr>
            <a:picLocks noChangeAspect="1"/>
          </p:cNvPicPr>
          <p:nvPr/>
        </p:nvPicPr>
        <p:blipFill>
          <a:blip r:embed="rId3"/>
          <a:stretch>
            <a:fillRect/>
          </a:stretch>
        </p:blipFill>
        <p:spPr>
          <a:xfrm>
            <a:off x="10507433" y="1983667"/>
            <a:ext cx="1186253" cy="4172694"/>
          </a:xfrm>
          <a:prstGeom prst="rect">
            <a:avLst/>
          </a:prstGeom>
        </p:spPr>
      </p:pic>
      <p:sp>
        <p:nvSpPr>
          <p:cNvPr id="29" name="Rectangle 28">
            <a:extLst>
              <a:ext uri="{FF2B5EF4-FFF2-40B4-BE49-F238E27FC236}">
                <a16:creationId xmlns:a16="http://schemas.microsoft.com/office/drawing/2014/main" id="{3905DAB1-2A4A-41C5-B736-F4E4902FD388}"/>
              </a:ext>
            </a:extLst>
          </p:cNvPr>
          <p:cNvSpPr/>
          <p:nvPr/>
        </p:nvSpPr>
        <p:spPr>
          <a:xfrm>
            <a:off x="600762" y="6289334"/>
            <a:ext cx="11241797" cy="230832"/>
          </a:xfrm>
          <a:prstGeom prst="rect">
            <a:avLst/>
          </a:prstGeom>
        </p:spPr>
        <p:txBody>
          <a:bodyPr wrap="square">
            <a:spAutoFit/>
          </a:bodyPr>
          <a:lstStyle/>
          <a:p>
            <a:pPr>
              <a:defRPr/>
            </a:pPr>
            <a:r>
              <a:rPr lang="en-US" sz="900" dirty="0">
                <a:ea typeface="Verdana" panose="020B0604030504040204" pitchFamily="34" charset="0"/>
                <a:cs typeface="Verdana" panose="020B0604030504040204" pitchFamily="34" charset="0"/>
                <a:sym typeface="Calibri"/>
              </a:rPr>
              <a:t>ADT, androgen deprivation therapy; GS, Gleason score; IMRT, intensity-modulated radiotherapy; </a:t>
            </a:r>
            <a:r>
              <a:rPr lang="en-US" sz="900" dirty="0" err="1">
                <a:ea typeface="Verdana" panose="020B0604030504040204" pitchFamily="34" charset="0"/>
                <a:cs typeface="Verdana" panose="020B0604030504040204" pitchFamily="34" charset="0"/>
                <a:sym typeface="Calibri"/>
              </a:rPr>
              <a:t>mCSPC</a:t>
            </a:r>
            <a:r>
              <a:rPr lang="en-US" sz="900" dirty="0">
                <a:ea typeface="Verdana" panose="020B0604030504040204" pitchFamily="34" charset="0"/>
                <a:cs typeface="Verdana" panose="020B0604030504040204" pitchFamily="34" charset="0"/>
                <a:sym typeface="Calibri"/>
              </a:rPr>
              <a:t>, metastatic castration sensitive prostate cancer; PSA, prostate specific antigen. </a:t>
            </a:r>
          </a:p>
        </p:txBody>
      </p:sp>
    </p:spTree>
    <p:extLst>
      <p:ext uri="{BB962C8B-B14F-4D97-AF65-F5344CB8AC3E}">
        <p14:creationId xmlns:p14="http://schemas.microsoft.com/office/powerpoint/2010/main" val="273332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91062-9C24-BF41-AD44-F714FD1089F6}"/>
              </a:ext>
            </a:extLst>
          </p:cNvPr>
          <p:cNvSpPr>
            <a:spLocks noGrp="1"/>
          </p:cNvSpPr>
          <p:nvPr>
            <p:ph type="title"/>
          </p:nvPr>
        </p:nvSpPr>
        <p:spPr>
          <a:xfrm>
            <a:off x="600762" y="384000"/>
            <a:ext cx="10990479" cy="960000"/>
          </a:xfrm>
        </p:spPr>
        <p:txBody>
          <a:bodyPr>
            <a:normAutofit/>
          </a:bodyPr>
          <a:lstStyle/>
          <a:p>
            <a:r>
              <a:rPr lang="en-US" dirty="0" err="1"/>
              <a:t>PsA</a:t>
            </a:r>
            <a:r>
              <a:rPr lang="en-US" dirty="0"/>
              <a:t> levels following apalutamide</a:t>
            </a:r>
          </a:p>
        </p:txBody>
      </p:sp>
      <p:sp>
        <p:nvSpPr>
          <p:cNvPr id="12" name="Rectangle 11">
            <a:extLst>
              <a:ext uri="{FF2B5EF4-FFF2-40B4-BE49-F238E27FC236}">
                <a16:creationId xmlns:a16="http://schemas.microsoft.com/office/drawing/2014/main" id="{2D78A381-B9BA-8E40-A2ED-F867FFA8BAB4}"/>
              </a:ext>
            </a:extLst>
          </p:cNvPr>
          <p:cNvSpPr/>
          <p:nvPr/>
        </p:nvSpPr>
        <p:spPr>
          <a:xfrm>
            <a:off x="600762" y="6289334"/>
            <a:ext cx="11241797" cy="230832"/>
          </a:xfrm>
          <a:prstGeom prst="rect">
            <a:avLst/>
          </a:prstGeom>
        </p:spPr>
        <p:txBody>
          <a:bodyPr wrap="square">
            <a:spAutoFit/>
          </a:bodyPr>
          <a:lstStyle/>
          <a:p>
            <a:pPr>
              <a:defRPr/>
            </a:pPr>
            <a:r>
              <a:rPr lang="en-US" sz="900" dirty="0">
                <a:ea typeface="Verdana" panose="020B0604030504040204" pitchFamily="34" charset="0"/>
                <a:cs typeface="Verdana" panose="020B0604030504040204" pitchFamily="34" charset="0"/>
                <a:sym typeface="Calibri"/>
              </a:rPr>
              <a:t>ADT, androgen deprivation therapy; APA, apalutamide; IMRT, intensity-modulated radiotherapy; </a:t>
            </a:r>
            <a:r>
              <a:rPr lang="en-US" sz="900" dirty="0" err="1">
                <a:ea typeface="Verdana" panose="020B0604030504040204" pitchFamily="34" charset="0"/>
                <a:cs typeface="Verdana" panose="020B0604030504040204" pitchFamily="34" charset="0"/>
                <a:sym typeface="Calibri"/>
              </a:rPr>
              <a:t>mCSPC</a:t>
            </a:r>
            <a:r>
              <a:rPr lang="en-US" sz="900" dirty="0">
                <a:ea typeface="Verdana" panose="020B0604030504040204" pitchFamily="34" charset="0"/>
                <a:cs typeface="Verdana" panose="020B0604030504040204" pitchFamily="34" charset="0"/>
                <a:sym typeface="Calibri"/>
              </a:rPr>
              <a:t>, metastatic castration sensitive prostate cancer; PSA, prostate specific antigen. </a:t>
            </a:r>
          </a:p>
        </p:txBody>
      </p:sp>
      <p:sp>
        <p:nvSpPr>
          <p:cNvPr id="13" name="Text Placeholder 4">
            <a:extLst>
              <a:ext uri="{FF2B5EF4-FFF2-40B4-BE49-F238E27FC236}">
                <a16:creationId xmlns:a16="http://schemas.microsoft.com/office/drawing/2014/main" id="{C77BAE91-89A9-954F-93C8-D8CA996DCAA1}"/>
              </a:ext>
            </a:extLst>
          </p:cNvPr>
          <p:cNvSpPr txBox="1">
            <a:spLocks/>
          </p:cNvSpPr>
          <p:nvPr/>
        </p:nvSpPr>
        <p:spPr>
          <a:xfrm>
            <a:off x="3239148" y="289996"/>
            <a:ext cx="8952852" cy="171558"/>
          </a:xfrm>
          <a:prstGeom prst="rect">
            <a:avLst/>
          </a:prstGeom>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i="1" dirty="0">
                <a:solidFill>
                  <a:schemeClr val="accent2"/>
                </a:solidFill>
                <a:latin typeface="Verdana" panose="020B0604030504040204" pitchFamily="34" charset="0"/>
                <a:ea typeface="Verdana" panose="020B0604030504040204" pitchFamily="34" charset="0"/>
                <a:cs typeface="Verdana" panose="020B0604030504040204" pitchFamily="34" charset="0"/>
                <a:sym typeface="Calibri"/>
              </a:rPr>
              <a:t>Case courtesy of Dr Kohei HASHIMOTO, Sapporo Medical University School of Medicine</a:t>
            </a:r>
          </a:p>
          <a:p>
            <a:endParaRPr lang="en-US" i="1" dirty="0">
              <a:solidFill>
                <a:schemeClr val="accent2"/>
              </a:solidFill>
              <a:latin typeface="Verdana" panose="020B0604030504040204" pitchFamily="34" charset="0"/>
              <a:ea typeface="Verdana" panose="020B0604030504040204" pitchFamily="34" charset="0"/>
              <a:cs typeface="Verdana" panose="020B0604030504040204" pitchFamily="34" charset="0"/>
              <a:sym typeface="Calibri"/>
            </a:endParaRPr>
          </a:p>
        </p:txBody>
      </p:sp>
      <p:pic>
        <p:nvPicPr>
          <p:cNvPr id="17" name="図 12">
            <a:extLst>
              <a:ext uri="{FF2B5EF4-FFF2-40B4-BE49-F238E27FC236}">
                <a16:creationId xmlns:a16="http://schemas.microsoft.com/office/drawing/2014/main" id="{ED22D264-0CBB-4D6E-A4AD-2F82CCA034DB}"/>
              </a:ext>
            </a:extLst>
          </p:cNvPr>
          <p:cNvPicPr>
            <a:picLocks noChangeAspect="1"/>
          </p:cNvPicPr>
          <p:nvPr/>
        </p:nvPicPr>
        <p:blipFill>
          <a:blip r:embed="rId2"/>
          <a:stretch>
            <a:fillRect/>
          </a:stretch>
        </p:blipFill>
        <p:spPr>
          <a:xfrm>
            <a:off x="10445469" y="8078296"/>
            <a:ext cx="1473369" cy="664007"/>
          </a:xfrm>
          <a:prstGeom prst="rect">
            <a:avLst/>
          </a:prstGeom>
        </p:spPr>
      </p:pic>
      <p:sp>
        <p:nvSpPr>
          <p:cNvPr id="197" name="四角形: 角を丸くする 17">
            <a:extLst>
              <a:ext uri="{FF2B5EF4-FFF2-40B4-BE49-F238E27FC236}">
                <a16:creationId xmlns:a16="http://schemas.microsoft.com/office/drawing/2014/main" id="{2A3F4B20-6992-442E-8151-30C0C48625D7}"/>
              </a:ext>
            </a:extLst>
          </p:cNvPr>
          <p:cNvSpPr/>
          <p:nvPr/>
        </p:nvSpPr>
        <p:spPr>
          <a:xfrm>
            <a:off x="656358" y="1239364"/>
            <a:ext cx="2423698" cy="1503732"/>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8" name="テキスト ボックス 18">
            <a:extLst>
              <a:ext uri="{FF2B5EF4-FFF2-40B4-BE49-F238E27FC236}">
                <a16:creationId xmlns:a16="http://schemas.microsoft.com/office/drawing/2014/main" id="{F0857CD4-06D1-481F-A2D8-5278352150C2}"/>
              </a:ext>
            </a:extLst>
          </p:cNvPr>
          <p:cNvSpPr txBox="1"/>
          <p:nvPr/>
        </p:nvSpPr>
        <p:spPr>
          <a:xfrm>
            <a:off x="754013" y="1239364"/>
            <a:ext cx="2197356" cy="1477328"/>
          </a:xfrm>
          <a:prstGeom prst="rect">
            <a:avLst/>
          </a:prstGeom>
          <a:noFill/>
        </p:spPr>
        <p:txBody>
          <a:bodyPr wrap="square" rtlCol="0">
            <a:spAutoFit/>
          </a:bodyPr>
          <a:lstStyle/>
          <a:p>
            <a:r>
              <a:rPr lang="en-US" altLang="ja-JP" dirty="0"/>
              <a:t>Age: 60</a:t>
            </a:r>
            <a:r>
              <a:rPr lang="ja-JP" altLang="en-US" dirty="0"/>
              <a:t>　</a:t>
            </a:r>
            <a:endParaRPr lang="en-US" altLang="ja-JP" dirty="0"/>
          </a:p>
          <a:p>
            <a:r>
              <a:rPr lang="en-US" altLang="ja-JP" dirty="0"/>
              <a:t>T2aN0M0</a:t>
            </a:r>
          </a:p>
          <a:p>
            <a:r>
              <a:rPr lang="en-US" altLang="ja-JP" dirty="0" err="1"/>
              <a:t>iPSA</a:t>
            </a:r>
            <a:r>
              <a:rPr lang="en-US" altLang="ja-JP" dirty="0"/>
              <a:t> 10.13 ng/ml</a:t>
            </a:r>
            <a:r>
              <a:rPr lang="ja-JP" altLang="en-US" dirty="0"/>
              <a:t>　</a:t>
            </a:r>
            <a:endParaRPr lang="en-US" altLang="ja-JP" dirty="0"/>
          </a:p>
          <a:p>
            <a:r>
              <a:rPr lang="en-US" altLang="ja-JP" dirty="0"/>
              <a:t>Gleason</a:t>
            </a:r>
            <a:r>
              <a:rPr lang="ja-JP" altLang="en-US" dirty="0"/>
              <a:t> </a:t>
            </a:r>
            <a:r>
              <a:rPr lang="en-US" altLang="ja-JP" dirty="0"/>
              <a:t>score 5+4</a:t>
            </a:r>
          </a:p>
          <a:p>
            <a:r>
              <a:rPr lang="en-US" altLang="ja-JP" dirty="0"/>
              <a:t>Adenocarcinoma</a:t>
            </a:r>
          </a:p>
        </p:txBody>
      </p:sp>
      <p:sp>
        <p:nvSpPr>
          <p:cNvPr id="199" name="矢印: 五方向 19">
            <a:extLst>
              <a:ext uri="{FF2B5EF4-FFF2-40B4-BE49-F238E27FC236}">
                <a16:creationId xmlns:a16="http://schemas.microsoft.com/office/drawing/2014/main" id="{EF3C0B23-37B3-4EA2-B142-6DF4280D33B8}"/>
              </a:ext>
            </a:extLst>
          </p:cNvPr>
          <p:cNvSpPr/>
          <p:nvPr/>
        </p:nvSpPr>
        <p:spPr>
          <a:xfrm>
            <a:off x="3107718" y="1935476"/>
            <a:ext cx="7139368" cy="239097"/>
          </a:xfrm>
          <a:prstGeom prst="homePlate">
            <a:avLst>
              <a:gd name="adj" fmla="val 100014"/>
            </a:avLst>
          </a:prstGeom>
          <a:solidFill>
            <a:schemeClr val="accent5">
              <a:lumMod val="5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0" name="楕円 20">
            <a:extLst>
              <a:ext uri="{FF2B5EF4-FFF2-40B4-BE49-F238E27FC236}">
                <a16:creationId xmlns:a16="http://schemas.microsoft.com/office/drawing/2014/main" id="{6A5E4714-4E20-4BB1-B4CE-60D506786216}"/>
              </a:ext>
            </a:extLst>
          </p:cNvPr>
          <p:cNvSpPr/>
          <p:nvPr/>
        </p:nvSpPr>
        <p:spPr>
          <a:xfrm>
            <a:off x="5981520" y="1830795"/>
            <a:ext cx="480280" cy="467028"/>
          </a:xfrm>
          <a:prstGeom prst="ellipse">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b="1" dirty="0">
              <a:solidFill>
                <a:schemeClr val="tx1"/>
              </a:solidFill>
            </a:endParaRPr>
          </a:p>
        </p:txBody>
      </p:sp>
      <p:sp>
        <p:nvSpPr>
          <p:cNvPr id="201" name="テキスト ボックス 21">
            <a:extLst>
              <a:ext uri="{FF2B5EF4-FFF2-40B4-BE49-F238E27FC236}">
                <a16:creationId xmlns:a16="http://schemas.microsoft.com/office/drawing/2014/main" id="{D2A6BCB1-7ADF-41BC-9264-5AA17BB0025F}"/>
              </a:ext>
            </a:extLst>
          </p:cNvPr>
          <p:cNvSpPr txBox="1"/>
          <p:nvPr/>
        </p:nvSpPr>
        <p:spPr>
          <a:xfrm>
            <a:off x="2550981" y="1580479"/>
            <a:ext cx="2961561" cy="338554"/>
          </a:xfrm>
          <a:prstGeom prst="rect">
            <a:avLst/>
          </a:prstGeom>
          <a:noFill/>
        </p:spPr>
        <p:txBody>
          <a:bodyPr wrap="square" rtlCol="0">
            <a:spAutoFit/>
          </a:bodyPr>
          <a:lstStyle/>
          <a:p>
            <a:pPr algn="ctr"/>
            <a:r>
              <a:rPr lang="en-US" altLang="ja-JP" sz="1600" b="1" dirty="0">
                <a:solidFill>
                  <a:schemeClr val="accent5">
                    <a:lumMod val="50000"/>
                  </a:schemeClr>
                </a:solidFill>
              </a:rPr>
              <a:t>IMRT 78Gy+ADT</a:t>
            </a:r>
            <a:endParaRPr lang="ja-JP" altLang="en-US" sz="1600" b="1" dirty="0">
              <a:solidFill>
                <a:schemeClr val="accent5">
                  <a:lumMod val="50000"/>
                </a:schemeClr>
              </a:solidFill>
            </a:endParaRPr>
          </a:p>
        </p:txBody>
      </p:sp>
      <p:sp>
        <p:nvSpPr>
          <p:cNvPr id="202" name="四角形: 角を丸くする 22">
            <a:extLst>
              <a:ext uri="{FF2B5EF4-FFF2-40B4-BE49-F238E27FC236}">
                <a16:creationId xmlns:a16="http://schemas.microsoft.com/office/drawing/2014/main" id="{197D61DC-F1EF-4745-A453-993ABBE214E8}"/>
              </a:ext>
            </a:extLst>
          </p:cNvPr>
          <p:cNvSpPr/>
          <p:nvPr/>
        </p:nvSpPr>
        <p:spPr>
          <a:xfrm>
            <a:off x="7085410" y="1451252"/>
            <a:ext cx="1968857" cy="1291844"/>
          </a:xfrm>
          <a:prstGeom prst="roundRect">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3" name="テキスト ボックス 23">
            <a:extLst>
              <a:ext uri="{FF2B5EF4-FFF2-40B4-BE49-F238E27FC236}">
                <a16:creationId xmlns:a16="http://schemas.microsoft.com/office/drawing/2014/main" id="{C9AA2200-1477-4631-97DD-CDCA537C3C6D}"/>
              </a:ext>
            </a:extLst>
          </p:cNvPr>
          <p:cNvSpPr txBox="1"/>
          <p:nvPr/>
        </p:nvSpPr>
        <p:spPr>
          <a:xfrm>
            <a:off x="7266831" y="1667036"/>
            <a:ext cx="2591885" cy="1200329"/>
          </a:xfrm>
          <a:prstGeom prst="rect">
            <a:avLst/>
          </a:prstGeom>
          <a:noFill/>
        </p:spPr>
        <p:txBody>
          <a:bodyPr wrap="square" rtlCol="0">
            <a:spAutoFit/>
          </a:bodyPr>
          <a:lstStyle/>
          <a:p>
            <a:r>
              <a:rPr lang="en-US" altLang="ja-JP" dirty="0">
                <a:latin typeface="+mn-ea"/>
                <a:cs typeface="Arial" panose="020B0604020202020204" pitchFamily="34" charset="0"/>
              </a:rPr>
              <a:t>PSA 2.85</a:t>
            </a:r>
          </a:p>
          <a:p>
            <a:r>
              <a:rPr lang="en-US" altLang="ja-JP" b="1" dirty="0">
                <a:solidFill>
                  <a:srgbClr val="FF0000"/>
                </a:solidFill>
                <a:latin typeface="+mn-ea"/>
                <a:cs typeface="Arial" panose="020B0604020202020204" pitchFamily="34" charset="0"/>
              </a:rPr>
              <a:t>Multiple bone metastasis</a:t>
            </a:r>
          </a:p>
          <a:p>
            <a:endParaRPr lang="en-US" altLang="ja-JP" dirty="0">
              <a:latin typeface="+mn-ea"/>
              <a:cs typeface="Arial" panose="020B0604020202020204" pitchFamily="34" charset="0"/>
            </a:endParaRPr>
          </a:p>
        </p:txBody>
      </p:sp>
      <p:sp>
        <p:nvSpPr>
          <p:cNvPr id="204" name="テキスト ボックス 24">
            <a:extLst>
              <a:ext uri="{FF2B5EF4-FFF2-40B4-BE49-F238E27FC236}">
                <a16:creationId xmlns:a16="http://schemas.microsoft.com/office/drawing/2014/main" id="{0CC8D323-D3FE-47CB-9752-5D8100768FF0}"/>
              </a:ext>
            </a:extLst>
          </p:cNvPr>
          <p:cNvSpPr txBox="1"/>
          <p:nvPr/>
        </p:nvSpPr>
        <p:spPr>
          <a:xfrm>
            <a:off x="5261493" y="2395308"/>
            <a:ext cx="1796256" cy="584775"/>
          </a:xfrm>
          <a:prstGeom prst="rect">
            <a:avLst/>
          </a:prstGeom>
          <a:noFill/>
        </p:spPr>
        <p:txBody>
          <a:bodyPr wrap="square" rtlCol="0">
            <a:spAutoFit/>
          </a:bodyPr>
          <a:lstStyle/>
          <a:p>
            <a:pPr algn="ctr"/>
            <a:r>
              <a:rPr lang="en-US" altLang="ja-JP" sz="1600" b="1" dirty="0">
                <a:solidFill>
                  <a:schemeClr val="accent5">
                    <a:lumMod val="50000"/>
                  </a:schemeClr>
                </a:solidFill>
              </a:rPr>
              <a:t>PSA </a:t>
            </a:r>
          </a:p>
          <a:p>
            <a:pPr algn="ctr"/>
            <a:r>
              <a:rPr lang="en-US" altLang="ja-JP" sz="1600" b="1" dirty="0">
                <a:solidFill>
                  <a:schemeClr val="accent5">
                    <a:lumMod val="50000"/>
                  </a:schemeClr>
                </a:solidFill>
              </a:rPr>
              <a:t>recurrence</a:t>
            </a:r>
            <a:endParaRPr lang="ja-JP" altLang="en-US" sz="1600" b="1" dirty="0">
              <a:solidFill>
                <a:schemeClr val="accent5">
                  <a:lumMod val="50000"/>
                </a:schemeClr>
              </a:solidFill>
            </a:endParaRPr>
          </a:p>
        </p:txBody>
      </p:sp>
      <p:pic>
        <p:nvPicPr>
          <p:cNvPr id="3" name="Picture 2">
            <a:extLst>
              <a:ext uri="{FF2B5EF4-FFF2-40B4-BE49-F238E27FC236}">
                <a16:creationId xmlns:a16="http://schemas.microsoft.com/office/drawing/2014/main" id="{2E71C5E7-F6A7-4069-99AB-83A3016B7464}"/>
              </a:ext>
            </a:extLst>
          </p:cNvPr>
          <p:cNvPicPr>
            <a:picLocks noChangeAspect="1"/>
          </p:cNvPicPr>
          <p:nvPr/>
        </p:nvPicPr>
        <p:blipFill>
          <a:blip r:embed="rId3"/>
          <a:stretch>
            <a:fillRect/>
          </a:stretch>
        </p:blipFill>
        <p:spPr>
          <a:xfrm>
            <a:off x="3202911" y="3057222"/>
            <a:ext cx="4117164" cy="3154973"/>
          </a:xfrm>
          <a:prstGeom prst="rect">
            <a:avLst/>
          </a:prstGeom>
        </p:spPr>
      </p:pic>
    </p:spTree>
    <p:extLst>
      <p:ext uri="{BB962C8B-B14F-4D97-AF65-F5344CB8AC3E}">
        <p14:creationId xmlns:p14="http://schemas.microsoft.com/office/powerpoint/2010/main" val="3732330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91062-9C24-BF41-AD44-F714FD1089F6}"/>
              </a:ext>
            </a:extLst>
          </p:cNvPr>
          <p:cNvSpPr>
            <a:spLocks noGrp="1"/>
          </p:cNvSpPr>
          <p:nvPr>
            <p:ph type="title"/>
          </p:nvPr>
        </p:nvSpPr>
        <p:spPr>
          <a:xfrm>
            <a:off x="600762" y="384000"/>
            <a:ext cx="10990479" cy="960000"/>
          </a:xfrm>
        </p:spPr>
        <p:txBody>
          <a:bodyPr>
            <a:normAutofit/>
          </a:bodyPr>
          <a:lstStyle/>
          <a:p>
            <a:r>
              <a:rPr lang="en-US" dirty="0"/>
              <a:t>Apalutamide-associated skin rash</a:t>
            </a:r>
          </a:p>
        </p:txBody>
      </p:sp>
      <p:sp>
        <p:nvSpPr>
          <p:cNvPr id="12" name="Rectangle 11">
            <a:extLst>
              <a:ext uri="{FF2B5EF4-FFF2-40B4-BE49-F238E27FC236}">
                <a16:creationId xmlns:a16="http://schemas.microsoft.com/office/drawing/2014/main" id="{2D78A381-B9BA-8E40-A2ED-F867FFA8BAB4}"/>
              </a:ext>
            </a:extLst>
          </p:cNvPr>
          <p:cNvSpPr/>
          <p:nvPr/>
        </p:nvSpPr>
        <p:spPr>
          <a:xfrm>
            <a:off x="600762" y="6289334"/>
            <a:ext cx="6912157" cy="369332"/>
          </a:xfrm>
          <a:prstGeom prst="rect">
            <a:avLst/>
          </a:prstGeom>
        </p:spPr>
        <p:txBody>
          <a:bodyPr wrap="square">
            <a:spAutoFit/>
          </a:bodyPr>
          <a:lstStyle/>
          <a:p>
            <a:pPr>
              <a:defRPr/>
            </a:pPr>
            <a:r>
              <a:rPr lang="en-US" sz="900" dirty="0">
                <a:ea typeface="Verdana" panose="020B0604030504040204" pitchFamily="34" charset="0"/>
                <a:cs typeface="Verdana" panose="020B0604030504040204" pitchFamily="34" charset="0"/>
                <a:sym typeface="Calibri"/>
              </a:rPr>
              <a:t>ADT, androgen deprivation therapy; IMRT, intensity-modulated radiotherapy; </a:t>
            </a:r>
            <a:r>
              <a:rPr lang="en-US" sz="900" dirty="0" err="1">
                <a:ea typeface="Verdana" panose="020B0604030504040204" pitchFamily="34" charset="0"/>
                <a:cs typeface="Verdana" panose="020B0604030504040204" pitchFamily="34" charset="0"/>
                <a:sym typeface="Calibri"/>
              </a:rPr>
              <a:t>mCSPC</a:t>
            </a:r>
            <a:r>
              <a:rPr lang="en-US" sz="900" dirty="0">
                <a:ea typeface="Verdana" panose="020B0604030504040204" pitchFamily="34" charset="0"/>
                <a:cs typeface="Verdana" panose="020B0604030504040204" pitchFamily="34" charset="0"/>
                <a:sym typeface="Calibri"/>
              </a:rPr>
              <a:t>, metastatic castration sensitive prostate cancer; PSA, prostate specific antigen. </a:t>
            </a:r>
          </a:p>
        </p:txBody>
      </p:sp>
      <p:sp>
        <p:nvSpPr>
          <p:cNvPr id="13" name="Text Placeholder 4">
            <a:extLst>
              <a:ext uri="{FF2B5EF4-FFF2-40B4-BE49-F238E27FC236}">
                <a16:creationId xmlns:a16="http://schemas.microsoft.com/office/drawing/2014/main" id="{C77BAE91-89A9-954F-93C8-D8CA996DCAA1}"/>
              </a:ext>
            </a:extLst>
          </p:cNvPr>
          <p:cNvSpPr txBox="1">
            <a:spLocks/>
          </p:cNvSpPr>
          <p:nvPr/>
        </p:nvSpPr>
        <p:spPr>
          <a:xfrm>
            <a:off x="3239148" y="289996"/>
            <a:ext cx="8952852" cy="171558"/>
          </a:xfrm>
          <a:prstGeom prst="rect">
            <a:avLst/>
          </a:prstGeom>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i="1" dirty="0">
                <a:solidFill>
                  <a:schemeClr val="accent2"/>
                </a:solidFill>
                <a:latin typeface="Verdana" panose="020B0604030504040204" pitchFamily="34" charset="0"/>
                <a:ea typeface="Verdana" panose="020B0604030504040204" pitchFamily="34" charset="0"/>
                <a:cs typeface="Verdana" panose="020B0604030504040204" pitchFamily="34" charset="0"/>
                <a:sym typeface="Calibri"/>
              </a:rPr>
              <a:t>Case courtesy of Dr Kohei HASHIMOTO, Sapporo Medical University School of Medicine</a:t>
            </a:r>
          </a:p>
          <a:p>
            <a:endParaRPr lang="en-US" i="1" dirty="0">
              <a:solidFill>
                <a:schemeClr val="accent2"/>
              </a:solidFill>
              <a:latin typeface="Verdana" panose="020B0604030504040204" pitchFamily="34" charset="0"/>
              <a:ea typeface="Verdana" panose="020B0604030504040204" pitchFamily="34" charset="0"/>
              <a:cs typeface="Verdana" panose="020B0604030504040204" pitchFamily="34" charset="0"/>
              <a:sym typeface="Calibri"/>
            </a:endParaRPr>
          </a:p>
        </p:txBody>
      </p:sp>
      <p:pic>
        <p:nvPicPr>
          <p:cNvPr id="17" name="図 12">
            <a:extLst>
              <a:ext uri="{FF2B5EF4-FFF2-40B4-BE49-F238E27FC236}">
                <a16:creationId xmlns:a16="http://schemas.microsoft.com/office/drawing/2014/main" id="{ED22D264-0CBB-4D6E-A4AD-2F82CCA034DB}"/>
              </a:ext>
            </a:extLst>
          </p:cNvPr>
          <p:cNvPicPr>
            <a:picLocks noChangeAspect="1"/>
          </p:cNvPicPr>
          <p:nvPr/>
        </p:nvPicPr>
        <p:blipFill>
          <a:blip r:embed="rId2"/>
          <a:stretch>
            <a:fillRect/>
          </a:stretch>
        </p:blipFill>
        <p:spPr>
          <a:xfrm>
            <a:off x="10445469" y="8078296"/>
            <a:ext cx="1473369" cy="664007"/>
          </a:xfrm>
          <a:prstGeom prst="rect">
            <a:avLst/>
          </a:prstGeom>
        </p:spPr>
      </p:pic>
      <p:sp>
        <p:nvSpPr>
          <p:cNvPr id="197" name="四角形: 角を丸くする 17">
            <a:extLst>
              <a:ext uri="{FF2B5EF4-FFF2-40B4-BE49-F238E27FC236}">
                <a16:creationId xmlns:a16="http://schemas.microsoft.com/office/drawing/2014/main" id="{2A3F4B20-6992-442E-8151-30C0C48625D7}"/>
              </a:ext>
            </a:extLst>
          </p:cNvPr>
          <p:cNvSpPr/>
          <p:nvPr/>
        </p:nvSpPr>
        <p:spPr>
          <a:xfrm>
            <a:off x="656358" y="1239364"/>
            <a:ext cx="2423698" cy="1503732"/>
          </a:xfrm>
          <a:prstGeom prst="roundRect">
            <a:avLst/>
          </a:prstGeom>
          <a:no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98" name="テキスト ボックス 18">
            <a:extLst>
              <a:ext uri="{FF2B5EF4-FFF2-40B4-BE49-F238E27FC236}">
                <a16:creationId xmlns:a16="http://schemas.microsoft.com/office/drawing/2014/main" id="{F0857CD4-06D1-481F-A2D8-5278352150C2}"/>
              </a:ext>
            </a:extLst>
          </p:cNvPr>
          <p:cNvSpPr txBox="1"/>
          <p:nvPr/>
        </p:nvSpPr>
        <p:spPr>
          <a:xfrm>
            <a:off x="754013" y="1239364"/>
            <a:ext cx="2197356" cy="1477328"/>
          </a:xfrm>
          <a:prstGeom prst="rect">
            <a:avLst/>
          </a:prstGeom>
          <a:noFill/>
        </p:spPr>
        <p:txBody>
          <a:bodyPr wrap="square" rtlCol="0">
            <a:spAutoFit/>
          </a:bodyPr>
          <a:lstStyle/>
          <a:p>
            <a:r>
              <a:rPr lang="en-US" altLang="ja-JP" dirty="0"/>
              <a:t>Age: 60</a:t>
            </a:r>
            <a:r>
              <a:rPr lang="ja-JP" altLang="en-US" dirty="0"/>
              <a:t>　</a:t>
            </a:r>
            <a:endParaRPr lang="en-US" altLang="ja-JP" dirty="0"/>
          </a:p>
          <a:p>
            <a:r>
              <a:rPr lang="en-US" altLang="ja-JP" dirty="0"/>
              <a:t>T2aN0M0</a:t>
            </a:r>
          </a:p>
          <a:p>
            <a:r>
              <a:rPr lang="en-US" altLang="ja-JP" dirty="0" err="1"/>
              <a:t>iPSA</a:t>
            </a:r>
            <a:r>
              <a:rPr lang="en-US" altLang="ja-JP" dirty="0"/>
              <a:t> 10.13 ng/ml</a:t>
            </a:r>
            <a:r>
              <a:rPr lang="ja-JP" altLang="en-US" dirty="0"/>
              <a:t>　</a:t>
            </a:r>
            <a:endParaRPr lang="en-US" altLang="ja-JP" dirty="0"/>
          </a:p>
          <a:p>
            <a:r>
              <a:rPr lang="en-US" altLang="ja-JP" dirty="0"/>
              <a:t>Gleason</a:t>
            </a:r>
            <a:r>
              <a:rPr lang="ja-JP" altLang="en-US" dirty="0"/>
              <a:t> </a:t>
            </a:r>
            <a:r>
              <a:rPr lang="en-US" altLang="ja-JP" dirty="0"/>
              <a:t>score 5+4</a:t>
            </a:r>
          </a:p>
          <a:p>
            <a:r>
              <a:rPr lang="en-US" altLang="ja-JP" dirty="0"/>
              <a:t>Adenocarcinoma</a:t>
            </a:r>
          </a:p>
        </p:txBody>
      </p:sp>
      <p:sp>
        <p:nvSpPr>
          <p:cNvPr id="199" name="矢印: 五方向 19">
            <a:extLst>
              <a:ext uri="{FF2B5EF4-FFF2-40B4-BE49-F238E27FC236}">
                <a16:creationId xmlns:a16="http://schemas.microsoft.com/office/drawing/2014/main" id="{EF3C0B23-37B3-4EA2-B142-6DF4280D33B8}"/>
              </a:ext>
            </a:extLst>
          </p:cNvPr>
          <p:cNvSpPr/>
          <p:nvPr/>
        </p:nvSpPr>
        <p:spPr>
          <a:xfrm>
            <a:off x="3107718" y="1935476"/>
            <a:ext cx="7139368" cy="239097"/>
          </a:xfrm>
          <a:prstGeom prst="homePlate">
            <a:avLst>
              <a:gd name="adj" fmla="val 100014"/>
            </a:avLst>
          </a:prstGeom>
          <a:solidFill>
            <a:schemeClr val="accent5">
              <a:lumMod val="5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0" name="楕円 20">
            <a:extLst>
              <a:ext uri="{FF2B5EF4-FFF2-40B4-BE49-F238E27FC236}">
                <a16:creationId xmlns:a16="http://schemas.microsoft.com/office/drawing/2014/main" id="{6A5E4714-4E20-4BB1-B4CE-60D506786216}"/>
              </a:ext>
            </a:extLst>
          </p:cNvPr>
          <p:cNvSpPr/>
          <p:nvPr/>
        </p:nvSpPr>
        <p:spPr>
          <a:xfrm>
            <a:off x="5981520" y="1830795"/>
            <a:ext cx="480280" cy="467028"/>
          </a:xfrm>
          <a:prstGeom prst="ellipse">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800" b="1" dirty="0">
              <a:solidFill>
                <a:schemeClr val="tx1"/>
              </a:solidFill>
            </a:endParaRPr>
          </a:p>
        </p:txBody>
      </p:sp>
      <p:sp>
        <p:nvSpPr>
          <p:cNvPr id="201" name="テキスト ボックス 21">
            <a:extLst>
              <a:ext uri="{FF2B5EF4-FFF2-40B4-BE49-F238E27FC236}">
                <a16:creationId xmlns:a16="http://schemas.microsoft.com/office/drawing/2014/main" id="{D2A6BCB1-7ADF-41BC-9264-5AA17BB0025F}"/>
              </a:ext>
            </a:extLst>
          </p:cNvPr>
          <p:cNvSpPr txBox="1"/>
          <p:nvPr/>
        </p:nvSpPr>
        <p:spPr>
          <a:xfrm>
            <a:off x="2550981" y="1580479"/>
            <a:ext cx="2961561" cy="338554"/>
          </a:xfrm>
          <a:prstGeom prst="rect">
            <a:avLst/>
          </a:prstGeom>
          <a:noFill/>
        </p:spPr>
        <p:txBody>
          <a:bodyPr wrap="square" rtlCol="0">
            <a:spAutoFit/>
          </a:bodyPr>
          <a:lstStyle/>
          <a:p>
            <a:pPr algn="ctr"/>
            <a:r>
              <a:rPr lang="en-US" altLang="ja-JP" sz="1600" b="1" dirty="0">
                <a:solidFill>
                  <a:schemeClr val="accent5">
                    <a:lumMod val="50000"/>
                  </a:schemeClr>
                </a:solidFill>
              </a:rPr>
              <a:t>IMRT 78Gy+ADT</a:t>
            </a:r>
            <a:endParaRPr lang="ja-JP" altLang="en-US" sz="1600" b="1" dirty="0">
              <a:solidFill>
                <a:schemeClr val="accent5">
                  <a:lumMod val="50000"/>
                </a:schemeClr>
              </a:solidFill>
            </a:endParaRPr>
          </a:p>
        </p:txBody>
      </p:sp>
      <p:sp>
        <p:nvSpPr>
          <p:cNvPr id="202" name="四角形: 角を丸くする 22">
            <a:extLst>
              <a:ext uri="{FF2B5EF4-FFF2-40B4-BE49-F238E27FC236}">
                <a16:creationId xmlns:a16="http://schemas.microsoft.com/office/drawing/2014/main" id="{197D61DC-F1EF-4745-A453-993ABBE214E8}"/>
              </a:ext>
            </a:extLst>
          </p:cNvPr>
          <p:cNvSpPr/>
          <p:nvPr/>
        </p:nvSpPr>
        <p:spPr>
          <a:xfrm>
            <a:off x="7085410" y="1451252"/>
            <a:ext cx="1968857" cy="1291844"/>
          </a:xfrm>
          <a:prstGeom prst="roundRect">
            <a:avLst/>
          </a:prstGeom>
          <a:solidFill>
            <a:schemeClr val="bg1"/>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3" name="テキスト ボックス 23">
            <a:extLst>
              <a:ext uri="{FF2B5EF4-FFF2-40B4-BE49-F238E27FC236}">
                <a16:creationId xmlns:a16="http://schemas.microsoft.com/office/drawing/2014/main" id="{C9AA2200-1477-4631-97DD-CDCA537C3C6D}"/>
              </a:ext>
            </a:extLst>
          </p:cNvPr>
          <p:cNvSpPr txBox="1"/>
          <p:nvPr/>
        </p:nvSpPr>
        <p:spPr>
          <a:xfrm>
            <a:off x="7266831" y="1667036"/>
            <a:ext cx="2591885" cy="1200329"/>
          </a:xfrm>
          <a:prstGeom prst="rect">
            <a:avLst/>
          </a:prstGeom>
          <a:noFill/>
        </p:spPr>
        <p:txBody>
          <a:bodyPr wrap="square" rtlCol="0">
            <a:spAutoFit/>
          </a:bodyPr>
          <a:lstStyle/>
          <a:p>
            <a:r>
              <a:rPr lang="en-US" altLang="ja-JP" dirty="0">
                <a:latin typeface="+mn-ea"/>
                <a:cs typeface="Arial" panose="020B0604020202020204" pitchFamily="34" charset="0"/>
              </a:rPr>
              <a:t>PSA 2.85</a:t>
            </a:r>
          </a:p>
          <a:p>
            <a:r>
              <a:rPr lang="en-US" altLang="ja-JP" b="1" dirty="0">
                <a:solidFill>
                  <a:srgbClr val="FF0000"/>
                </a:solidFill>
                <a:latin typeface="+mn-ea"/>
                <a:cs typeface="Arial" panose="020B0604020202020204" pitchFamily="34" charset="0"/>
              </a:rPr>
              <a:t>Multiple bone metastasis</a:t>
            </a:r>
          </a:p>
          <a:p>
            <a:endParaRPr lang="en-US" altLang="ja-JP" dirty="0">
              <a:latin typeface="+mn-ea"/>
              <a:cs typeface="Arial" panose="020B0604020202020204" pitchFamily="34" charset="0"/>
            </a:endParaRPr>
          </a:p>
        </p:txBody>
      </p:sp>
      <p:sp>
        <p:nvSpPr>
          <p:cNvPr id="204" name="テキスト ボックス 24">
            <a:extLst>
              <a:ext uri="{FF2B5EF4-FFF2-40B4-BE49-F238E27FC236}">
                <a16:creationId xmlns:a16="http://schemas.microsoft.com/office/drawing/2014/main" id="{0CC8D323-D3FE-47CB-9752-5D8100768FF0}"/>
              </a:ext>
            </a:extLst>
          </p:cNvPr>
          <p:cNvSpPr txBox="1"/>
          <p:nvPr/>
        </p:nvSpPr>
        <p:spPr>
          <a:xfrm>
            <a:off x="5261493" y="2395308"/>
            <a:ext cx="1796256" cy="584775"/>
          </a:xfrm>
          <a:prstGeom prst="rect">
            <a:avLst/>
          </a:prstGeom>
          <a:noFill/>
        </p:spPr>
        <p:txBody>
          <a:bodyPr wrap="square" rtlCol="0">
            <a:spAutoFit/>
          </a:bodyPr>
          <a:lstStyle/>
          <a:p>
            <a:pPr algn="ctr"/>
            <a:r>
              <a:rPr lang="en-US" altLang="ja-JP" sz="1600" b="1" dirty="0">
                <a:solidFill>
                  <a:schemeClr val="accent5">
                    <a:lumMod val="50000"/>
                  </a:schemeClr>
                </a:solidFill>
              </a:rPr>
              <a:t>PSA </a:t>
            </a:r>
          </a:p>
          <a:p>
            <a:pPr algn="ctr"/>
            <a:r>
              <a:rPr lang="en-US" altLang="ja-JP" sz="1600" b="1" dirty="0">
                <a:solidFill>
                  <a:schemeClr val="accent5">
                    <a:lumMod val="50000"/>
                  </a:schemeClr>
                </a:solidFill>
              </a:rPr>
              <a:t>recurrence</a:t>
            </a:r>
            <a:endParaRPr lang="ja-JP" altLang="en-US" sz="1600" b="1" dirty="0">
              <a:solidFill>
                <a:schemeClr val="accent5">
                  <a:lumMod val="50000"/>
                </a:schemeClr>
              </a:solidFill>
            </a:endParaRPr>
          </a:p>
        </p:txBody>
      </p:sp>
      <p:sp>
        <p:nvSpPr>
          <p:cNvPr id="205" name="テキスト ボックス 15">
            <a:extLst>
              <a:ext uri="{FF2B5EF4-FFF2-40B4-BE49-F238E27FC236}">
                <a16:creationId xmlns:a16="http://schemas.microsoft.com/office/drawing/2014/main" id="{1C33C80A-9731-4E8A-87BD-41DE10454F98}"/>
              </a:ext>
            </a:extLst>
          </p:cNvPr>
          <p:cNvSpPr txBox="1"/>
          <p:nvPr/>
        </p:nvSpPr>
        <p:spPr>
          <a:xfrm>
            <a:off x="0" y="2808582"/>
            <a:ext cx="4256884" cy="461665"/>
          </a:xfrm>
          <a:prstGeom prst="rect">
            <a:avLst/>
          </a:prstGeom>
          <a:noFill/>
        </p:spPr>
        <p:txBody>
          <a:bodyPr wrap="square" rtlCol="0">
            <a:spAutoFit/>
          </a:bodyPr>
          <a:lstStyle/>
          <a:p>
            <a:pPr algn="ctr"/>
            <a:r>
              <a:rPr lang="en-US" altLang="ja-JP" sz="2400" b="1" dirty="0">
                <a:solidFill>
                  <a:schemeClr val="accent5">
                    <a:lumMod val="50000"/>
                  </a:schemeClr>
                </a:solidFill>
              </a:rPr>
              <a:t>ADT + apalutamide</a:t>
            </a:r>
            <a:endParaRPr lang="ja-JP" altLang="en-US" sz="2400" b="1" dirty="0">
              <a:solidFill>
                <a:schemeClr val="accent5">
                  <a:lumMod val="50000"/>
                </a:schemeClr>
              </a:solidFill>
            </a:endParaRPr>
          </a:p>
        </p:txBody>
      </p:sp>
      <p:sp>
        <p:nvSpPr>
          <p:cNvPr id="206" name="矢印: 五方向 16">
            <a:extLst>
              <a:ext uri="{FF2B5EF4-FFF2-40B4-BE49-F238E27FC236}">
                <a16:creationId xmlns:a16="http://schemas.microsoft.com/office/drawing/2014/main" id="{52FC0E18-7D38-4B5E-B012-03FD0ED2A80E}"/>
              </a:ext>
            </a:extLst>
          </p:cNvPr>
          <p:cNvSpPr/>
          <p:nvPr/>
        </p:nvSpPr>
        <p:spPr>
          <a:xfrm>
            <a:off x="731823" y="3386672"/>
            <a:ext cx="8343887" cy="113943"/>
          </a:xfrm>
          <a:prstGeom prst="homePlate">
            <a:avLst>
              <a:gd name="adj" fmla="val 100014"/>
            </a:avLst>
          </a:prstGeom>
          <a:solidFill>
            <a:schemeClr val="accent5">
              <a:lumMod val="50000"/>
            </a:schemeClr>
          </a:solidFill>
          <a:ln w="381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07" name="正方形/長方形 2">
            <a:extLst>
              <a:ext uri="{FF2B5EF4-FFF2-40B4-BE49-F238E27FC236}">
                <a16:creationId xmlns:a16="http://schemas.microsoft.com/office/drawing/2014/main" id="{9EDB04AB-E66D-4A05-8689-634A5F206039}"/>
              </a:ext>
            </a:extLst>
          </p:cNvPr>
          <p:cNvSpPr/>
          <p:nvPr/>
        </p:nvSpPr>
        <p:spPr>
          <a:xfrm>
            <a:off x="716871" y="3511465"/>
            <a:ext cx="3175938" cy="7899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8" name="テキスト ボックス 3">
            <a:extLst>
              <a:ext uri="{FF2B5EF4-FFF2-40B4-BE49-F238E27FC236}">
                <a16:creationId xmlns:a16="http://schemas.microsoft.com/office/drawing/2014/main" id="{20363C8C-8B12-4CA7-8FE2-4C6BA6B6DFE0}"/>
              </a:ext>
            </a:extLst>
          </p:cNvPr>
          <p:cNvSpPr txBox="1"/>
          <p:nvPr/>
        </p:nvSpPr>
        <p:spPr>
          <a:xfrm>
            <a:off x="1763302" y="3278551"/>
            <a:ext cx="1083076" cy="369332"/>
          </a:xfrm>
          <a:prstGeom prst="rect">
            <a:avLst/>
          </a:prstGeom>
          <a:solidFill>
            <a:schemeClr val="bg1">
              <a:lumMod val="75000"/>
            </a:schemeClr>
          </a:solidFill>
        </p:spPr>
        <p:txBody>
          <a:bodyPr wrap="square" rtlCol="0" anchor="ctr">
            <a:spAutoFit/>
          </a:bodyPr>
          <a:lstStyle/>
          <a:p>
            <a:pPr algn="ctr"/>
            <a:r>
              <a:rPr kumimoji="1" lang="en-US" altLang="ja-JP" b="1" dirty="0"/>
              <a:t>240mg</a:t>
            </a:r>
            <a:endParaRPr kumimoji="1" lang="ja-JP" altLang="en-US" b="1" dirty="0"/>
          </a:p>
        </p:txBody>
      </p:sp>
      <p:sp>
        <p:nvSpPr>
          <p:cNvPr id="209" name="テキスト ボックス 36">
            <a:extLst>
              <a:ext uri="{FF2B5EF4-FFF2-40B4-BE49-F238E27FC236}">
                <a16:creationId xmlns:a16="http://schemas.microsoft.com/office/drawing/2014/main" id="{07EF933D-C2D9-4096-BEEE-D1A73461D230}"/>
              </a:ext>
            </a:extLst>
          </p:cNvPr>
          <p:cNvSpPr txBox="1"/>
          <p:nvPr/>
        </p:nvSpPr>
        <p:spPr>
          <a:xfrm>
            <a:off x="4822819" y="3270247"/>
            <a:ext cx="1083076" cy="369332"/>
          </a:xfrm>
          <a:prstGeom prst="rect">
            <a:avLst/>
          </a:prstGeom>
          <a:solidFill>
            <a:schemeClr val="bg1">
              <a:lumMod val="75000"/>
            </a:schemeClr>
          </a:solidFill>
        </p:spPr>
        <p:txBody>
          <a:bodyPr wrap="square" rtlCol="0" anchor="ctr">
            <a:spAutoFit/>
          </a:bodyPr>
          <a:lstStyle/>
          <a:p>
            <a:pPr algn="ctr"/>
            <a:r>
              <a:rPr kumimoji="1" lang="en-US" altLang="ja-JP" b="1" dirty="0"/>
              <a:t>180mg</a:t>
            </a:r>
            <a:endParaRPr kumimoji="1" lang="ja-JP" altLang="en-US" b="1" dirty="0"/>
          </a:p>
        </p:txBody>
      </p:sp>
      <p:pic>
        <p:nvPicPr>
          <p:cNvPr id="5" name="Picture 4">
            <a:extLst>
              <a:ext uri="{FF2B5EF4-FFF2-40B4-BE49-F238E27FC236}">
                <a16:creationId xmlns:a16="http://schemas.microsoft.com/office/drawing/2014/main" id="{EDF8C180-CB21-4144-8AD3-2AF3FA3EA5FC}"/>
              </a:ext>
            </a:extLst>
          </p:cNvPr>
          <p:cNvPicPr>
            <a:picLocks noChangeAspect="1"/>
          </p:cNvPicPr>
          <p:nvPr/>
        </p:nvPicPr>
        <p:blipFill>
          <a:blip r:embed="rId3"/>
          <a:stretch>
            <a:fillRect/>
          </a:stretch>
        </p:blipFill>
        <p:spPr>
          <a:xfrm>
            <a:off x="600762" y="3626336"/>
            <a:ext cx="4078321" cy="2712376"/>
          </a:xfrm>
          <a:prstGeom prst="rect">
            <a:avLst/>
          </a:prstGeom>
        </p:spPr>
      </p:pic>
      <p:sp>
        <p:nvSpPr>
          <p:cNvPr id="210" name="テキスト ボックス 4">
            <a:extLst>
              <a:ext uri="{FF2B5EF4-FFF2-40B4-BE49-F238E27FC236}">
                <a16:creationId xmlns:a16="http://schemas.microsoft.com/office/drawing/2014/main" id="{AAF9C4A2-0DF4-44FF-9A1E-178AB236BAC0}"/>
              </a:ext>
            </a:extLst>
          </p:cNvPr>
          <p:cNvSpPr txBox="1"/>
          <p:nvPr/>
        </p:nvSpPr>
        <p:spPr>
          <a:xfrm>
            <a:off x="4792542" y="4182115"/>
            <a:ext cx="2923032" cy="553998"/>
          </a:xfrm>
          <a:prstGeom prst="rect">
            <a:avLst/>
          </a:prstGeom>
          <a:noFill/>
        </p:spPr>
        <p:txBody>
          <a:bodyPr wrap="square" rtlCol="0">
            <a:spAutoFit/>
          </a:bodyPr>
          <a:lstStyle/>
          <a:p>
            <a:r>
              <a:rPr lang="en-US" altLang="ja-JP" b="1" i="0" dirty="0">
                <a:solidFill>
                  <a:srgbClr val="212121"/>
                </a:solidFill>
                <a:effectLst/>
                <a:latin typeface="+mn-ea"/>
              </a:rPr>
              <a:t>Levocetirizine</a:t>
            </a:r>
            <a:r>
              <a:rPr lang="ja-JP" altLang="en-US" b="1" dirty="0">
                <a:solidFill>
                  <a:srgbClr val="212121"/>
                </a:solidFill>
                <a:latin typeface="+mn-ea"/>
              </a:rPr>
              <a:t> </a:t>
            </a:r>
            <a:r>
              <a:rPr lang="en-US" altLang="ja-JP" b="1" dirty="0">
                <a:solidFill>
                  <a:srgbClr val="212121"/>
                </a:solidFill>
                <a:latin typeface="+mn-ea"/>
              </a:rPr>
              <a:t>5mg</a:t>
            </a:r>
          </a:p>
          <a:p>
            <a:r>
              <a:rPr lang="en-US" altLang="ja-JP" sz="1200" b="0" i="0" dirty="0">
                <a:solidFill>
                  <a:srgbClr val="212121"/>
                </a:solidFill>
                <a:effectLst/>
                <a:latin typeface="+mn-ea"/>
              </a:rPr>
              <a:t> </a:t>
            </a:r>
            <a:r>
              <a:rPr lang="en-US" altLang="ja-JP" sz="1200" dirty="0">
                <a:solidFill>
                  <a:srgbClr val="212121"/>
                </a:solidFill>
                <a:latin typeface="+mn-ea"/>
              </a:rPr>
              <a:t>(</a:t>
            </a:r>
            <a:r>
              <a:rPr lang="en-US" altLang="ja-JP" sz="1200" b="0" i="0" dirty="0">
                <a:solidFill>
                  <a:srgbClr val="212121"/>
                </a:solidFill>
                <a:effectLst/>
                <a:latin typeface="+mn-ea"/>
              </a:rPr>
              <a:t>a second-generation antihistamine)</a:t>
            </a:r>
            <a:endParaRPr kumimoji="1" lang="ja-JP" altLang="en-US" sz="1200" dirty="0">
              <a:latin typeface="+mn-ea"/>
            </a:endParaRPr>
          </a:p>
        </p:txBody>
      </p:sp>
      <p:sp>
        <p:nvSpPr>
          <p:cNvPr id="212" name="二等辺三角形 38">
            <a:extLst>
              <a:ext uri="{FF2B5EF4-FFF2-40B4-BE49-F238E27FC236}">
                <a16:creationId xmlns:a16="http://schemas.microsoft.com/office/drawing/2014/main" id="{6C5DA473-57B2-40D5-8931-BC26A4806BDC}"/>
              </a:ext>
            </a:extLst>
          </p:cNvPr>
          <p:cNvSpPr/>
          <p:nvPr/>
        </p:nvSpPr>
        <p:spPr>
          <a:xfrm rot="10800000">
            <a:off x="10152623" y="3707941"/>
            <a:ext cx="192260" cy="14546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213" name="二等辺三角形 39">
            <a:extLst>
              <a:ext uri="{FF2B5EF4-FFF2-40B4-BE49-F238E27FC236}">
                <a16:creationId xmlns:a16="http://schemas.microsoft.com/office/drawing/2014/main" id="{AF0DA67E-B6B2-4921-B41E-6D271A6795BC}"/>
              </a:ext>
            </a:extLst>
          </p:cNvPr>
          <p:cNvSpPr/>
          <p:nvPr/>
        </p:nvSpPr>
        <p:spPr>
          <a:xfrm rot="10800000">
            <a:off x="8620318" y="3707940"/>
            <a:ext cx="192260" cy="145468"/>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14" name="図 40">
            <a:extLst>
              <a:ext uri="{FF2B5EF4-FFF2-40B4-BE49-F238E27FC236}">
                <a16:creationId xmlns:a16="http://schemas.microsoft.com/office/drawing/2014/main" id="{5CAB2DC0-661E-4B75-A134-91189F6F7BAB}"/>
              </a:ext>
            </a:extLst>
          </p:cNvPr>
          <p:cNvPicPr>
            <a:picLocks noChangeAspect="1"/>
          </p:cNvPicPr>
          <p:nvPr/>
        </p:nvPicPr>
        <p:blipFill>
          <a:blip r:embed="rId4"/>
          <a:stretch>
            <a:fillRect/>
          </a:stretch>
        </p:blipFill>
        <p:spPr>
          <a:xfrm>
            <a:off x="8215251" y="4013651"/>
            <a:ext cx="1002395" cy="1888604"/>
          </a:xfrm>
          <a:prstGeom prst="rect">
            <a:avLst/>
          </a:prstGeom>
        </p:spPr>
      </p:pic>
      <p:pic>
        <p:nvPicPr>
          <p:cNvPr id="215" name="図 41">
            <a:extLst>
              <a:ext uri="{FF2B5EF4-FFF2-40B4-BE49-F238E27FC236}">
                <a16:creationId xmlns:a16="http://schemas.microsoft.com/office/drawing/2014/main" id="{F7716816-AF75-4957-961D-EFCA4BF86EE8}"/>
              </a:ext>
            </a:extLst>
          </p:cNvPr>
          <p:cNvPicPr>
            <a:picLocks noChangeAspect="1"/>
          </p:cNvPicPr>
          <p:nvPr/>
        </p:nvPicPr>
        <p:blipFill>
          <a:blip r:embed="rId5"/>
          <a:stretch>
            <a:fillRect/>
          </a:stretch>
        </p:blipFill>
        <p:spPr>
          <a:xfrm>
            <a:off x="9569053" y="4017370"/>
            <a:ext cx="1504451" cy="1884886"/>
          </a:xfrm>
          <a:prstGeom prst="rect">
            <a:avLst/>
          </a:prstGeom>
        </p:spPr>
      </p:pic>
      <p:sp>
        <p:nvSpPr>
          <p:cNvPr id="216" name="テキスト ボックス 42">
            <a:extLst>
              <a:ext uri="{FF2B5EF4-FFF2-40B4-BE49-F238E27FC236}">
                <a16:creationId xmlns:a16="http://schemas.microsoft.com/office/drawing/2014/main" id="{3179AEC9-2C5E-4681-AC8C-F1C1C9EB9445}"/>
              </a:ext>
            </a:extLst>
          </p:cNvPr>
          <p:cNvSpPr txBox="1"/>
          <p:nvPr/>
        </p:nvSpPr>
        <p:spPr>
          <a:xfrm>
            <a:off x="8069838" y="5957252"/>
            <a:ext cx="2950527" cy="523220"/>
          </a:xfrm>
          <a:prstGeom prst="rect">
            <a:avLst/>
          </a:prstGeom>
          <a:solidFill>
            <a:schemeClr val="bg1"/>
          </a:solidFill>
          <a:ln>
            <a:noFill/>
          </a:ln>
        </p:spPr>
        <p:txBody>
          <a:bodyPr wrap="square" rtlCol="0">
            <a:spAutoFit/>
          </a:bodyPr>
          <a:lstStyle/>
          <a:p>
            <a:r>
              <a:rPr lang="en-US" altLang="ja-JP" sz="1400" b="1" dirty="0">
                <a:latin typeface="Arial" panose="020B0604020202020204" pitchFamily="34" charset="0"/>
                <a:cs typeface="Arial" panose="020B0604020202020204" pitchFamily="34" charset="0"/>
              </a:rPr>
              <a:t>Wheal-like, </a:t>
            </a:r>
            <a:r>
              <a:rPr lang="en-US" altLang="ja-JP" sz="1400" b="1" dirty="0" err="1">
                <a:latin typeface="Arial" panose="020B0604020202020204" pitchFamily="34" charset="0"/>
                <a:cs typeface="Arial" panose="020B0604020202020204" pitchFamily="34" charset="0"/>
              </a:rPr>
              <a:t>papular</a:t>
            </a:r>
            <a:r>
              <a:rPr lang="en-US" altLang="ja-JP" sz="1400" b="1" dirty="0">
                <a:latin typeface="Arial" panose="020B0604020202020204" pitchFamily="34" charset="0"/>
                <a:cs typeface="Arial" panose="020B0604020202020204" pitchFamily="34" charset="0"/>
              </a:rPr>
              <a:t> rash Grade2 </a:t>
            </a:r>
          </a:p>
          <a:p>
            <a:r>
              <a:rPr lang="en-US" altLang="ja-JP" sz="1400" b="1" dirty="0">
                <a:latin typeface="Arial" panose="020B0604020202020204" pitchFamily="34" charset="0"/>
                <a:cs typeface="Arial" panose="020B0604020202020204" pitchFamily="34" charset="0"/>
              </a:rPr>
              <a:t>24 days</a:t>
            </a:r>
            <a:endParaRPr lang="ja-JP" altLang="en-US" sz="1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708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92CC5B54-8A7B-C44A-82CD-32EA38678372}"/>
              </a:ext>
            </a:extLst>
          </p:cNvPr>
          <p:cNvGraphicFramePr/>
          <p:nvPr/>
        </p:nvGraphicFramePr>
        <p:xfrm>
          <a:off x="766997" y="1004481"/>
          <a:ext cx="10658006" cy="42493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EF862401-9FB0-014C-9E27-A47E4C66EE5E}"/>
              </a:ext>
            </a:extLst>
          </p:cNvPr>
          <p:cNvSpPr/>
          <p:nvPr/>
        </p:nvSpPr>
        <p:spPr>
          <a:xfrm>
            <a:off x="535899" y="235040"/>
            <a:ext cx="11120202" cy="1446550"/>
          </a:xfrm>
          <a:prstGeom prst="rect">
            <a:avLst/>
          </a:prstGeom>
        </p:spPr>
        <p:txBody>
          <a:bodyPr wrap="square">
            <a:spAutoFit/>
          </a:bodyPr>
          <a:lstStyle/>
          <a:p>
            <a:pPr>
              <a:defRPr/>
            </a:pPr>
            <a:r>
              <a:rPr lang="en-US" sz="4400" b="1" dirty="0">
                <a:solidFill>
                  <a:schemeClr val="accent2"/>
                </a:solidFill>
                <a:latin typeface="+mj-lt"/>
                <a:ea typeface="Verdana" panose="020B0604030504040204" pitchFamily="34" charset="0"/>
                <a:cs typeface="Verdana" panose="020B0604030504040204" pitchFamily="34" charset="0"/>
                <a:sym typeface="Calibri"/>
              </a:rPr>
              <a:t>MANAGING APALUTAMIDE-ASSOCIATED SKIN RASH AE</a:t>
            </a:r>
          </a:p>
        </p:txBody>
      </p:sp>
    </p:spTree>
    <p:extLst>
      <p:ext uri="{BB962C8B-B14F-4D97-AF65-F5344CB8AC3E}">
        <p14:creationId xmlns:p14="http://schemas.microsoft.com/office/powerpoint/2010/main" val="2457916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63EE77EF-89D5-D540-AB0F-62667EC7F9FD}"/>
              </a:ext>
            </a:extLst>
          </p:cNvPr>
          <p:cNvSpPr txBox="1">
            <a:spLocks/>
          </p:cNvSpPr>
          <p:nvPr/>
        </p:nvSpPr>
        <p:spPr>
          <a:xfrm>
            <a:off x="1109449" y="5891059"/>
            <a:ext cx="6287130" cy="563400"/>
          </a:xfrm>
          <a:prstGeom prst="rect">
            <a:avLst/>
          </a:prstGeom>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US" sz="800" dirty="0">
                <a:ea typeface="Verdana" panose="020B0604030504040204" pitchFamily="34" charset="0"/>
                <a:cs typeface="Verdana" panose="020B0604030504040204" pitchFamily="34" charset="0"/>
                <a:sym typeface="Calibri"/>
              </a:rPr>
              <a:t>ADT, androgen deprivation therapy; APA, apalutamide; TEAE, treatment-emergent adverse event; PBO, placebo.</a:t>
            </a:r>
          </a:p>
        </p:txBody>
      </p:sp>
      <p:sp>
        <p:nvSpPr>
          <p:cNvPr id="2" name="Title 1">
            <a:extLst>
              <a:ext uri="{FF2B5EF4-FFF2-40B4-BE49-F238E27FC236}">
                <a16:creationId xmlns:a16="http://schemas.microsoft.com/office/drawing/2014/main" id="{F0591062-9C24-BF41-AD44-F714FD1089F6}"/>
              </a:ext>
            </a:extLst>
          </p:cNvPr>
          <p:cNvSpPr>
            <a:spLocks noGrp="1"/>
          </p:cNvSpPr>
          <p:nvPr>
            <p:ph type="title"/>
          </p:nvPr>
        </p:nvSpPr>
        <p:spPr/>
        <p:txBody>
          <a:bodyPr>
            <a:noAutofit/>
          </a:bodyPr>
          <a:lstStyle/>
          <a:p>
            <a:r>
              <a:rPr lang="en-US" sz="3600" dirty="0">
                <a:latin typeface="+mn-lt"/>
              </a:rPr>
              <a:t>TITAN study: Adverse events</a:t>
            </a:r>
          </a:p>
        </p:txBody>
      </p:sp>
      <p:sp>
        <p:nvSpPr>
          <p:cNvPr id="4" name="Footer Placeholder 3">
            <a:extLst>
              <a:ext uri="{FF2B5EF4-FFF2-40B4-BE49-F238E27FC236}">
                <a16:creationId xmlns:a16="http://schemas.microsoft.com/office/drawing/2014/main" id="{B5B95232-A263-7643-B121-D6B511D821EC}"/>
              </a:ext>
            </a:extLst>
          </p:cNvPr>
          <p:cNvSpPr>
            <a:spLocks noGrp="1"/>
          </p:cNvSpPr>
          <p:nvPr>
            <p:ph type="ftr" sz="quarter" idx="3"/>
          </p:nvPr>
        </p:nvSpPr>
        <p:spPr>
          <a:xfrm>
            <a:off x="1536000" y="6210000"/>
            <a:ext cx="9356035" cy="648000"/>
          </a:xfrm>
        </p:spPr>
        <p:txBody>
          <a:bodyPr/>
          <a:lstStyle/>
          <a:p>
            <a:r>
              <a:rPr lang="en-GB" dirty="0">
                <a:solidFill>
                  <a:schemeClr val="accent2"/>
                </a:solidFill>
              </a:rPr>
              <a:t>1. Chi KN, et al. Genitourinary Cancers Symposium 2021 Abstract #11.</a:t>
            </a:r>
          </a:p>
        </p:txBody>
      </p:sp>
      <p:pic>
        <p:nvPicPr>
          <p:cNvPr id="5" name="Picture 4" descr="Table&#10;&#10;Description automatically generated">
            <a:extLst>
              <a:ext uri="{FF2B5EF4-FFF2-40B4-BE49-F238E27FC236}">
                <a16:creationId xmlns:a16="http://schemas.microsoft.com/office/drawing/2014/main" id="{82EBA5F3-DC7B-4624-AE14-EECAC4124A5E}"/>
              </a:ext>
            </a:extLst>
          </p:cNvPr>
          <p:cNvPicPr>
            <a:picLocks noChangeAspect="1"/>
          </p:cNvPicPr>
          <p:nvPr/>
        </p:nvPicPr>
        <p:blipFill rotWithShape="1">
          <a:blip r:embed="rId2"/>
          <a:srcRect l="16161" t="16817" r="16786" b="15138"/>
          <a:stretch/>
        </p:blipFill>
        <p:spPr>
          <a:xfrm>
            <a:off x="1536000" y="1211702"/>
            <a:ext cx="8693274" cy="4961057"/>
          </a:xfrm>
          <a:prstGeom prst="rect">
            <a:avLst/>
          </a:prstGeom>
        </p:spPr>
      </p:pic>
    </p:spTree>
    <p:extLst>
      <p:ext uri="{BB962C8B-B14F-4D97-AF65-F5344CB8AC3E}">
        <p14:creationId xmlns:p14="http://schemas.microsoft.com/office/powerpoint/2010/main" val="3234128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63EE77EF-89D5-D540-AB0F-62667EC7F9FD}"/>
              </a:ext>
            </a:extLst>
          </p:cNvPr>
          <p:cNvSpPr txBox="1">
            <a:spLocks/>
          </p:cNvSpPr>
          <p:nvPr/>
        </p:nvSpPr>
        <p:spPr>
          <a:xfrm>
            <a:off x="149529" y="5819273"/>
            <a:ext cx="6287130" cy="563400"/>
          </a:xfrm>
          <a:prstGeom prst="rect">
            <a:avLst/>
          </a:prstGeom>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rPr>
              <a:t>IQR, interquartile range. </a:t>
            </a:r>
          </a:p>
        </p:txBody>
      </p:sp>
      <p:sp>
        <p:nvSpPr>
          <p:cNvPr id="2" name="Title 1">
            <a:extLst>
              <a:ext uri="{FF2B5EF4-FFF2-40B4-BE49-F238E27FC236}">
                <a16:creationId xmlns:a16="http://schemas.microsoft.com/office/drawing/2014/main" id="{F0591062-9C24-BF41-AD44-F714FD1089F6}"/>
              </a:ext>
            </a:extLst>
          </p:cNvPr>
          <p:cNvSpPr>
            <a:spLocks noGrp="1"/>
          </p:cNvSpPr>
          <p:nvPr>
            <p:ph type="title"/>
          </p:nvPr>
        </p:nvSpPr>
        <p:spPr/>
        <p:txBody>
          <a:bodyPr>
            <a:noAutofit/>
          </a:bodyPr>
          <a:lstStyle/>
          <a:p>
            <a:r>
              <a:rPr lang="en-US" sz="3600" dirty="0">
                <a:latin typeface="+mn-lt"/>
              </a:rPr>
              <a:t>Japanese patients: Adverse events</a:t>
            </a:r>
          </a:p>
        </p:txBody>
      </p:sp>
      <p:sp>
        <p:nvSpPr>
          <p:cNvPr id="4" name="Footer Placeholder 3">
            <a:extLst>
              <a:ext uri="{FF2B5EF4-FFF2-40B4-BE49-F238E27FC236}">
                <a16:creationId xmlns:a16="http://schemas.microsoft.com/office/drawing/2014/main" id="{B5B95232-A263-7643-B121-D6B511D821EC}"/>
              </a:ext>
            </a:extLst>
          </p:cNvPr>
          <p:cNvSpPr>
            <a:spLocks noGrp="1"/>
          </p:cNvSpPr>
          <p:nvPr>
            <p:ph type="ftr" sz="quarter" idx="3"/>
          </p:nvPr>
        </p:nvSpPr>
        <p:spPr>
          <a:xfrm>
            <a:off x="1536000" y="6210000"/>
            <a:ext cx="9356035" cy="648000"/>
          </a:xfrm>
        </p:spPr>
        <p:txBody>
          <a:bodyPr/>
          <a:lstStyle/>
          <a:p>
            <a:r>
              <a:rPr lang="en-GB" dirty="0">
                <a:solidFill>
                  <a:schemeClr val="accent2"/>
                </a:solidFill>
              </a:rPr>
              <a:t>1. </a:t>
            </a:r>
            <a:r>
              <a:rPr lang="en-GB" dirty="0" err="1">
                <a:solidFill>
                  <a:schemeClr val="accent2"/>
                </a:solidFill>
              </a:rPr>
              <a:t>Uemura</a:t>
            </a:r>
            <a:r>
              <a:rPr lang="en-GB" dirty="0">
                <a:solidFill>
                  <a:schemeClr val="accent2"/>
                </a:solidFill>
              </a:rPr>
              <a:t> H, et al. BMC Urology 2020; 20:139</a:t>
            </a:r>
          </a:p>
        </p:txBody>
      </p:sp>
      <p:pic>
        <p:nvPicPr>
          <p:cNvPr id="6" name="図 5">
            <a:extLst>
              <a:ext uri="{FF2B5EF4-FFF2-40B4-BE49-F238E27FC236}">
                <a16:creationId xmlns:a16="http://schemas.microsoft.com/office/drawing/2014/main" id="{F6AD9806-1E6A-4A93-8307-8CA6EB5D0FA4}"/>
              </a:ext>
            </a:extLst>
          </p:cNvPr>
          <p:cNvPicPr>
            <a:picLocks noChangeAspect="1"/>
          </p:cNvPicPr>
          <p:nvPr/>
        </p:nvPicPr>
        <p:blipFill rotWithShape="1">
          <a:blip r:embed="rId2"/>
          <a:srcRect l="9296" t="33120" r="8159" b="3155"/>
          <a:stretch/>
        </p:blipFill>
        <p:spPr>
          <a:xfrm>
            <a:off x="7728276" y="214662"/>
            <a:ext cx="4224435" cy="1749516"/>
          </a:xfrm>
          <a:prstGeom prst="rect">
            <a:avLst/>
          </a:prstGeom>
        </p:spPr>
      </p:pic>
      <p:pic>
        <p:nvPicPr>
          <p:cNvPr id="8" name="図 7">
            <a:extLst>
              <a:ext uri="{FF2B5EF4-FFF2-40B4-BE49-F238E27FC236}">
                <a16:creationId xmlns:a16="http://schemas.microsoft.com/office/drawing/2014/main" id="{7CD39FA3-105C-4D04-8503-E4A52EDA138D}"/>
              </a:ext>
            </a:extLst>
          </p:cNvPr>
          <p:cNvPicPr>
            <a:picLocks noChangeAspect="1"/>
          </p:cNvPicPr>
          <p:nvPr/>
        </p:nvPicPr>
        <p:blipFill rotWithShape="1">
          <a:blip r:embed="rId3"/>
          <a:srcRect l="20882" t="36328" r="49216" b="20712"/>
          <a:stretch/>
        </p:blipFill>
        <p:spPr>
          <a:xfrm>
            <a:off x="778139" y="2556833"/>
            <a:ext cx="4087905" cy="3152483"/>
          </a:xfrm>
          <a:prstGeom prst="rect">
            <a:avLst/>
          </a:prstGeom>
        </p:spPr>
      </p:pic>
      <p:sp>
        <p:nvSpPr>
          <p:cNvPr id="9" name="テキスト ボックス 8">
            <a:extLst>
              <a:ext uri="{FF2B5EF4-FFF2-40B4-BE49-F238E27FC236}">
                <a16:creationId xmlns:a16="http://schemas.microsoft.com/office/drawing/2014/main" id="{A9DDF4AC-B3FB-4866-B2E6-922AAD854D88}"/>
              </a:ext>
            </a:extLst>
          </p:cNvPr>
          <p:cNvSpPr txBox="1"/>
          <p:nvPr/>
        </p:nvSpPr>
        <p:spPr>
          <a:xfrm>
            <a:off x="1228054" y="2302089"/>
            <a:ext cx="3188074" cy="276999"/>
          </a:xfrm>
          <a:prstGeom prst="rect">
            <a:avLst/>
          </a:prstGeom>
          <a:noFill/>
        </p:spPr>
        <p:txBody>
          <a:bodyPr wrap="square" rtlCol="0">
            <a:spAutoFit/>
          </a:bodyPr>
          <a:lstStyle/>
          <a:p>
            <a:pPr defTabSz="685800">
              <a:defRPr/>
            </a:pPr>
            <a:r>
              <a:rPr lang="en-US" altLang="ja-JP" sz="1200" b="1" dirty="0">
                <a:solidFill>
                  <a:prstClr val="black"/>
                </a:solidFill>
                <a:latin typeface="メイリオ" panose="020B0604030504040204" pitchFamily="50" charset="-128"/>
                <a:ea typeface="メイリオ" panose="020B0604030504040204" pitchFamily="50" charset="-128"/>
              </a:rPr>
              <a:t>types of rash in Apalutamide-treated</a:t>
            </a:r>
          </a:p>
        </p:txBody>
      </p:sp>
      <p:sp>
        <p:nvSpPr>
          <p:cNvPr id="10" name="正方形/長方形 9">
            <a:extLst>
              <a:ext uri="{FF2B5EF4-FFF2-40B4-BE49-F238E27FC236}">
                <a16:creationId xmlns:a16="http://schemas.microsoft.com/office/drawing/2014/main" id="{E80DE337-D786-4629-9FF8-5EEE5688C002}"/>
              </a:ext>
            </a:extLst>
          </p:cNvPr>
          <p:cNvSpPr/>
          <p:nvPr/>
        </p:nvSpPr>
        <p:spPr>
          <a:xfrm>
            <a:off x="922881" y="2942782"/>
            <a:ext cx="3943163" cy="184309"/>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ja-JP" altLang="en-US" sz="1350">
              <a:solidFill>
                <a:prstClr val="white"/>
              </a:solidFill>
              <a:latin typeface="游ゴシック" panose="020F0502020204030204"/>
              <a:ea typeface="游ゴシック" panose="020B0400000000000000" pitchFamily="50" charset="-128"/>
            </a:endParaRPr>
          </a:p>
        </p:txBody>
      </p:sp>
      <p:sp>
        <p:nvSpPr>
          <p:cNvPr id="11" name="正方形/長方形 13">
            <a:extLst>
              <a:ext uri="{FF2B5EF4-FFF2-40B4-BE49-F238E27FC236}">
                <a16:creationId xmlns:a16="http://schemas.microsoft.com/office/drawing/2014/main" id="{72CF4DC5-8996-4258-9665-92E84EEEBBAF}"/>
              </a:ext>
            </a:extLst>
          </p:cNvPr>
          <p:cNvSpPr/>
          <p:nvPr/>
        </p:nvSpPr>
        <p:spPr>
          <a:xfrm>
            <a:off x="8898007" y="5724223"/>
            <a:ext cx="2069797" cy="261610"/>
          </a:xfrm>
          <a:prstGeom prst="rect">
            <a:avLst/>
          </a:prstGeom>
        </p:spPr>
        <p:txBody>
          <a:bodyPr wrap="none">
            <a:spAutoFit/>
          </a:bodyPr>
          <a:lstStyle/>
          <a:p>
            <a:r>
              <a:rPr lang="da-DK" altLang="ja-JP" sz="1100" dirty="0">
                <a:solidFill>
                  <a:srgbClr val="131413"/>
                </a:solidFill>
                <a:latin typeface="RndhgpAdvTTe45e47d2"/>
              </a:rPr>
              <a:t>Uemura </a:t>
            </a:r>
            <a:r>
              <a:rPr lang="da-DK" altLang="ja-JP" sz="1100" dirty="0">
                <a:solidFill>
                  <a:srgbClr val="131413"/>
                </a:solidFill>
                <a:latin typeface="PbkjpqAdvTT7329fd89.I"/>
              </a:rPr>
              <a:t>et al. BMC Urology </a:t>
            </a:r>
            <a:r>
              <a:rPr lang="da-DK" altLang="ja-JP" sz="1100" dirty="0">
                <a:solidFill>
                  <a:srgbClr val="131413"/>
                </a:solidFill>
                <a:latin typeface="MyriadPro-Regular"/>
              </a:rPr>
              <a:t>2020</a:t>
            </a:r>
            <a:endParaRPr lang="ja-JP" altLang="en-US" sz="1100" dirty="0"/>
          </a:p>
        </p:txBody>
      </p:sp>
      <p:pic>
        <p:nvPicPr>
          <p:cNvPr id="12" name="図 15">
            <a:extLst>
              <a:ext uri="{FF2B5EF4-FFF2-40B4-BE49-F238E27FC236}">
                <a16:creationId xmlns:a16="http://schemas.microsoft.com/office/drawing/2014/main" id="{64B989C5-E9DE-44E6-A68C-1FCE67628131}"/>
              </a:ext>
            </a:extLst>
          </p:cNvPr>
          <p:cNvPicPr>
            <a:picLocks noChangeAspect="1"/>
          </p:cNvPicPr>
          <p:nvPr/>
        </p:nvPicPr>
        <p:blipFill>
          <a:blip r:embed="rId4"/>
          <a:stretch>
            <a:fillRect/>
          </a:stretch>
        </p:blipFill>
        <p:spPr>
          <a:xfrm>
            <a:off x="5765111" y="2554843"/>
            <a:ext cx="5630413" cy="2722325"/>
          </a:xfrm>
          <a:prstGeom prst="rect">
            <a:avLst/>
          </a:prstGeom>
        </p:spPr>
      </p:pic>
      <p:sp>
        <p:nvSpPr>
          <p:cNvPr id="14" name="テキスト ボックス 17">
            <a:extLst>
              <a:ext uri="{FF2B5EF4-FFF2-40B4-BE49-F238E27FC236}">
                <a16:creationId xmlns:a16="http://schemas.microsoft.com/office/drawing/2014/main" id="{DECFE402-0895-4CAF-83B9-3A8549B109CA}"/>
              </a:ext>
            </a:extLst>
          </p:cNvPr>
          <p:cNvSpPr txBox="1"/>
          <p:nvPr/>
        </p:nvSpPr>
        <p:spPr>
          <a:xfrm>
            <a:off x="5709933" y="2255449"/>
            <a:ext cx="3188074" cy="276999"/>
          </a:xfrm>
          <a:prstGeom prst="rect">
            <a:avLst/>
          </a:prstGeom>
          <a:noFill/>
        </p:spPr>
        <p:txBody>
          <a:bodyPr wrap="square" rtlCol="0">
            <a:spAutoFit/>
          </a:bodyPr>
          <a:lstStyle/>
          <a:p>
            <a:pPr defTabSz="685800">
              <a:defRPr/>
            </a:pPr>
            <a:r>
              <a:rPr lang="en-US" altLang="ja-JP" sz="1200" b="1" dirty="0">
                <a:solidFill>
                  <a:prstClr val="black"/>
                </a:solidFill>
                <a:latin typeface="メイリオ" panose="020B0604030504040204" pitchFamily="50" charset="-128"/>
                <a:ea typeface="メイリオ" panose="020B0604030504040204" pitchFamily="50" charset="-128"/>
              </a:rPr>
              <a:t>Management of rash</a:t>
            </a:r>
          </a:p>
        </p:txBody>
      </p:sp>
      <p:sp>
        <p:nvSpPr>
          <p:cNvPr id="15" name="テキスト ボックス 18">
            <a:extLst>
              <a:ext uri="{FF2B5EF4-FFF2-40B4-BE49-F238E27FC236}">
                <a16:creationId xmlns:a16="http://schemas.microsoft.com/office/drawing/2014/main" id="{C2F01B6D-B4DE-4B22-9DFF-C5B4FAFC563D}"/>
              </a:ext>
            </a:extLst>
          </p:cNvPr>
          <p:cNvSpPr txBox="1"/>
          <p:nvPr/>
        </p:nvSpPr>
        <p:spPr>
          <a:xfrm>
            <a:off x="8410873" y="2133516"/>
            <a:ext cx="2676088" cy="338554"/>
          </a:xfrm>
          <a:prstGeom prst="rect">
            <a:avLst/>
          </a:prstGeom>
          <a:solidFill>
            <a:srgbClr val="FF6600"/>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altLang="ja-JP" sz="1600" dirty="0">
                <a:latin typeface="Arial" panose="020B0604020202020204" pitchFamily="34" charset="0"/>
                <a:ea typeface="メイリオ" panose="020B0604030504040204" pitchFamily="50" charset="-128"/>
                <a:cs typeface="Arial" panose="020B0604020202020204" pitchFamily="34" charset="0"/>
              </a:rPr>
              <a:t>1.0 month (IQR: 0.36–1.81)</a:t>
            </a:r>
            <a:endParaRPr lang="ja-JP" altLang="en-US" sz="1600" dirty="0">
              <a:latin typeface="Arial" panose="020B0604020202020204" pitchFamily="34" charset="0"/>
              <a:cs typeface="Arial" panose="020B0604020202020204" pitchFamily="34" charset="0"/>
            </a:endParaRPr>
          </a:p>
        </p:txBody>
      </p:sp>
      <p:pic>
        <p:nvPicPr>
          <p:cNvPr id="16" name="図 11">
            <a:extLst>
              <a:ext uri="{FF2B5EF4-FFF2-40B4-BE49-F238E27FC236}">
                <a16:creationId xmlns:a16="http://schemas.microsoft.com/office/drawing/2014/main" id="{053508C5-FC0F-4016-B09E-03E871BA75DC}"/>
              </a:ext>
            </a:extLst>
          </p:cNvPr>
          <p:cNvPicPr>
            <a:picLocks noChangeAspect="1"/>
          </p:cNvPicPr>
          <p:nvPr/>
        </p:nvPicPr>
        <p:blipFill>
          <a:blip r:embed="rId5"/>
          <a:stretch>
            <a:fillRect/>
          </a:stretch>
        </p:blipFill>
        <p:spPr>
          <a:xfrm>
            <a:off x="10668000" y="6193993"/>
            <a:ext cx="1473369" cy="664007"/>
          </a:xfrm>
          <a:prstGeom prst="rect">
            <a:avLst/>
          </a:prstGeom>
        </p:spPr>
      </p:pic>
    </p:spTree>
    <p:extLst>
      <p:ext uri="{BB962C8B-B14F-4D97-AF65-F5344CB8AC3E}">
        <p14:creationId xmlns:p14="http://schemas.microsoft.com/office/powerpoint/2010/main" val="122603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4">
            <a:extLst>
              <a:ext uri="{FF2B5EF4-FFF2-40B4-BE49-F238E27FC236}">
                <a16:creationId xmlns:a16="http://schemas.microsoft.com/office/drawing/2014/main" id="{63EE77EF-89D5-D540-AB0F-62667EC7F9FD}"/>
              </a:ext>
            </a:extLst>
          </p:cNvPr>
          <p:cNvSpPr txBox="1">
            <a:spLocks/>
          </p:cNvSpPr>
          <p:nvPr/>
        </p:nvSpPr>
        <p:spPr>
          <a:xfrm>
            <a:off x="149529" y="5819273"/>
            <a:ext cx="6287130" cy="563400"/>
          </a:xfrm>
          <a:prstGeom prst="rect">
            <a:avLst/>
          </a:prstGeom>
        </p:spPr>
        <p:txBody>
          <a:bodyPr vert="horz" lIns="91440" tIns="45720" rIns="91440" bIns="45720" rtlCol="0" anchor="ctr" anchorCtr="0">
            <a:noAutofit/>
          </a:bodyPr>
          <a:lstStyle>
            <a:lvl1pPr marL="0" indent="0" algn="l" defTabSz="685800" rtl="0" eaLnBrk="1" latinLnBrk="0" hangingPunct="1">
              <a:lnSpc>
                <a:spcPct val="110000"/>
              </a:lnSpc>
              <a:spcBef>
                <a:spcPts val="750"/>
              </a:spcBef>
              <a:buFont typeface="Arial" panose="020B0604020202020204" pitchFamily="34" charset="0"/>
              <a:buNone/>
              <a:defRPr sz="1400" b="0" kern="1200">
                <a:solidFill>
                  <a:schemeClr val="tx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20000"/>
              </a:lnSpc>
              <a:spcBef>
                <a:spcPts val="0"/>
              </a:spcBef>
              <a:spcAft>
                <a:spcPts val="300"/>
              </a:spcAft>
              <a:buFont typeface="Arial" panose="020B0604020202020204" pitchFamily="34" charset="0"/>
              <a:buNone/>
              <a:defRPr sz="1400" kern="1200">
                <a:solidFill>
                  <a:schemeClr val="accent1"/>
                </a:solidFill>
                <a:latin typeface="Arial" panose="020B0604020202020204" pitchFamily="34" charset="0"/>
                <a:ea typeface="+mn-ea"/>
                <a:cs typeface="Arial" panose="020B0604020202020204" pitchFamily="34" charset="0"/>
              </a:defRPr>
            </a:lvl2pPr>
            <a:lvl3pPr marL="0" indent="0" algn="l" defTabSz="685800" rtl="0" eaLnBrk="1" latinLnBrk="0" hangingPunct="1">
              <a:lnSpc>
                <a:spcPct val="120000"/>
              </a:lnSpc>
              <a:spcBef>
                <a:spcPts val="450"/>
              </a:spcBef>
              <a:spcAft>
                <a:spcPts val="300"/>
              </a:spcAft>
              <a:buFont typeface="Arial" panose="020B0604020202020204" pitchFamily="34" charset="0"/>
              <a:buNone/>
              <a:defRPr sz="1400" kern="1200">
                <a:solidFill>
                  <a:schemeClr val="tx2"/>
                </a:solidFill>
                <a:latin typeface="Arial" panose="020B0604020202020204" pitchFamily="34" charset="0"/>
                <a:ea typeface="+mn-ea"/>
                <a:cs typeface="Arial" panose="020B0604020202020204" pitchFamily="34" charset="0"/>
              </a:defRPr>
            </a:lvl3pPr>
            <a:lvl4pPr marL="175022" indent="-175022" algn="l" defTabSz="685800" rtl="0" eaLnBrk="1" latinLnBrk="0" hangingPunct="1">
              <a:lnSpc>
                <a:spcPct val="120000"/>
              </a:lnSpc>
              <a:spcBef>
                <a:spcPts val="450"/>
              </a:spcBef>
              <a:spcAft>
                <a:spcPts val="3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4pPr>
            <a:lvl5pPr marL="388144" indent="-175022" algn="l" defTabSz="685800" rtl="0" eaLnBrk="1" latinLnBrk="0" hangingPunct="1">
              <a:lnSpc>
                <a:spcPct val="120000"/>
              </a:lnSpc>
              <a:spcBef>
                <a:spcPts val="450"/>
              </a:spcBef>
              <a:spcAft>
                <a:spcPts val="300"/>
              </a:spcAft>
              <a:buFont typeface="Helvetica"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lang="en-US" sz="800" dirty="0">
                <a:solidFill>
                  <a:schemeClr val="tx1"/>
                </a:solidFill>
                <a:latin typeface="Verdana" panose="020B0604030504040204" pitchFamily="34" charset="0"/>
                <a:ea typeface="Verdana" panose="020B0604030504040204" pitchFamily="34" charset="0"/>
                <a:cs typeface="Verdana" panose="020B0604030504040204" pitchFamily="34" charset="0"/>
                <a:sym typeface="Calibri"/>
              </a:rPr>
              <a:t>AUC, area under curve; CI, confidence interval; OR, odds ratio.</a:t>
            </a:r>
          </a:p>
        </p:txBody>
      </p:sp>
      <p:sp>
        <p:nvSpPr>
          <p:cNvPr id="2" name="Title 1">
            <a:extLst>
              <a:ext uri="{FF2B5EF4-FFF2-40B4-BE49-F238E27FC236}">
                <a16:creationId xmlns:a16="http://schemas.microsoft.com/office/drawing/2014/main" id="{F0591062-9C24-BF41-AD44-F714FD1089F6}"/>
              </a:ext>
            </a:extLst>
          </p:cNvPr>
          <p:cNvSpPr>
            <a:spLocks noGrp="1"/>
          </p:cNvSpPr>
          <p:nvPr>
            <p:ph type="title"/>
          </p:nvPr>
        </p:nvSpPr>
        <p:spPr/>
        <p:txBody>
          <a:bodyPr>
            <a:noAutofit/>
          </a:bodyPr>
          <a:lstStyle/>
          <a:p>
            <a:r>
              <a:rPr lang="en-US" sz="3200" dirty="0">
                <a:latin typeface="+mn-lt"/>
              </a:rPr>
              <a:t>Relationship between incidence of rash and plasma exposure (AUC0-24) to apalutamide</a:t>
            </a:r>
          </a:p>
        </p:txBody>
      </p:sp>
      <p:sp>
        <p:nvSpPr>
          <p:cNvPr id="4" name="Footer Placeholder 3">
            <a:extLst>
              <a:ext uri="{FF2B5EF4-FFF2-40B4-BE49-F238E27FC236}">
                <a16:creationId xmlns:a16="http://schemas.microsoft.com/office/drawing/2014/main" id="{B5B95232-A263-7643-B121-D6B511D821EC}"/>
              </a:ext>
            </a:extLst>
          </p:cNvPr>
          <p:cNvSpPr>
            <a:spLocks noGrp="1"/>
          </p:cNvSpPr>
          <p:nvPr>
            <p:ph type="ftr" sz="quarter" idx="3"/>
          </p:nvPr>
        </p:nvSpPr>
        <p:spPr>
          <a:xfrm>
            <a:off x="1536000" y="6210000"/>
            <a:ext cx="9356035" cy="648000"/>
          </a:xfrm>
        </p:spPr>
        <p:txBody>
          <a:bodyPr/>
          <a:lstStyle/>
          <a:p>
            <a:r>
              <a:rPr lang="en-GB" dirty="0">
                <a:solidFill>
                  <a:schemeClr val="accent2"/>
                </a:solidFill>
              </a:rPr>
              <a:t>1. </a:t>
            </a:r>
            <a:r>
              <a:rPr lang="en-GB" dirty="0" err="1">
                <a:solidFill>
                  <a:schemeClr val="accent2"/>
                </a:solidFill>
              </a:rPr>
              <a:t>Uemura</a:t>
            </a:r>
            <a:r>
              <a:rPr lang="en-GB" dirty="0">
                <a:solidFill>
                  <a:schemeClr val="accent2"/>
                </a:solidFill>
              </a:rPr>
              <a:t> H, et al. BMC Urology 2020; 20:139; 2. Perez-</a:t>
            </a:r>
            <a:r>
              <a:rPr lang="en-GB" dirty="0" err="1">
                <a:solidFill>
                  <a:schemeClr val="accent2"/>
                </a:solidFill>
              </a:rPr>
              <a:t>Ruixo</a:t>
            </a:r>
            <a:r>
              <a:rPr lang="en-GB" dirty="0">
                <a:solidFill>
                  <a:schemeClr val="accent2"/>
                </a:solidFill>
              </a:rPr>
              <a:t> C, et al. Clin Cancer Res 2020; 26(17):4460-4467. </a:t>
            </a:r>
          </a:p>
        </p:txBody>
      </p:sp>
      <p:pic>
        <p:nvPicPr>
          <p:cNvPr id="16" name="図 11">
            <a:extLst>
              <a:ext uri="{FF2B5EF4-FFF2-40B4-BE49-F238E27FC236}">
                <a16:creationId xmlns:a16="http://schemas.microsoft.com/office/drawing/2014/main" id="{053508C5-FC0F-4016-B09E-03E871BA75DC}"/>
              </a:ext>
            </a:extLst>
          </p:cNvPr>
          <p:cNvPicPr>
            <a:picLocks noChangeAspect="1"/>
          </p:cNvPicPr>
          <p:nvPr/>
        </p:nvPicPr>
        <p:blipFill>
          <a:blip r:embed="rId2"/>
          <a:stretch>
            <a:fillRect/>
          </a:stretch>
        </p:blipFill>
        <p:spPr>
          <a:xfrm>
            <a:off x="10668000" y="6193993"/>
            <a:ext cx="1473369" cy="664007"/>
          </a:xfrm>
          <a:prstGeom prst="rect">
            <a:avLst/>
          </a:prstGeom>
        </p:spPr>
      </p:pic>
      <p:sp>
        <p:nvSpPr>
          <p:cNvPr id="17" name="正方形/長方形 6">
            <a:extLst>
              <a:ext uri="{FF2B5EF4-FFF2-40B4-BE49-F238E27FC236}">
                <a16:creationId xmlns:a16="http://schemas.microsoft.com/office/drawing/2014/main" id="{675A2A09-D684-427D-A2BD-DD907D3A08C2}"/>
              </a:ext>
            </a:extLst>
          </p:cNvPr>
          <p:cNvSpPr/>
          <p:nvPr/>
        </p:nvSpPr>
        <p:spPr>
          <a:xfrm>
            <a:off x="3808904" y="5224519"/>
            <a:ext cx="1443024" cy="261610"/>
          </a:xfrm>
          <a:prstGeom prst="rect">
            <a:avLst/>
          </a:prstGeom>
        </p:spPr>
        <p:txBody>
          <a:bodyPr wrap="none">
            <a:spAutoFit/>
          </a:bodyPr>
          <a:lstStyle/>
          <a:p>
            <a:r>
              <a:rPr lang="da-DK" altLang="ja-JP" sz="1100" dirty="0">
                <a:solidFill>
                  <a:srgbClr val="131413"/>
                </a:solidFill>
                <a:latin typeface="RndhgpAdvTTe45e47d2"/>
              </a:rPr>
              <a:t>(Uemura </a:t>
            </a:r>
            <a:r>
              <a:rPr lang="da-DK" altLang="ja-JP" sz="1100" dirty="0">
                <a:solidFill>
                  <a:srgbClr val="131413"/>
                </a:solidFill>
                <a:latin typeface="PbkjpqAdvTT7329fd89.I"/>
              </a:rPr>
              <a:t>et al. </a:t>
            </a:r>
            <a:r>
              <a:rPr lang="da-DK" altLang="ja-JP" sz="1100" dirty="0">
                <a:solidFill>
                  <a:srgbClr val="131413"/>
                </a:solidFill>
                <a:latin typeface="MyriadPro-Regular"/>
              </a:rPr>
              <a:t>2020)</a:t>
            </a:r>
            <a:r>
              <a:rPr lang="da-DK" altLang="ja-JP" sz="1100" baseline="30000" dirty="0">
                <a:solidFill>
                  <a:srgbClr val="131413"/>
                </a:solidFill>
                <a:latin typeface="MyriadPro-Regular"/>
              </a:rPr>
              <a:t>1</a:t>
            </a:r>
            <a:endParaRPr lang="ja-JP" altLang="en-US" sz="1100" baseline="30000" dirty="0"/>
          </a:p>
        </p:txBody>
      </p:sp>
      <p:pic>
        <p:nvPicPr>
          <p:cNvPr id="18" name="図 10">
            <a:extLst>
              <a:ext uri="{FF2B5EF4-FFF2-40B4-BE49-F238E27FC236}">
                <a16:creationId xmlns:a16="http://schemas.microsoft.com/office/drawing/2014/main" id="{5E21EEE9-69FE-4CD3-803B-3277CAB7221F}"/>
              </a:ext>
            </a:extLst>
          </p:cNvPr>
          <p:cNvPicPr>
            <a:picLocks noChangeAspect="1"/>
          </p:cNvPicPr>
          <p:nvPr/>
        </p:nvPicPr>
        <p:blipFill rotWithShape="1">
          <a:blip r:embed="rId3"/>
          <a:srcRect l="31552" t="55159" r="27573" b="3326"/>
          <a:stretch/>
        </p:blipFill>
        <p:spPr>
          <a:xfrm>
            <a:off x="674255" y="1734727"/>
            <a:ext cx="5204446" cy="3104778"/>
          </a:xfrm>
          <a:prstGeom prst="rect">
            <a:avLst/>
          </a:prstGeom>
        </p:spPr>
      </p:pic>
      <p:sp>
        <p:nvSpPr>
          <p:cNvPr id="19" name="正方形/長方形 11">
            <a:extLst>
              <a:ext uri="{FF2B5EF4-FFF2-40B4-BE49-F238E27FC236}">
                <a16:creationId xmlns:a16="http://schemas.microsoft.com/office/drawing/2014/main" id="{6AC2B201-FAC1-48F0-A321-C7374FC75690}"/>
              </a:ext>
            </a:extLst>
          </p:cNvPr>
          <p:cNvSpPr/>
          <p:nvPr/>
        </p:nvSpPr>
        <p:spPr>
          <a:xfrm flipH="1">
            <a:off x="1917807" y="1611804"/>
            <a:ext cx="77129" cy="144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20" name="図 13" descr="グラフ, 折れ線グラフ&#10;&#10;自動的に生成された説明">
            <a:extLst>
              <a:ext uri="{FF2B5EF4-FFF2-40B4-BE49-F238E27FC236}">
                <a16:creationId xmlns:a16="http://schemas.microsoft.com/office/drawing/2014/main" id="{1B0DDA23-A896-456F-9BBA-E010DB47D6BC}"/>
              </a:ext>
            </a:extLst>
          </p:cNvPr>
          <p:cNvPicPr>
            <a:picLocks noChangeAspect="1"/>
          </p:cNvPicPr>
          <p:nvPr/>
        </p:nvPicPr>
        <p:blipFill>
          <a:blip r:embed="rId4"/>
          <a:stretch>
            <a:fillRect/>
          </a:stretch>
        </p:blipFill>
        <p:spPr>
          <a:xfrm>
            <a:off x="6357836" y="1759646"/>
            <a:ext cx="5429254" cy="3320424"/>
          </a:xfrm>
          <a:prstGeom prst="rect">
            <a:avLst/>
          </a:prstGeom>
        </p:spPr>
      </p:pic>
      <p:sp>
        <p:nvSpPr>
          <p:cNvPr id="21" name="正方形/長方形 14">
            <a:extLst>
              <a:ext uri="{FF2B5EF4-FFF2-40B4-BE49-F238E27FC236}">
                <a16:creationId xmlns:a16="http://schemas.microsoft.com/office/drawing/2014/main" id="{EA8B2B04-FC82-48C4-A906-37D870CB7934}"/>
              </a:ext>
            </a:extLst>
          </p:cNvPr>
          <p:cNvSpPr/>
          <p:nvPr/>
        </p:nvSpPr>
        <p:spPr>
          <a:xfrm>
            <a:off x="10286563" y="5224519"/>
            <a:ext cx="1426994" cy="261610"/>
          </a:xfrm>
          <a:prstGeom prst="rect">
            <a:avLst/>
          </a:prstGeom>
        </p:spPr>
        <p:txBody>
          <a:bodyPr wrap="none">
            <a:spAutoFit/>
          </a:bodyPr>
          <a:lstStyle/>
          <a:p>
            <a:r>
              <a:rPr lang="en-GB" altLang="ja-JP" sz="1100" dirty="0"/>
              <a:t>(Perez-</a:t>
            </a:r>
            <a:r>
              <a:rPr lang="en-GB" altLang="ja-JP" sz="1100" dirty="0" err="1"/>
              <a:t>Ruixo</a:t>
            </a:r>
            <a:r>
              <a:rPr lang="en-US" altLang="ja-JP" sz="1100" dirty="0"/>
              <a:t> C</a:t>
            </a:r>
            <a:r>
              <a:rPr lang="da-DK" altLang="ja-JP" sz="1100" dirty="0">
                <a:solidFill>
                  <a:srgbClr val="131413"/>
                </a:solidFill>
                <a:latin typeface="RndhgpAdvTTe45e47d2"/>
              </a:rPr>
              <a:t> </a:t>
            </a:r>
            <a:r>
              <a:rPr lang="da-DK" altLang="ja-JP" sz="1100" dirty="0">
                <a:solidFill>
                  <a:srgbClr val="131413"/>
                </a:solidFill>
                <a:latin typeface="PbkjpqAdvTT7329fd89.I"/>
              </a:rPr>
              <a:t>2021)</a:t>
            </a:r>
            <a:r>
              <a:rPr lang="da-DK" altLang="ja-JP" sz="1100" baseline="30000" dirty="0">
                <a:solidFill>
                  <a:srgbClr val="131413"/>
                </a:solidFill>
                <a:latin typeface="MyriadPro-Regular"/>
              </a:rPr>
              <a:t>2</a:t>
            </a:r>
            <a:endParaRPr lang="ja-JP" altLang="en-US" sz="1100" dirty="0"/>
          </a:p>
        </p:txBody>
      </p:sp>
      <p:sp>
        <p:nvSpPr>
          <p:cNvPr id="22" name="正方形/長方形 1">
            <a:extLst>
              <a:ext uri="{FF2B5EF4-FFF2-40B4-BE49-F238E27FC236}">
                <a16:creationId xmlns:a16="http://schemas.microsoft.com/office/drawing/2014/main" id="{0E53FE8A-6FC4-4222-B5D9-27618BB3B30C}"/>
              </a:ext>
            </a:extLst>
          </p:cNvPr>
          <p:cNvSpPr/>
          <p:nvPr/>
        </p:nvSpPr>
        <p:spPr>
          <a:xfrm>
            <a:off x="1565470" y="1756372"/>
            <a:ext cx="872455" cy="265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05049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TotalTime>
  <Words>706</Words>
  <Application>Microsoft Office PowerPoint</Application>
  <PresentationFormat>Widescreen</PresentationFormat>
  <Paragraphs>98</Paragraphs>
  <Slides>10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メイリオ</vt:lpstr>
      <vt:lpstr>游ゴシック</vt:lpstr>
      <vt:lpstr>Arial</vt:lpstr>
      <vt:lpstr>Calibri</vt:lpstr>
      <vt:lpstr>Calibri Light</vt:lpstr>
      <vt:lpstr>MyriadPro-Regular</vt:lpstr>
      <vt:lpstr>PbkjpqAdvTT7329fd89.I</vt:lpstr>
      <vt:lpstr>RndhgpAdvTTe45e47d2</vt:lpstr>
      <vt:lpstr>Verdana</vt:lpstr>
      <vt:lpstr>Office Theme</vt:lpstr>
      <vt:lpstr>60-year-old man with low-risk metastatic castration sensitive prostate cancer </vt:lpstr>
      <vt:lpstr>Disclaimer</vt:lpstr>
      <vt:lpstr>CLINICAL PRESENTATION</vt:lpstr>
      <vt:lpstr>PsA levels following apalutamide</vt:lpstr>
      <vt:lpstr>Apalutamide-associated skin rash</vt:lpstr>
      <vt:lpstr>PowerPoint Presentation</vt:lpstr>
      <vt:lpstr>TITAN study: Adverse events</vt:lpstr>
      <vt:lpstr>Japanese patients: Adverse events</vt:lpstr>
      <vt:lpstr>Relationship between incidence of rash and plasma exposure (AUC0-24) to apalutamide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60-year-old man with low-risk metastatic castration sensitive prostate cancer </dc:title>
  <dc:creator>Ruzanna Mustafa</dc:creator>
  <cp:lastModifiedBy>Ruzanna Mustafa</cp:lastModifiedBy>
  <cp:revision>1</cp:revision>
  <dcterms:created xsi:type="dcterms:W3CDTF">2022-03-08T09:52:02Z</dcterms:created>
  <dcterms:modified xsi:type="dcterms:W3CDTF">2022-03-08T09:59:20Z</dcterms:modified>
</cp:coreProperties>
</file>