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34959497" r:id="rId2"/>
    <p:sldId id="288" r:id="rId3"/>
    <p:sldId id="291" r:id="rId4"/>
    <p:sldId id="295" r:id="rId5"/>
    <p:sldId id="294" r:id="rId6"/>
    <p:sldId id="29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C7715A-170A-7190-2105-9D3AB51E6F27}" name="Neel Patel" initials="NP" userId="S::Neel.Patel@eversana.com::d2b6518e-6815-43a0-8bb9-cfe43f2996f9" providerId="AD"/>
  <p188:author id="{AB62006D-94C7-C307-CE40-F8EADFDB4A1F}" name="Charu" initials="C" userId="S::Charu.Rawat@eversana.com::b7d891a4-a4cd-4e2e-ad8a-d9f3e73b86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u Rawat" initials="CR" lastIdx="1" clrIdx="0">
    <p:extLst>
      <p:ext uri="{19B8F6BF-5375-455C-9EA6-DF929625EA0E}">
        <p15:presenceInfo xmlns:p15="http://schemas.microsoft.com/office/powerpoint/2012/main" userId="S::Charu.Rawat@eversana.com::b7d891a4-a4cd-4e2e-ad8a-d9f3e73b8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75E2B7A7-3A11-47B4-870C-45FA2DA6049E}"/>
    <pc:docChg chg="addSld delSld modSld">
      <pc:chgData name="Ruzanna Mustafa" userId="67c88144-be73-44be-8cc4-79ba49da2fce" providerId="ADAL" clId="{75E2B7A7-3A11-47B4-870C-45FA2DA6049E}" dt="2022-03-04T08:45:00.693" v="5" actId="6549"/>
      <pc:docMkLst>
        <pc:docMk/>
      </pc:docMkLst>
      <pc:sldChg chg="del">
        <pc:chgData name="Ruzanna Mustafa" userId="67c88144-be73-44be-8cc4-79ba49da2fce" providerId="ADAL" clId="{75E2B7A7-3A11-47B4-870C-45FA2DA6049E}" dt="2022-03-04T08:44:20.378" v="3" actId="2696"/>
        <pc:sldMkLst>
          <pc:docMk/>
          <pc:sldMk cId="1800475194" sldId="256"/>
        </pc:sldMkLst>
      </pc:sldChg>
      <pc:sldChg chg="del">
        <pc:chgData name="Ruzanna Mustafa" userId="67c88144-be73-44be-8cc4-79ba49da2fce" providerId="ADAL" clId="{75E2B7A7-3A11-47B4-870C-45FA2DA6049E}" dt="2022-02-21T09:00:21.341" v="2" actId="2696"/>
        <pc:sldMkLst>
          <pc:docMk/>
          <pc:sldMk cId="2947839130" sldId="2134959495"/>
        </pc:sldMkLst>
      </pc:sldChg>
      <pc:sldChg chg="modSp mod">
        <pc:chgData name="Ruzanna Mustafa" userId="67c88144-be73-44be-8cc4-79ba49da2fce" providerId="ADAL" clId="{75E2B7A7-3A11-47B4-870C-45FA2DA6049E}" dt="2022-03-04T08:45:00.693" v="5" actId="6549"/>
        <pc:sldMkLst>
          <pc:docMk/>
          <pc:sldMk cId="1917611100" sldId="2134959497"/>
        </pc:sldMkLst>
        <pc:spChg chg="mod">
          <ac:chgData name="Ruzanna Mustafa" userId="67c88144-be73-44be-8cc4-79ba49da2fce" providerId="ADAL" clId="{75E2B7A7-3A11-47B4-870C-45FA2DA6049E}" dt="2022-03-04T08:45:00.693" v="5" actId="6549"/>
          <ac:spMkLst>
            <pc:docMk/>
            <pc:sldMk cId="1917611100" sldId="2134959497"/>
            <ac:spMk id="3" creationId="{5DC20CAC-176E-4707-A30F-9AF079AFDBC3}"/>
          </ac:spMkLst>
        </pc:spChg>
      </pc:sldChg>
      <pc:sldChg chg="add del">
        <pc:chgData name="Ruzanna Mustafa" userId="67c88144-be73-44be-8cc4-79ba49da2fce" providerId="ADAL" clId="{75E2B7A7-3A11-47B4-870C-45FA2DA6049E}" dt="2022-02-21T09:00:04.655" v="1" actId="2696"/>
        <pc:sldMkLst>
          <pc:docMk/>
          <pc:sldMk cId="3410727656" sldId="2134959498"/>
        </pc:sldMkLst>
      </pc:sldChg>
      <pc:sldMasterChg chg="delSldLayout">
        <pc:chgData name="Ruzanna Mustafa" userId="67c88144-be73-44be-8cc4-79ba49da2fce" providerId="ADAL" clId="{75E2B7A7-3A11-47B4-870C-45FA2DA6049E}" dt="2022-02-21T09:00:21.341" v="2" actId="2696"/>
        <pc:sldMasterMkLst>
          <pc:docMk/>
          <pc:sldMasterMk cId="3117799850" sldId="2147483648"/>
        </pc:sldMasterMkLst>
        <pc:sldLayoutChg chg="del">
          <pc:chgData name="Ruzanna Mustafa" userId="67c88144-be73-44be-8cc4-79ba49da2fce" providerId="ADAL" clId="{75E2B7A7-3A11-47B4-870C-45FA2DA6049E}" dt="2022-02-21T09:00:21.341" v="2" actId="2696"/>
          <pc:sldLayoutMkLst>
            <pc:docMk/>
            <pc:sldMasterMk cId="3117799850" sldId="2147483648"/>
            <pc:sldLayoutMk cId="118483361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ECB1-866C-4081-9234-F348BC4A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5FE8F-8292-4CF5-9C53-7807B428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E508-74E4-43A5-A01F-010792EF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73C2-BF9E-401A-B12D-35DEDE55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5884-8872-4D3D-A4C1-DEA29AB4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9ED-2CD7-4B1A-A64D-74B271B0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23B6E-C895-4C24-9C78-7F7C77CF2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C74C-41D6-4881-A514-7C8164E8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DFCF-CE37-4161-9906-39A47DC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4C8-BD48-4868-906F-B2E726A7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7D093-1EC6-4679-B017-6D2FA608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7B15E-82C2-467E-AC2E-215644EB7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400D-ED25-4B92-9FC7-0FE22A44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83D1-88AE-48D5-9424-02FBD4D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E657-D93F-42CE-B79D-F2E5DE95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446C-865B-4D0E-8BC9-86529586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2778-720C-4A40-9D09-59BE92F5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46B0-7C5B-469B-98EA-82FF013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88A9-C767-4472-8A6E-87F9F343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5185-C1F2-48B2-80D8-63EE2F4C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C05B-84C2-445E-8BF8-5F74A5AB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8851-C486-4F3F-98E4-C5E4BDB9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E683-EFE0-4D9F-AE82-44887370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AACF-74DC-4092-AE83-5CDFB9F4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1528-5A55-456F-A798-84C53853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4304-F426-4799-B665-A227457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1E2-A25E-47C1-8111-E265C74C6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3BCB4-02DB-4E48-BFD7-7288CB63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F9CD0-AE2F-4D6F-8E50-FB1043F1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9625-0ADA-403D-A4BF-47EA9B2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4087-E8EA-4F6A-930D-E7B5527C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04B5-B973-4D7B-8A93-7142AA4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349B-E0D9-45EE-B696-A55599DB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9465-7236-4797-AF33-83271521E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EDD0-0EE0-48DC-A260-E6273470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65D58-49E8-412B-B105-7B5407ED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97EFD-BB90-4B3D-84DD-2ADCE4C4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6718D-3431-4908-8A03-BAF4920F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1268F-999F-405F-80FD-6CBC8EC1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F5FF-6902-4425-93FF-18B6AF3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1E036-F06C-4FCE-A2B8-981F4197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5F75-7D98-4EA2-A409-018CD815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0ADF-EFDC-4AD9-ADB9-ACBE522B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AB145-688B-44A1-9774-2A243F97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0C033-A5BC-4F9D-9EE3-A4180AB6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861F-9444-460A-A184-406E2E01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497D-4705-4F8A-8B3D-3959542F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EE60-8DE6-4E7E-87F9-89106265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9C9B-1C07-4D9E-A38A-3191600A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83D6-5A25-488E-B20C-70577BD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7B7E0-765F-43B1-9E54-F92C3033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FA0D3-1B4B-4173-84E6-1B27411A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4D55-6A67-4965-8DF8-FC5DB25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BA2CF-5638-4083-805A-627BB904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84459-9E20-4734-9B6A-1F02E463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A02A-452A-4134-8F90-EEDD038A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1FB59-F2C2-4ED2-9783-6E43142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E5AF-8D2E-4C2C-A0F3-4AFBDA5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48040-1BB8-49D7-849C-C83B60C1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5167-4C7B-4FAD-813A-DB4A4438F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DB71-8203-4844-86B1-92D3E3E4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4AA6-14E2-464E-92E3-02803953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A0BA-96F7-451D-9B08-FFFA06DA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DDCAE-E569-4986-9443-497B4900E619}"/>
              </a:ext>
            </a:extLst>
          </p:cNvPr>
          <p:cNvGrpSpPr/>
          <p:nvPr userDrawn="1"/>
        </p:nvGrpSpPr>
        <p:grpSpPr>
          <a:xfrm>
            <a:off x="10313932" y="71898"/>
            <a:ext cx="1878068" cy="609139"/>
            <a:chOff x="9276957" y="104045"/>
            <a:chExt cx="2787148" cy="11121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2F4B7-E9BE-47D2-8A44-5289EA9C8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276957" y="211218"/>
              <a:ext cx="2571762" cy="10050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5E2EA-60C5-46BE-8C34-9951E371C45B}"/>
                </a:ext>
              </a:extLst>
            </p:cNvPr>
            <p:cNvSpPr txBox="1"/>
            <p:nvPr userDrawn="1"/>
          </p:nvSpPr>
          <p:spPr>
            <a:xfrm>
              <a:off x="10890869" y="104045"/>
              <a:ext cx="1173236" cy="4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Project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BFF0D-419E-4D72-8B2C-A8095094F2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9816" y="690101"/>
            <a:ext cx="1381163" cy="40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AB1F0-5949-47C8-BBF6-49B3AA99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7000" t="12235" r="9874" b="11836"/>
          <a:stretch/>
        </p:blipFill>
        <p:spPr>
          <a:xfrm>
            <a:off x="10467364" y="6243403"/>
            <a:ext cx="1604546" cy="5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20CAC-176E-4707-A30F-9AF079AFDBC3}"/>
              </a:ext>
            </a:extLst>
          </p:cNvPr>
          <p:cNvSpPr txBox="1"/>
          <p:nvPr/>
        </p:nvSpPr>
        <p:spPr>
          <a:xfrm>
            <a:off x="1928312" y="2336401"/>
            <a:ext cx="8656912" cy="1645563"/>
          </a:xfrm>
          <a:prstGeom prst="roundRect">
            <a:avLst>
              <a:gd name="adj" fmla="val 8743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High-risk/high-volume </a:t>
            </a:r>
            <a:r>
              <a:rPr lang="en-US" sz="4800" b="1" dirty="0" err="1">
                <a:solidFill>
                  <a:schemeClr val="bg1"/>
                </a:solidFill>
              </a:rPr>
              <a:t>mCSPC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6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0F3215-2F04-42E7-B579-8C1E1085B7E2}"/>
              </a:ext>
            </a:extLst>
          </p:cNvPr>
          <p:cNvSpPr txBox="1"/>
          <p:nvPr/>
        </p:nvSpPr>
        <p:spPr>
          <a:xfrm>
            <a:off x="598192" y="1458532"/>
            <a:ext cx="1819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Patient detailing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CD317-D118-4567-BD5A-93D45876D464}"/>
              </a:ext>
            </a:extLst>
          </p:cNvPr>
          <p:cNvSpPr txBox="1"/>
          <p:nvPr/>
        </p:nvSpPr>
        <p:spPr>
          <a:xfrm>
            <a:off x="2558017" y="1426134"/>
            <a:ext cx="9081090" cy="2406333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high-risk/high-volume de novo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case was discussed. The patient was aged 64-year-old with active lifestyle, working individual with mild hypertension and no other health conditions. Additional parameters included:</a:t>
            </a:r>
          </a:p>
          <a:p>
            <a:pPr marL="715963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T3bN1M1b</a:t>
            </a:r>
          </a:p>
          <a:p>
            <a:pPr marL="715963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Gleason score 4 + 5 = 9 in all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scores</a:t>
            </a:r>
          </a:p>
          <a:p>
            <a:pPr marL="715963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 bone metastases on bone scan – left acetabular roof (3 cm), iliac crest x 2 (2 cm and 3 cm), dorsal right 7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rib (2 cm), T3 vertebral body (1 cm)</a:t>
            </a:r>
          </a:p>
          <a:p>
            <a:pPr marL="715963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mpMRI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scan revealed extensive prostatic mass with left lateral extension into the seminal vesicle</a:t>
            </a:r>
          </a:p>
          <a:p>
            <a:pPr marL="715963" indent="-2857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PSA 114 ng/mL, LDH 212 IU/L, ALP 72 IU/L, Hb 15.6 g/dL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3E2EDB8-9DE5-4DCE-BE88-DD64495DE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155" y="1862611"/>
            <a:ext cx="1440328" cy="1440328"/>
          </a:xfrm>
          <a:prstGeom prst="rect">
            <a:avLst/>
          </a:prstGeom>
        </p:spPr>
      </p:pic>
      <p:pic>
        <p:nvPicPr>
          <p:cNvPr id="10" name="Graphic 9" descr="Questions outline">
            <a:extLst>
              <a:ext uri="{FF2B5EF4-FFF2-40B4-BE49-F238E27FC236}">
                <a16:creationId xmlns:a16="http://schemas.microsoft.com/office/drawing/2014/main" id="{AC81BD49-C8CC-417E-BFD5-1C9960397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156" y="4686250"/>
            <a:ext cx="1272422" cy="12724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366543-A6B5-490F-A22B-BE1C62BA158B}"/>
              </a:ext>
            </a:extLst>
          </p:cNvPr>
          <p:cNvSpPr txBox="1"/>
          <p:nvPr/>
        </p:nvSpPr>
        <p:spPr>
          <a:xfrm>
            <a:off x="733155" y="6365741"/>
            <a:ext cx="9821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ADT: androgen-deprivation therapy; Hb: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haemoglobin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LDH: lactate dehydrogenase;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mCSPC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metastatic castrate-sensitive prostate cancer;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mpMRI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multiparametric magnetic resonance imaging; PSA: prostate specific antigen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48E39-0894-49BE-B9AB-72A7DC730888}"/>
              </a:ext>
            </a:extLst>
          </p:cNvPr>
          <p:cNvSpPr txBox="1"/>
          <p:nvPr/>
        </p:nvSpPr>
        <p:spPr>
          <a:xfrm>
            <a:off x="650800" y="4251392"/>
            <a:ext cx="903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Discussion: How would you treat this patient?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BDB6A-93F4-441D-BA62-E93654A600A1}"/>
              </a:ext>
            </a:extLst>
          </p:cNvPr>
          <p:cNvSpPr txBox="1"/>
          <p:nvPr/>
        </p:nvSpPr>
        <p:spPr>
          <a:xfrm>
            <a:off x="2558017" y="4878801"/>
            <a:ext cx="2013984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/>
              <a:t>ADT monotherapy</a:t>
            </a:r>
            <a:endParaRPr lang="en-IN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EEF1A5-7C8F-414A-85FC-071C5D76ED46}"/>
              </a:ext>
            </a:extLst>
          </p:cNvPr>
          <p:cNvSpPr txBox="1"/>
          <p:nvPr/>
        </p:nvSpPr>
        <p:spPr>
          <a:xfrm>
            <a:off x="7454753" y="4888471"/>
            <a:ext cx="3730695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ADT + apalutamide or enzalutamide</a:t>
            </a:r>
            <a:endParaRPr lang="en-IN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7FBC7-1C4A-4E2D-A34C-6BA9481F3D28}"/>
              </a:ext>
            </a:extLst>
          </p:cNvPr>
          <p:cNvSpPr txBox="1"/>
          <p:nvPr/>
        </p:nvSpPr>
        <p:spPr>
          <a:xfrm>
            <a:off x="2544176" y="5513079"/>
            <a:ext cx="2254989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>
                <a:sym typeface="Noto Sans CJK TC Bold"/>
              </a:rPr>
              <a:t>ADT + docetaxel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9CE203-11A3-4615-8848-5AFC231103C9}"/>
              </a:ext>
            </a:extLst>
          </p:cNvPr>
          <p:cNvSpPr txBox="1"/>
          <p:nvPr/>
        </p:nvSpPr>
        <p:spPr>
          <a:xfrm>
            <a:off x="5337763" y="5513080"/>
            <a:ext cx="6301343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>
                <a:sym typeface="Noto Sans CJK TC Bold"/>
              </a:rPr>
              <a:t>ADT + docetaxel + apalutamide or enzalutamide or abiraterone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2599B1-5C05-421B-A187-64A0D2C14BD7}"/>
              </a:ext>
            </a:extLst>
          </p:cNvPr>
          <p:cNvSpPr txBox="1"/>
          <p:nvPr/>
        </p:nvSpPr>
        <p:spPr>
          <a:xfrm>
            <a:off x="4980694" y="4887670"/>
            <a:ext cx="2036797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defTabSz="228600" hangingPunct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Noto Sans CJK TC Bold"/>
              </a:rPr>
              <a:t>ADT + abiraterone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CE3A95-7A27-4194-B441-C6B89F87F481}"/>
              </a:ext>
            </a:extLst>
          </p:cNvPr>
          <p:cNvSpPr txBox="1"/>
          <p:nvPr/>
        </p:nvSpPr>
        <p:spPr>
          <a:xfrm>
            <a:off x="4557718" y="4929223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A7E6D-ADF4-429C-9BDD-E82D7E9EDAA3}"/>
              </a:ext>
            </a:extLst>
          </p:cNvPr>
          <p:cNvSpPr txBox="1"/>
          <p:nvPr/>
        </p:nvSpPr>
        <p:spPr>
          <a:xfrm>
            <a:off x="7017491" y="4947978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31EC8F-DDE1-451F-95E4-EEAB614A6FD6}"/>
              </a:ext>
            </a:extLst>
          </p:cNvPr>
          <p:cNvSpPr txBox="1"/>
          <p:nvPr/>
        </p:nvSpPr>
        <p:spPr>
          <a:xfrm>
            <a:off x="11166403" y="4953400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A68CFB-4596-4E11-BAF4-A363CCC40607}"/>
              </a:ext>
            </a:extLst>
          </p:cNvPr>
          <p:cNvSpPr txBox="1"/>
          <p:nvPr/>
        </p:nvSpPr>
        <p:spPr>
          <a:xfrm>
            <a:off x="4865060" y="5584563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CB80E-FE76-4B58-AAFC-75B124EE5BCA}"/>
              </a:ext>
            </a:extLst>
          </p:cNvPr>
          <p:cNvSpPr txBox="1"/>
          <p:nvPr/>
        </p:nvSpPr>
        <p:spPr>
          <a:xfrm>
            <a:off x="513132" y="284199"/>
            <a:ext cx="953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details and discussion plan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5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B07488E-7D39-4A9F-B50B-62801791E273}"/>
              </a:ext>
            </a:extLst>
          </p:cNvPr>
          <p:cNvSpPr txBox="1"/>
          <p:nvPr/>
        </p:nvSpPr>
        <p:spPr>
          <a:xfrm>
            <a:off x="2072302" y="1380691"/>
            <a:ext cx="4484441" cy="1269980"/>
          </a:xfrm>
          <a:prstGeom prst="roundRect">
            <a:avLst>
              <a:gd name="adj" fmla="val 10399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As the patient is young, maximum intensification of therapy is a possibility.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/>
                <a:cs typeface="Arial"/>
              </a:rPr>
              <a:t>The patient could go either for ADT + Docetaxel alone, ADT +  novel hormonal therapy or for AA + docetaxel + ADT.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conclude, ADT plus one of these therapies can be preferred.</a:t>
            </a:r>
          </a:p>
        </p:txBody>
      </p:sp>
      <p:pic>
        <p:nvPicPr>
          <p:cNvPr id="10" name="Picture 2" descr="Photo of A/Prof Edmund Chiong">
            <a:extLst>
              <a:ext uri="{FF2B5EF4-FFF2-40B4-BE49-F238E27FC236}">
                <a16:creationId xmlns:a16="http://schemas.microsoft.com/office/drawing/2014/main" id="{174EE684-5591-4EB9-8E9B-F42D128EB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01"/>
          <a:stretch/>
        </p:blipFill>
        <p:spPr bwMode="auto">
          <a:xfrm>
            <a:off x="748841" y="1251075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B3D92-2413-46CB-9D19-D567B4D7668C}"/>
              </a:ext>
            </a:extLst>
          </p:cNvPr>
          <p:cNvSpPr txBox="1"/>
          <p:nvPr/>
        </p:nvSpPr>
        <p:spPr>
          <a:xfrm>
            <a:off x="540922" y="281856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 insights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424DF-95E6-45A4-952C-C77A927A8F9C}"/>
              </a:ext>
            </a:extLst>
          </p:cNvPr>
          <p:cNvSpPr txBox="1"/>
          <p:nvPr/>
        </p:nvSpPr>
        <p:spPr>
          <a:xfrm>
            <a:off x="6815843" y="1396365"/>
            <a:ext cx="5082688" cy="4595617"/>
          </a:xfrm>
          <a:prstGeom prst="roundRect">
            <a:avLst>
              <a:gd name="adj" fmla="val 4422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panelists agreed that: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Choice of therapy depends on age, regional differences, reimbursement, and clinical data. 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ADT monotherapy is not the standard of care for patients with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Discussing the pros and cons of the treatment with patient and a multi-disciplinary approach involving oncologist, radiologist, urologists is advisable.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Panelists suggested the use of ADT + therapy intensification as the patient is young.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Patient can be treated as per PEACE-1 data involving triplet therapy (ADT + Docetaxel + AA ± Radiotherapy).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9C15F-B11A-493E-AE24-202B75D8377B}"/>
              </a:ext>
            </a:extLst>
          </p:cNvPr>
          <p:cNvSpPr txBox="1"/>
          <p:nvPr/>
        </p:nvSpPr>
        <p:spPr>
          <a:xfrm>
            <a:off x="630862" y="6522544"/>
            <a:ext cx="9618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A/Prof: Associate Professor; AA: Abiraterone acetate; ADT: androgen-deprivation therapy;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metastatic castrate-sensitive prostate cancer</a:t>
            </a:r>
          </a:p>
        </p:txBody>
      </p:sp>
      <p:pic>
        <p:nvPicPr>
          <p:cNvPr id="6" name="Graphic 5" descr="Chat bubble with solid fill">
            <a:extLst>
              <a:ext uri="{FF2B5EF4-FFF2-40B4-BE49-F238E27FC236}">
                <a16:creationId xmlns:a16="http://schemas.microsoft.com/office/drawing/2014/main" id="{0DC31651-4C82-4267-A0F5-4348DDEF2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5579" y="1295174"/>
            <a:ext cx="559290" cy="559290"/>
          </a:xfrm>
          <a:prstGeom prst="rect">
            <a:avLst/>
          </a:prstGeom>
        </p:spPr>
      </p:pic>
      <p:pic>
        <p:nvPicPr>
          <p:cNvPr id="13" name="Picture 2" descr="Dr. Loh Chit  Sin">
            <a:extLst>
              <a:ext uri="{FF2B5EF4-FFF2-40B4-BE49-F238E27FC236}">
                <a16:creationId xmlns:a16="http://schemas.microsoft.com/office/drawing/2014/main" id="{B1482321-5353-4F98-A37A-CDCA68F7D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r="8657" b="24727"/>
          <a:stretch/>
        </p:blipFill>
        <p:spPr bwMode="auto">
          <a:xfrm>
            <a:off x="708670" y="2915501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r Lee Lui Shiong from Sengkang General Hospital">
            <a:extLst>
              <a:ext uri="{FF2B5EF4-FFF2-40B4-BE49-F238E27FC236}">
                <a16:creationId xmlns:a16="http://schemas.microsoft.com/office/drawing/2014/main" id="{F606A029-B80A-4EF4-8B9A-2CE712D04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1"/>
          <a:stretch/>
        </p:blipFill>
        <p:spPr bwMode="auto">
          <a:xfrm>
            <a:off x="723670" y="4454467"/>
            <a:ext cx="914401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5AE749FF-4AF5-4CC7-9A8B-B5FB2212C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5259" y="4467820"/>
            <a:ext cx="559290" cy="5592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FB32F0-C178-40E6-84F1-ACA852D30901}"/>
              </a:ext>
            </a:extLst>
          </p:cNvPr>
          <p:cNvSpPr txBox="1"/>
          <p:nvPr/>
        </p:nvSpPr>
        <p:spPr>
          <a:xfrm>
            <a:off x="2072545" y="4159850"/>
            <a:ext cx="4484198" cy="1856125"/>
          </a:xfrm>
          <a:prstGeom prst="roundRect">
            <a:avLst>
              <a:gd name="adj" fmla="val 9595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multidisciplinary team involving medical oncologists, neurologists will give insights into the course evidence and biology.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There seems to be bias towards offering upfront chemotherapy because patients may be in a better position to tolerate Docetaxel initially than later.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In Singapore, Abiraterone is accessible because it’s launched generic.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Discussion with the patient should always be considered.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0A7233-B0BF-4F22-9A25-88D3A87E25F8}"/>
              </a:ext>
            </a:extLst>
          </p:cNvPr>
          <p:cNvSpPr txBox="1"/>
          <p:nvPr/>
        </p:nvSpPr>
        <p:spPr>
          <a:xfrm>
            <a:off x="2072303" y="2944864"/>
            <a:ext cx="4484440" cy="91940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patient certainly fits in with the various studies that has mentioned Abiraterone monotherapy.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As the patient is young, the preferred therapy can be Docetaxel + AA or Docetaxel + AA + ADT.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c 23" descr="Chat bubble with solid fill">
            <a:extLst>
              <a:ext uri="{FF2B5EF4-FFF2-40B4-BE49-F238E27FC236}">
                <a16:creationId xmlns:a16="http://schemas.microsoft.com/office/drawing/2014/main" id="{98527F49-FAEF-4C59-8F4D-12613653A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5259" y="2978646"/>
            <a:ext cx="559290" cy="5592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8A6C1B2-EB35-42B4-AE25-D44B887BF083}"/>
              </a:ext>
            </a:extLst>
          </p:cNvPr>
          <p:cNvSpPr txBox="1"/>
          <p:nvPr/>
        </p:nvSpPr>
        <p:spPr>
          <a:xfrm>
            <a:off x="540922" y="888412"/>
            <a:ext cx="9879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shared regional insights about rational management of this case and choice of treatment for such patients.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CAB118-E17A-4BDB-A57D-90597A85C2E7}"/>
              </a:ext>
            </a:extLst>
          </p:cNvPr>
          <p:cNvSpPr txBox="1"/>
          <p:nvPr/>
        </p:nvSpPr>
        <p:spPr>
          <a:xfrm>
            <a:off x="450529" y="2193875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A/Prof. Edmund </a:t>
            </a:r>
            <a:r>
              <a:rPr lang="en-US" sz="1100" b="1" dirty="0" err="1"/>
              <a:t>Chiong</a:t>
            </a:r>
            <a:endParaRPr lang="en-US" sz="11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A15668-A870-457C-9303-59903997F32B}"/>
              </a:ext>
            </a:extLst>
          </p:cNvPr>
          <p:cNvSpPr txBox="1"/>
          <p:nvPr/>
        </p:nvSpPr>
        <p:spPr>
          <a:xfrm>
            <a:off x="345419" y="3872073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Dr. </a:t>
            </a:r>
            <a:r>
              <a:rPr lang="en-US" sz="1100" b="1" dirty="0" err="1"/>
              <a:t>Loh</a:t>
            </a:r>
            <a:r>
              <a:rPr lang="en-US" sz="1100" b="1" dirty="0"/>
              <a:t> Chit Sin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97F865-4276-44E4-B2DA-8742E5857A11}"/>
              </a:ext>
            </a:extLst>
          </p:cNvPr>
          <p:cNvSpPr txBox="1"/>
          <p:nvPr/>
        </p:nvSpPr>
        <p:spPr>
          <a:xfrm>
            <a:off x="345002" y="5421958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A/Prof. Lee Lui </a:t>
            </a:r>
            <a:r>
              <a:rPr lang="en-US" sz="1100" b="1" dirty="0" err="1"/>
              <a:t>Shiong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4474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A9E7B18-410E-41C3-9679-0771B282CFB4}"/>
              </a:ext>
            </a:extLst>
          </p:cNvPr>
          <p:cNvSpPr txBox="1"/>
          <p:nvPr/>
        </p:nvSpPr>
        <p:spPr>
          <a:xfrm>
            <a:off x="465247" y="299710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insights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45DE4E45-F67B-499B-8917-E9CE0622B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46365"/>
              </p:ext>
            </p:extLst>
          </p:nvPr>
        </p:nvGraphicFramePr>
        <p:xfrm>
          <a:off x="584889" y="1168613"/>
          <a:ext cx="10927558" cy="4215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874">
                  <a:extLst>
                    <a:ext uri="{9D8B030D-6E8A-4147-A177-3AD203B41FA5}">
                      <a16:colId xmlns:a16="http://schemas.microsoft.com/office/drawing/2014/main" val="1079266343"/>
                    </a:ext>
                  </a:extLst>
                </a:gridCol>
                <a:gridCol w="1390544">
                  <a:extLst>
                    <a:ext uri="{9D8B030D-6E8A-4147-A177-3AD203B41FA5}">
                      <a16:colId xmlns:a16="http://schemas.microsoft.com/office/drawing/2014/main" val="2911032309"/>
                    </a:ext>
                  </a:extLst>
                </a:gridCol>
                <a:gridCol w="1306397">
                  <a:extLst>
                    <a:ext uri="{9D8B030D-6E8A-4147-A177-3AD203B41FA5}">
                      <a16:colId xmlns:a16="http://schemas.microsoft.com/office/drawing/2014/main" val="2814773455"/>
                    </a:ext>
                  </a:extLst>
                </a:gridCol>
                <a:gridCol w="1274963">
                  <a:extLst>
                    <a:ext uri="{9D8B030D-6E8A-4147-A177-3AD203B41FA5}">
                      <a16:colId xmlns:a16="http://schemas.microsoft.com/office/drawing/2014/main" val="2210933715"/>
                    </a:ext>
                  </a:extLst>
                </a:gridCol>
                <a:gridCol w="1365945">
                  <a:extLst>
                    <a:ext uri="{9D8B030D-6E8A-4147-A177-3AD203B41FA5}">
                      <a16:colId xmlns:a16="http://schemas.microsoft.com/office/drawing/2014/main" val="2866194304"/>
                    </a:ext>
                  </a:extLst>
                </a:gridCol>
                <a:gridCol w="1365945">
                  <a:extLst>
                    <a:ext uri="{9D8B030D-6E8A-4147-A177-3AD203B41FA5}">
                      <a16:colId xmlns:a16="http://schemas.microsoft.com/office/drawing/2014/main" val="1753593189"/>
                    </a:ext>
                  </a:extLst>
                </a:gridCol>
                <a:gridCol w="1365945">
                  <a:extLst>
                    <a:ext uri="{9D8B030D-6E8A-4147-A177-3AD203B41FA5}">
                      <a16:colId xmlns:a16="http://schemas.microsoft.com/office/drawing/2014/main" val="4036085231"/>
                    </a:ext>
                  </a:extLst>
                </a:gridCol>
                <a:gridCol w="1365945">
                  <a:extLst>
                    <a:ext uri="{9D8B030D-6E8A-4147-A177-3AD203B41FA5}">
                      <a16:colId xmlns:a16="http://schemas.microsoft.com/office/drawing/2014/main" val="2316780435"/>
                    </a:ext>
                  </a:extLst>
                </a:gridCol>
              </a:tblGrid>
              <a:tr h="592385"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Trials/</a:t>
                      </a:r>
                    </a:p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Parameters</a:t>
                      </a:r>
                    </a:p>
                  </a:txBody>
                  <a:tcPr anchor="ctr"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CHAARTED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STAMPEDE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3,4,5,6</a:t>
                      </a:r>
                    </a:p>
                  </a:txBody>
                  <a:tcP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LATITUDE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7,8</a:t>
                      </a:r>
                    </a:p>
                  </a:txBody>
                  <a:tcP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STAMPEDE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4,9,10</a:t>
                      </a:r>
                    </a:p>
                  </a:txBody>
                  <a:tcP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ENZAMET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ARCHES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89E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TITAN</a:t>
                      </a:r>
                      <a:r>
                        <a:rPr lang="en-US" sz="1700" baseline="30000" dirty="0">
                          <a:solidFill>
                            <a:schemeClr val="tx1"/>
                          </a:solidFill>
                        </a:rPr>
                        <a:t>13,14</a:t>
                      </a:r>
                    </a:p>
                  </a:txBody>
                  <a:tcPr>
                    <a:solidFill>
                      <a:srgbClr val="89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713622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Arms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ADT ± Doc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ADT ± Doc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ADT ± Abi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ADT ± Abi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ADT ± </a:t>
                      </a:r>
                      <a:r>
                        <a:rPr lang="en-US" sz="1700" dirty="0" err="1"/>
                        <a:t>Enza</a:t>
                      </a:r>
                      <a:r>
                        <a:rPr lang="en-US" sz="17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ADT ± </a:t>
                      </a:r>
                      <a:r>
                        <a:rPr lang="en-US" sz="1700" dirty="0" err="1"/>
                        <a:t>Enza</a:t>
                      </a:r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ADT ± </a:t>
                      </a:r>
                      <a:r>
                        <a:rPr lang="en-US" sz="1700" dirty="0" err="1"/>
                        <a:t>Apa</a:t>
                      </a:r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883091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Docetaxel in expo. 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563686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High vol./risk pts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43%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63%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0428906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l"/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CRPC or </a:t>
                      </a:r>
                    </a:p>
                    <a:p>
                      <a:pPr algn="l"/>
                      <a:r>
                        <a:rPr lang="en-US" sz="17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PSA-/PFS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6704237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/>
                        <a:t>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3901959"/>
                  </a:ext>
                </a:extLst>
              </a:tr>
              <a:tr h="592385">
                <a:tc>
                  <a:txBody>
                    <a:bodyPr/>
                    <a:lstStyle/>
                    <a:p>
                      <a:pPr algn="l"/>
                      <a:r>
                        <a:rPr lang="en-US" sz="1700" b="1" dirty="0" err="1"/>
                        <a:t>HRQoL</a:t>
                      </a:r>
                      <a:endParaRPr lang="en-US" sz="17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7748887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EC83554B-4DDC-4BBB-9E9B-AFE2AF3A3043}"/>
              </a:ext>
            </a:extLst>
          </p:cNvPr>
          <p:cNvGrpSpPr/>
          <p:nvPr/>
        </p:nvGrpSpPr>
        <p:grpSpPr>
          <a:xfrm>
            <a:off x="2443142" y="3667479"/>
            <a:ext cx="8576189" cy="1692645"/>
            <a:chOff x="2659615" y="4116569"/>
            <a:chExt cx="8576189" cy="1692645"/>
          </a:xfrm>
        </p:grpSpPr>
        <p:pic>
          <p:nvPicPr>
            <p:cNvPr id="33" name="Graphic 32" descr="Arrow Up with solid fill">
              <a:extLst>
                <a:ext uri="{FF2B5EF4-FFF2-40B4-BE49-F238E27FC236}">
                  <a16:creationId xmlns:a16="http://schemas.microsoft.com/office/drawing/2014/main" id="{D8FBBBB1-3EAA-4948-AA82-0FD8D3647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5908" y="5339318"/>
              <a:ext cx="669851" cy="455428"/>
            </a:xfrm>
            <a:prstGeom prst="rect">
              <a:avLst/>
            </a:prstGeom>
          </p:spPr>
        </p:pic>
        <p:pic>
          <p:nvPicPr>
            <p:cNvPr id="34" name="Graphic 33" descr="Arrow Up with solid fill">
              <a:extLst>
                <a:ext uri="{FF2B5EF4-FFF2-40B4-BE49-F238E27FC236}">
                  <a16:creationId xmlns:a16="http://schemas.microsoft.com/office/drawing/2014/main" id="{2DA865D9-9FB8-4F61-AA3B-C520CFB8B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70921" y="5339318"/>
              <a:ext cx="669851" cy="455428"/>
            </a:xfrm>
            <a:prstGeom prst="rect">
              <a:avLst/>
            </a:prstGeom>
          </p:spPr>
        </p:pic>
        <p:pic>
          <p:nvPicPr>
            <p:cNvPr id="35" name="Graphic 34" descr="Arrow Up with solid fill">
              <a:extLst>
                <a:ext uri="{FF2B5EF4-FFF2-40B4-BE49-F238E27FC236}">
                  <a16:creationId xmlns:a16="http://schemas.microsoft.com/office/drawing/2014/main" id="{CA8DBAF9-BC16-4975-A7D2-AA70940B1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93413" y="5339318"/>
              <a:ext cx="669851" cy="455428"/>
            </a:xfrm>
            <a:prstGeom prst="rect">
              <a:avLst/>
            </a:prstGeom>
          </p:spPr>
        </p:pic>
        <p:pic>
          <p:nvPicPr>
            <p:cNvPr id="38" name="Graphic 37" descr="Arrow Up with solid fill">
              <a:extLst>
                <a:ext uri="{FF2B5EF4-FFF2-40B4-BE49-F238E27FC236}">
                  <a16:creationId xmlns:a16="http://schemas.microsoft.com/office/drawing/2014/main" id="{DAAFE041-660D-429B-B9C5-070BD1D55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59615" y="4735152"/>
              <a:ext cx="669851" cy="455428"/>
            </a:xfrm>
            <a:prstGeom prst="rect">
              <a:avLst/>
            </a:prstGeom>
          </p:spPr>
        </p:pic>
        <p:pic>
          <p:nvPicPr>
            <p:cNvPr id="39" name="Graphic 38" descr="Arrow Up with solid fill">
              <a:extLst>
                <a:ext uri="{FF2B5EF4-FFF2-40B4-BE49-F238E27FC236}">
                  <a16:creationId xmlns:a16="http://schemas.microsoft.com/office/drawing/2014/main" id="{5C05380A-D882-4243-879F-2A839E375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5907" y="4748441"/>
              <a:ext cx="669851" cy="455428"/>
            </a:xfrm>
            <a:prstGeom prst="rect">
              <a:avLst/>
            </a:prstGeom>
          </p:spPr>
        </p:pic>
        <p:pic>
          <p:nvPicPr>
            <p:cNvPr id="40" name="Graphic 39" descr="Arrow Up with solid fill">
              <a:extLst>
                <a:ext uri="{FF2B5EF4-FFF2-40B4-BE49-F238E27FC236}">
                  <a16:creationId xmlns:a16="http://schemas.microsoft.com/office/drawing/2014/main" id="{53A4C54B-6664-40A3-A54A-B3313C3CD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93414" y="4763292"/>
              <a:ext cx="669851" cy="455428"/>
            </a:xfrm>
            <a:prstGeom prst="rect">
              <a:avLst/>
            </a:prstGeom>
          </p:spPr>
        </p:pic>
        <p:pic>
          <p:nvPicPr>
            <p:cNvPr id="41" name="Graphic 40" descr="Arrow Up with solid fill">
              <a:extLst>
                <a:ext uri="{FF2B5EF4-FFF2-40B4-BE49-F238E27FC236}">
                  <a16:creationId xmlns:a16="http://schemas.microsoft.com/office/drawing/2014/main" id="{76C84790-A5E1-4C0F-A386-87C24F1B4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70921" y="4763292"/>
              <a:ext cx="669851" cy="455428"/>
            </a:xfrm>
            <a:prstGeom prst="rect">
              <a:avLst/>
            </a:prstGeom>
          </p:spPr>
        </p:pic>
        <p:pic>
          <p:nvPicPr>
            <p:cNvPr id="42" name="Graphic 41" descr="Arrow Up with solid fill">
              <a:extLst>
                <a:ext uri="{FF2B5EF4-FFF2-40B4-BE49-F238E27FC236}">
                  <a16:creationId xmlns:a16="http://schemas.microsoft.com/office/drawing/2014/main" id="{18F29439-128D-4161-AF7F-1A1866134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65227" y="4116569"/>
              <a:ext cx="669851" cy="455428"/>
            </a:xfrm>
            <a:prstGeom prst="rect">
              <a:avLst/>
            </a:prstGeom>
          </p:spPr>
        </p:pic>
        <p:pic>
          <p:nvPicPr>
            <p:cNvPr id="43" name="Graphic 42" descr="Arrow Up with solid fill">
              <a:extLst>
                <a:ext uri="{FF2B5EF4-FFF2-40B4-BE49-F238E27FC236}">
                  <a16:creationId xmlns:a16="http://schemas.microsoft.com/office/drawing/2014/main" id="{568D641F-19A0-41B3-A45A-64798479F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21225" y="4116569"/>
              <a:ext cx="669851" cy="455428"/>
            </a:xfrm>
            <a:prstGeom prst="rect">
              <a:avLst/>
            </a:prstGeom>
          </p:spPr>
        </p:pic>
        <p:pic>
          <p:nvPicPr>
            <p:cNvPr id="44" name="Graphic 43" descr="Arrow Up with solid fill">
              <a:extLst>
                <a:ext uri="{FF2B5EF4-FFF2-40B4-BE49-F238E27FC236}">
                  <a16:creationId xmlns:a16="http://schemas.microsoft.com/office/drawing/2014/main" id="{A87ACCF8-203A-4ADB-8BFE-C204992C0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73056" y="4116569"/>
              <a:ext cx="669851" cy="455428"/>
            </a:xfrm>
            <a:prstGeom prst="rect">
              <a:avLst/>
            </a:prstGeom>
          </p:spPr>
        </p:pic>
        <p:pic>
          <p:nvPicPr>
            <p:cNvPr id="45" name="Graphic 44" descr="Arrow Up with solid fill">
              <a:extLst>
                <a:ext uri="{FF2B5EF4-FFF2-40B4-BE49-F238E27FC236}">
                  <a16:creationId xmlns:a16="http://schemas.microsoft.com/office/drawing/2014/main" id="{1E8F3C80-A268-4071-B7B3-1B267489F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70920" y="4135137"/>
              <a:ext cx="669851" cy="455428"/>
            </a:xfrm>
            <a:prstGeom prst="rect">
              <a:avLst/>
            </a:prstGeom>
          </p:spPr>
        </p:pic>
        <p:pic>
          <p:nvPicPr>
            <p:cNvPr id="46" name="Graphic 45" descr="Arrow Up with solid fill">
              <a:extLst>
                <a:ext uri="{FF2B5EF4-FFF2-40B4-BE49-F238E27FC236}">
                  <a16:creationId xmlns:a16="http://schemas.microsoft.com/office/drawing/2014/main" id="{C8EBB9C2-96BA-45DF-83A9-034739525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07812" y="4135605"/>
              <a:ext cx="669851" cy="455428"/>
            </a:xfrm>
            <a:prstGeom prst="rect">
              <a:avLst/>
            </a:prstGeom>
          </p:spPr>
        </p:pic>
        <p:pic>
          <p:nvPicPr>
            <p:cNvPr id="47" name="Graphic 46" descr="Arrow Up with solid fill">
              <a:extLst>
                <a:ext uri="{FF2B5EF4-FFF2-40B4-BE49-F238E27FC236}">
                  <a16:creationId xmlns:a16="http://schemas.microsoft.com/office/drawing/2014/main" id="{3C27422A-7C3C-4E57-99BD-A53F5FC31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6883" y="4135605"/>
              <a:ext cx="669851" cy="455428"/>
            </a:xfrm>
            <a:prstGeom prst="rect">
              <a:avLst/>
            </a:prstGeom>
          </p:spPr>
        </p:pic>
        <p:pic>
          <p:nvPicPr>
            <p:cNvPr id="48" name="Graphic 47" descr="Arrow Up with solid fill">
              <a:extLst>
                <a:ext uri="{FF2B5EF4-FFF2-40B4-BE49-F238E27FC236}">
                  <a16:creationId xmlns:a16="http://schemas.microsoft.com/office/drawing/2014/main" id="{3BD9D48A-BAF5-447A-8FA4-5B4DC2EF0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565953" y="4154173"/>
              <a:ext cx="669851" cy="455428"/>
            </a:xfrm>
            <a:prstGeom prst="rect">
              <a:avLst/>
            </a:prstGeom>
          </p:spPr>
        </p:pic>
        <p:pic>
          <p:nvPicPr>
            <p:cNvPr id="50" name="Graphic 49" descr="Arrow Up with solid fill">
              <a:extLst>
                <a:ext uri="{FF2B5EF4-FFF2-40B4-BE49-F238E27FC236}">
                  <a16:creationId xmlns:a16="http://schemas.microsoft.com/office/drawing/2014/main" id="{2A9C93CF-005C-486F-8E6B-4925AB247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36883" y="4740346"/>
              <a:ext cx="669851" cy="455428"/>
            </a:xfrm>
            <a:prstGeom prst="rect">
              <a:avLst/>
            </a:prstGeom>
          </p:spPr>
        </p:pic>
        <p:pic>
          <p:nvPicPr>
            <p:cNvPr id="51" name="Graphic 50" descr="Transfer with solid fill">
              <a:extLst>
                <a:ext uri="{FF2B5EF4-FFF2-40B4-BE49-F238E27FC236}">
                  <a16:creationId xmlns:a16="http://schemas.microsoft.com/office/drawing/2014/main" id="{0DBCC3CA-740E-4C8D-9EB9-21684056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29765" y="5348591"/>
              <a:ext cx="535173" cy="460622"/>
            </a:xfrm>
            <a:prstGeom prst="rect">
              <a:avLst/>
            </a:prstGeom>
          </p:spPr>
        </p:pic>
        <p:pic>
          <p:nvPicPr>
            <p:cNvPr id="52" name="Graphic 51" descr="Transfer with solid fill">
              <a:extLst>
                <a:ext uri="{FF2B5EF4-FFF2-40B4-BE49-F238E27FC236}">
                  <a16:creationId xmlns:a16="http://schemas.microsoft.com/office/drawing/2014/main" id="{C77E12C0-A7DE-4838-BDEA-B3D46DA43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58835" y="5348592"/>
              <a:ext cx="535173" cy="46062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58C9C0-43B5-4936-A743-70791DD33665}"/>
              </a:ext>
            </a:extLst>
          </p:cNvPr>
          <p:cNvGrpSpPr/>
          <p:nvPr/>
        </p:nvGrpSpPr>
        <p:grpSpPr>
          <a:xfrm>
            <a:off x="9505161" y="5698637"/>
            <a:ext cx="1311349" cy="538127"/>
            <a:chOff x="7925534" y="228893"/>
            <a:chExt cx="1713612" cy="538127"/>
          </a:xfrm>
        </p:grpSpPr>
        <p:pic>
          <p:nvPicPr>
            <p:cNvPr id="20" name="Graphic 19" descr="Arrow Up with solid fill">
              <a:extLst>
                <a:ext uri="{FF2B5EF4-FFF2-40B4-BE49-F238E27FC236}">
                  <a16:creationId xmlns:a16="http://schemas.microsoft.com/office/drawing/2014/main" id="{7D62601B-2FC6-4C30-BD0D-BF4595B60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25534" y="291761"/>
              <a:ext cx="339509" cy="230831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502B12-EE7E-4DFC-9DF2-10C33EE7F30C}"/>
                </a:ext>
              </a:extLst>
            </p:cNvPr>
            <p:cNvSpPr txBox="1"/>
            <p:nvPr/>
          </p:nvSpPr>
          <p:spPr>
            <a:xfrm>
              <a:off x="8242737" y="228893"/>
              <a:ext cx="13964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Better</a:t>
              </a:r>
            </a:p>
            <a:p>
              <a:r>
                <a:rPr lang="en-US" sz="1400" dirty="0"/>
                <a:t>No change</a:t>
              </a:r>
            </a:p>
          </p:txBody>
        </p:sp>
        <p:pic>
          <p:nvPicPr>
            <p:cNvPr id="53" name="Graphic 52" descr="Transfer with solid fill">
              <a:extLst>
                <a:ext uri="{FF2B5EF4-FFF2-40B4-BE49-F238E27FC236}">
                  <a16:creationId xmlns:a16="http://schemas.microsoft.com/office/drawing/2014/main" id="{484C7AEB-A1AB-431B-A0FF-3236FCE33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74115" y="516619"/>
              <a:ext cx="290928" cy="250401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B84BA5B-B212-499B-991B-65735F9F38DB}"/>
              </a:ext>
            </a:extLst>
          </p:cNvPr>
          <p:cNvSpPr txBox="1"/>
          <p:nvPr/>
        </p:nvSpPr>
        <p:spPr>
          <a:xfrm>
            <a:off x="637285" y="5561224"/>
            <a:ext cx="34026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Abi: Abiraterone; ADT: androgen-deprivation therapy;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Apalutamide; CRPC: castration-resistance prostate cancer; Doc: Docetaxel;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Enza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Enzalutamide; Expo: exponential;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health-related quality of life; OS: overall survival; PSA-PFA: prostate specific antigen progression-free survival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ADB45F-C147-446E-BFF2-AEE103893289}"/>
              </a:ext>
            </a:extLst>
          </p:cNvPr>
          <p:cNvSpPr txBox="1"/>
          <p:nvPr/>
        </p:nvSpPr>
        <p:spPr>
          <a:xfrm>
            <a:off x="4219381" y="5540485"/>
            <a:ext cx="5065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Kyriakopoulos CE, et al. J Clin Oncol. 2018;36:1080-87. 2. Sweeney CJ et al. N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Med. 2015;373:737-46. 3.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Morgans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AK, et al. J Clin Oncol. 2018;36:1088-95. 4. Rush HL, et al. Oral presentation at ASCO GU 2020; abstract 14. 5. James ND, et al. Lancet. 2016;387:1163-77. 6. Clarke NW, et al. Ann Oncol. 2019;30:1992-2003. 7. Chi KN, et al. Lancet Oncol. 2018;19:194-206. 8.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Fizazi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K, et al. Lancet Oncol. 2019;20:686-700. 9. James ND, et al. N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Med. 2017;377:338-51. 10. Hoyle AP, et al. Eur Urol. 2019;76:719-28. 11. Davis ID, et al. N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Med. 2019;381:121-31. 12. Armstrong AJ, et al. J Clin Oncol. 2019;37:2974-86. 13. Chi KN, et al. N </a:t>
            </a:r>
            <a:r>
              <a:rPr lang="en-US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Med. 2019;381:13-24. 14. Chi KN, et al. Oral presentation at ASCO GU 2021; abstract 11.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aphic 29" descr="Arrow Up with solid fill">
            <a:extLst>
              <a:ext uri="{FF2B5EF4-FFF2-40B4-BE49-F238E27FC236}">
                <a16:creationId xmlns:a16="http://schemas.microsoft.com/office/drawing/2014/main" id="{529F6786-39CC-429D-B273-EF6F359B5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1339" y="4286062"/>
            <a:ext cx="669851" cy="455428"/>
          </a:xfrm>
          <a:prstGeom prst="rect">
            <a:avLst/>
          </a:prstGeom>
        </p:spPr>
      </p:pic>
      <p:pic>
        <p:nvPicPr>
          <p:cNvPr id="31" name="Graphic 30" descr="Arrow Up with solid fill">
            <a:extLst>
              <a:ext uri="{FF2B5EF4-FFF2-40B4-BE49-F238E27FC236}">
                <a16:creationId xmlns:a16="http://schemas.microsoft.com/office/drawing/2014/main" id="{B6CE85B2-5F42-422A-A746-6A560864F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7301" y="4285804"/>
            <a:ext cx="669851" cy="4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19B5A2-B9DA-4450-8862-F1BCA9C6931D}"/>
              </a:ext>
            </a:extLst>
          </p:cNvPr>
          <p:cNvSpPr txBox="1"/>
          <p:nvPr/>
        </p:nvSpPr>
        <p:spPr>
          <a:xfrm>
            <a:off x="528798" y="267898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and 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18D59-A398-4655-8D58-4FF1C70A88A4}"/>
              </a:ext>
            </a:extLst>
          </p:cNvPr>
          <p:cNvSpPr txBox="1"/>
          <p:nvPr/>
        </p:nvSpPr>
        <p:spPr>
          <a:xfrm>
            <a:off x="543788" y="1158816"/>
            <a:ext cx="8087842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61950" indent="-2698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Chemotherapy is better in high volume and high-risk patients as confirmed by the expert panellists even though there is no comparative trial data in this regard.</a:t>
            </a:r>
          </a:p>
          <a:p>
            <a:pPr marL="361950" indent="-2698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seems to be bias towards offering upfront chemotherapy because patients may be in a better position to tolerate Docetaxel initially than later.</a:t>
            </a:r>
          </a:p>
          <a:p>
            <a:pPr marL="361950" indent="-2698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young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mCSPC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patients, maximum therapy intensification + ADT is a possibility after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discussion with the patient and consensus with multi-disciplinary team.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2698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ENZAMET, ARCHES and TITAN trials, both Enzalutamide and Apalutamide work, and it is not known which one is better as of now.</a:t>
            </a:r>
          </a:p>
          <a:p>
            <a:pPr marL="361950" indent="-2698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Safety profile of the patients depended on the treatment administered. Docetaxel is associated with alopecia, cytopenia, neuropathy, diarrhoea and fatigue; whereas Apalutamide with rashes, moderate fatigue and cardiovascular issues and Abiraterone with LFTs, hypokalaemia.</a:t>
            </a:r>
          </a:p>
          <a:p>
            <a:pPr marL="361950" indent="-2698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/>
                <a:cs typeface="Arial"/>
              </a:rPr>
              <a:t>Clinical data suggests that PFS and OS were observed to be improved in all the clinical trials.</a:t>
            </a:r>
            <a:endParaRPr lang="en-GB"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61950" indent="-2698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Arial"/>
                <a:cs typeface="Arial"/>
              </a:rPr>
              <a:t>HRQoL</a:t>
            </a:r>
            <a:r>
              <a:rPr lang="en-GB" sz="1600" dirty="0">
                <a:latin typeface="Arial"/>
                <a:cs typeface="Arial"/>
              </a:rPr>
              <a:t> scores were better for STAMPEDE and LATITUDE trials and there was no change for ARCHES and TITAN.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E5B9EA-BCF2-411C-899A-AB5693DAB4B7}"/>
              </a:ext>
            </a:extLst>
          </p:cNvPr>
          <p:cNvGrpSpPr/>
          <p:nvPr/>
        </p:nvGrpSpPr>
        <p:grpSpPr>
          <a:xfrm>
            <a:off x="8662958" y="1581289"/>
            <a:ext cx="3281938" cy="4465673"/>
            <a:chOff x="8319487" y="1382054"/>
            <a:chExt cx="3580436" cy="4510676"/>
          </a:xfrm>
        </p:grpSpPr>
        <p:pic>
          <p:nvPicPr>
            <p:cNvPr id="9" name="圖片 80">
              <a:extLst>
                <a:ext uri="{FF2B5EF4-FFF2-40B4-BE49-F238E27FC236}">
                  <a16:creationId xmlns:a16="http://schemas.microsoft.com/office/drawing/2014/main" id="{50DE8FD3-451F-45D3-ADC9-C01844954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9487" y="1382054"/>
              <a:ext cx="3580436" cy="2320491"/>
            </a:xfrm>
            <a:prstGeom prst="rect">
              <a:avLst/>
            </a:prstGeom>
          </p:spPr>
        </p:pic>
        <p:pic>
          <p:nvPicPr>
            <p:cNvPr id="10" name="圖片 57">
              <a:extLst>
                <a:ext uri="{FF2B5EF4-FFF2-40B4-BE49-F238E27FC236}">
                  <a16:creationId xmlns:a16="http://schemas.microsoft.com/office/drawing/2014/main" id="{5FC79843-6E73-4F6A-A89A-E89B1874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94277" y="3677877"/>
              <a:ext cx="2430857" cy="221485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D64314B-851F-478B-A5A7-F08CD52432E4}"/>
              </a:ext>
            </a:extLst>
          </p:cNvPr>
          <p:cNvSpPr txBox="1"/>
          <p:nvPr/>
        </p:nvSpPr>
        <p:spPr>
          <a:xfrm>
            <a:off x="8813757" y="1211957"/>
            <a:ext cx="286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Treatment-wise toxicity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EEDEA1-F391-4FA9-B9FB-7F1A124F6500}"/>
              </a:ext>
            </a:extLst>
          </p:cNvPr>
          <p:cNvSpPr txBox="1"/>
          <p:nvPr/>
        </p:nvSpPr>
        <p:spPr>
          <a:xfrm>
            <a:off x="733155" y="6365741"/>
            <a:ext cx="9133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ADT: androgen-deprivation therapy;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HRQoL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health-related quality of life; LFT: liver-function test;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mCSPC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metastatic castrate-sensitive prostate cancer; OS: overall survival; PFS: progression-free survival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8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D9744-EB81-4EA1-B060-F89680BF98A5}"/>
              </a:ext>
            </a:extLst>
          </p:cNvPr>
          <p:cNvSpPr txBox="1"/>
          <p:nvPr/>
        </p:nvSpPr>
        <p:spPr>
          <a:xfrm>
            <a:off x="1340934" y="2943864"/>
            <a:ext cx="9510131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55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1062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Heiti Std 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Sophia Meow Cheng [JACMY]</dc:creator>
  <cp:lastModifiedBy>Ruzanna Mustafa</cp:lastModifiedBy>
  <cp:revision>238</cp:revision>
  <dcterms:created xsi:type="dcterms:W3CDTF">2021-09-08T01:57:49Z</dcterms:created>
  <dcterms:modified xsi:type="dcterms:W3CDTF">2022-03-04T08:45:04Z</dcterms:modified>
</cp:coreProperties>
</file>