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134959506" r:id="rId2"/>
    <p:sldId id="288" r:id="rId3"/>
    <p:sldId id="2134959496" r:id="rId4"/>
    <p:sldId id="2134959505" r:id="rId5"/>
    <p:sldId id="294" r:id="rId6"/>
    <p:sldId id="29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C7715A-170A-7190-2105-9D3AB51E6F27}" name="Neel Patel" initials="NP" userId="S::Neel.Patel@eversana.com::d2b6518e-6815-43a0-8bb9-cfe43f2996f9" providerId="AD"/>
  <p188:author id="{AB62006D-94C7-C307-CE40-F8EADFDB4A1F}" name="Charu" initials="C" userId="S::Charu.Rawat@eversana.com::b7d891a4-a4cd-4e2e-ad8a-d9f3e73b86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u Rawat" initials="CR" lastIdx="2" clrIdx="0">
    <p:extLst>
      <p:ext uri="{19B8F6BF-5375-455C-9EA6-DF929625EA0E}">
        <p15:presenceInfo xmlns:p15="http://schemas.microsoft.com/office/powerpoint/2012/main" userId="S::Charu.Rawat@eversana.com::b7d891a4-a4cd-4e2e-ad8a-d9f3e73b8600" providerId="AD"/>
      </p:ext>
    </p:extLst>
  </p:cmAuthor>
  <p:cmAuthor id="2" name="Axel S. Merseburger" initials="ASM" lastIdx="5" clrIdx="1">
    <p:extLst>
      <p:ext uri="{19B8F6BF-5375-455C-9EA6-DF929625EA0E}">
        <p15:presenceInfo xmlns:p15="http://schemas.microsoft.com/office/powerpoint/2012/main" userId="Axel S. Merseburger" providerId="None"/>
      </p:ext>
    </p:extLst>
  </p:cmAuthor>
  <p:cmAuthor id="3" name="Neel Patel" initials="NP" lastIdx="2" clrIdx="2">
    <p:extLst>
      <p:ext uri="{19B8F6BF-5375-455C-9EA6-DF929625EA0E}">
        <p15:presenceInfo xmlns:p15="http://schemas.microsoft.com/office/powerpoint/2012/main" userId="S::Neel.Patel@eversana.com::d2b6518e-6815-43a0-8bb9-cfe43f2996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E0FF"/>
    <a:srgbClr val="25C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3" autoAdjust="0"/>
    <p:restoredTop sz="94660"/>
  </p:normalViewPr>
  <p:slideViewPr>
    <p:cSldViewPr snapToGrid="0">
      <p:cViewPr varScale="1">
        <p:scale>
          <a:sx n="72" d="100"/>
          <a:sy n="72"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zanna Mustafa" userId="67c88144-be73-44be-8cc4-79ba49da2fce" providerId="ADAL" clId="{79A12CD5-C9C9-453D-9BA4-AB89460EE1F4}"/>
    <pc:docChg chg="delSld modSld">
      <pc:chgData name="Ruzanna Mustafa" userId="67c88144-be73-44be-8cc4-79ba49da2fce" providerId="ADAL" clId="{79A12CD5-C9C9-453D-9BA4-AB89460EE1F4}" dt="2022-03-04T08:48:54.812" v="8" actId="6549"/>
      <pc:docMkLst>
        <pc:docMk/>
      </pc:docMkLst>
      <pc:sldChg chg="del">
        <pc:chgData name="Ruzanna Mustafa" userId="67c88144-be73-44be-8cc4-79ba49da2fce" providerId="ADAL" clId="{79A12CD5-C9C9-453D-9BA4-AB89460EE1F4}" dt="2022-03-04T08:48:48.947" v="6" actId="2696"/>
        <pc:sldMkLst>
          <pc:docMk/>
          <pc:sldMk cId="1800475194" sldId="256"/>
        </pc:sldMkLst>
      </pc:sldChg>
      <pc:sldChg chg="del">
        <pc:chgData name="Ruzanna Mustafa" userId="67c88144-be73-44be-8cc4-79ba49da2fce" providerId="ADAL" clId="{79A12CD5-C9C9-453D-9BA4-AB89460EE1F4}" dt="2022-02-21T09:12:10.771" v="0" actId="2696"/>
        <pc:sldMkLst>
          <pc:docMk/>
          <pc:sldMk cId="613172528" sldId="2134959494"/>
        </pc:sldMkLst>
      </pc:sldChg>
      <pc:sldChg chg="del">
        <pc:chgData name="Ruzanna Mustafa" userId="67c88144-be73-44be-8cc4-79ba49da2fce" providerId="ADAL" clId="{79A12CD5-C9C9-453D-9BA4-AB89460EE1F4}" dt="2022-02-23T03:33:45.363" v="1" actId="2696"/>
        <pc:sldMkLst>
          <pc:docMk/>
          <pc:sldMk cId="2257203880" sldId="2134959498"/>
        </pc:sldMkLst>
      </pc:sldChg>
      <pc:sldChg chg="del">
        <pc:chgData name="Ruzanna Mustafa" userId="67c88144-be73-44be-8cc4-79ba49da2fce" providerId="ADAL" clId="{79A12CD5-C9C9-453D-9BA4-AB89460EE1F4}" dt="2022-02-23T03:34:04.748" v="2" actId="2696"/>
        <pc:sldMkLst>
          <pc:docMk/>
          <pc:sldMk cId="3117561068" sldId="2134959500"/>
        </pc:sldMkLst>
      </pc:sldChg>
      <pc:sldChg chg="del">
        <pc:chgData name="Ruzanna Mustafa" userId="67c88144-be73-44be-8cc4-79ba49da2fce" providerId="ADAL" clId="{79A12CD5-C9C9-453D-9BA4-AB89460EE1F4}" dt="2022-02-23T03:34:14.924" v="3" actId="2696"/>
        <pc:sldMkLst>
          <pc:docMk/>
          <pc:sldMk cId="1711936046" sldId="2134959501"/>
        </pc:sldMkLst>
      </pc:sldChg>
      <pc:sldChg chg="del">
        <pc:chgData name="Ruzanna Mustafa" userId="67c88144-be73-44be-8cc4-79ba49da2fce" providerId="ADAL" clId="{79A12CD5-C9C9-453D-9BA4-AB89460EE1F4}" dt="2022-02-23T03:34:23.170" v="4" actId="2696"/>
        <pc:sldMkLst>
          <pc:docMk/>
          <pc:sldMk cId="2983172086" sldId="2134959502"/>
        </pc:sldMkLst>
      </pc:sldChg>
      <pc:sldChg chg="del">
        <pc:chgData name="Ruzanna Mustafa" userId="67c88144-be73-44be-8cc4-79ba49da2fce" providerId="ADAL" clId="{79A12CD5-C9C9-453D-9BA4-AB89460EE1F4}" dt="2022-02-23T03:34:30.719" v="5" actId="2696"/>
        <pc:sldMkLst>
          <pc:docMk/>
          <pc:sldMk cId="1375387391" sldId="2134959504"/>
        </pc:sldMkLst>
      </pc:sldChg>
      <pc:sldChg chg="modSp mod">
        <pc:chgData name="Ruzanna Mustafa" userId="67c88144-be73-44be-8cc4-79ba49da2fce" providerId="ADAL" clId="{79A12CD5-C9C9-453D-9BA4-AB89460EE1F4}" dt="2022-03-04T08:48:54.812" v="8" actId="6549"/>
        <pc:sldMkLst>
          <pc:docMk/>
          <pc:sldMk cId="1223304639" sldId="2134959506"/>
        </pc:sldMkLst>
        <pc:spChg chg="mod">
          <ac:chgData name="Ruzanna Mustafa" userId="67c88144-be73-44be-8cc4-79ba49da2fce" providerId="ADAL" clId="{79A12CD5-C9C9-453D-9BA4-AB89460EE1F4}" dt="2022-03-04T08:48:54.812" v="8" actId="6549"/>
          <ac:spMkLst>
            <pc:docMk/>
            <pc:sldMk cId="1223304639" sldId="2134959506"/>
            <ac:spMk id="15" creationId="{F8E10FA3-8A73-41E3-868C-A3F62B927E65}"/>
          </ac:spMkLst>
        </pc:spChg>
      </pc:sldChg>
      <pc:sldMasterChg chg="delSldLayout">
        <pc:chgData name="Ruzanna Mustafa" userId="67c88144-be73-44be-8cc4-79ba49da2fce" providerId="ADAL" clId="{79A12CD5-C9C9-453D-9BA4-AB89460EE1F4}" dt="2022-02-21T09:12:10.771" v="0" actId="2696"/>
        <pc:sldMasterMkLst>
          <pc:docMk/>
          <pc:sldMasterMk cId="3117799850" sldId="2147483648"/>
        </pc:sldMasterMkLst>
        <pc:sldLayoutChg chg="del">
          <pc:chgData name="Ruzanna Mustafa" userId="67c88144-be73-44be-8cc4-79ba49da2fce" providerId="ADAL" clId="{79A12CD5-C9C9-453D-9BA4-AB89460EE1F4}" dt="2022-02-21T09:12:10.771" v="0" actId="2696"/>
          <pc:sldLayoutMkLst>
            <pc:docMk/>
            <pc:sldMasterMk cId="3117799850" sldId="2147483648"/>
            <pc:sldLayoutMk cId="1184833613" sldId="214748366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ECB1-866C-4081-9234-F348BC4A1A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45FE8F-8292-4CF5-9C53-7807B42893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40E508-74E4-43A5-A01F-010792EF2076}"/>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5" name="Footer Placeholder 4">
            <a:extLst>
              <a:ext uri="{FF2B5EF4-FFF2-40B4-BE49-F238E27FC236}">
                <a16:creationId xmlns:a16="http://schemas.microsoft.com/office/drawing/2014/main" id="{E48973C2-BF9E-401A-B12D-35DEDE5598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9F5884-8872-4D3D-A4C1-DEA29AB47F04}"/>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418185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19ED-2CD7-4B1A-A64D-74B271B02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C23B6E-C895-4C24-9C78-7F7C77CF2D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5C74C-41D6-4881-A514-7C8164E81BEC}"/>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5" name="Footer Placeholder 4">
            <a:extLst>
              <a:ext uri="{FF2B5EF4-FFF2-40B4-BE49-F238E27FC236}">
                <a16:creationId xmlns:a16="http://schemas.microsoft.com/office/drawing/2014/main" id="{48FADFCF-CE37-4161-9906-39A47DCD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374C8-BD48-4868-906F-B2E726A78CA2}"/>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285750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7D093-1EC6-4679-B017-6D2FA608F0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07B15E-82C2-467E-AC2E-215644EB73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A400D-ED25-4B92-9FC7-0FE22A44CACA}"/>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5" name="Footer Placeholder 4">
            <a:extLst>
              <a:ext uri="{FF2B5EF4-FFF2-40B4-BE49-F238E27FC236}">
                <a16:creationId xmlns:a16="http://schemas.microsoft.com/office/drawing/2014/main" id="{4E0E83D1-88AE-48D5-9424-02FBD4DD70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8E657-D93F-42CE-B79D-F2E5DE95B7C5}"/>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171925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446C-865B-4D0E-8BC9-86529586E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62778-720C-4A40-9D09-59BE92F53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946B0-7C5B-469B-98EA-82FF01320388}"/>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5" name="Footer Placeholder 4">
            <a:extLst>
              <a:ext uri="{FF2B5EF4-FFF2-40B4-BE49-F238E27FC236}">
                <a16:creationId xmlns:a16="http://schemas.microsoft.com/office/drawing/2014/main" id="{A5F588A9-C767-4472-8A6E-87F9F343C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B5185-C1F2-48B2-80D8-63EE2F4CA817}"/>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449321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C05B-84C2-445E-8BF8-5F74A5AB21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8E8851-C486-4F3F-98E4-C5E4BDB90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92E683-EFE0-4D9F-AE82-448873706BF4}"/>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5" name="Footer Placeholder 4">
            <a:extLst>
              <a:ext uri="{FF2B5EF4-FFF2-40B4-BE49-F238E27FC236}">
                <a16:creationId xmlns:a16="http://schemas.microsoft.com/office/drawing/2014/main" id="{151EAACF-74DC-4092-AE83-5CDFB9F4B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81528-5A55-456F-A798-84C538533661}"/>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328482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B4304-F426-4799-B665-A227457B1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D21E2-A25E-47C1-8111-E265C74C69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63BCB4-02DB-4E48-BFD7-7288CB63B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5F9CD0-AE2F-4D6F-8E50-FB1043F13F7B}"/>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6" name="Footer Placeholder 5">
            <a:extLst>
              <a:ext uri="{FF2B5EF4-FFF2-40B4-BE49-F238E27FC236}">
                <a16:creationId xmlns:a16="http://schemas.microsoft.com/office/drawing/2014/main" id="{E0649625-0ADA-403D-A4BF-47EA9B2A3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04087-E8EA-4F6A-930D-E7B5527C6B46}"/>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128523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04B5-B973-4D7B-8A93-7142AA4D29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EE349B-E0D9-45EE-B696-A55599DBAD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E9465-7236-4797-AF33-83271521E4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17EDD0-0EE0-48DC-A260-E6273470CA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65D58-49E8-412B-B105-7B5407ED9B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197EFD-BB90-4B3D-84DD-2ADCE4C4310D}"/>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8" name="Footer Placeholder 7">
            <a:extLst>
              <a:ext uri="{FF2B5EF4-FFF2-40B4-BE49-F238E27FC236}">
                <a16:creationId xmlns:a16="http://schemas.microsoft.com/office/drawing/2014/main" id="{C516718D-3431-4908-8A03-BAF4920F56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F1268F-999F-405F-80FD-6CBC8EC1FE0D}"/>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191819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F5FF-6902-4425-93FF-18B6AF36A0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81E036-F06C-4FCE-A2B8-981F419711CD}"/>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4" name="Footer Placeholder 3">
            <a:extLst>
              <a:ext uri="{FF2B5EF4-FFF2-40B4-BE49-F238E27FC236}">
                <a16:creationId xmlns:a16="http://schemas.microsoft.com/office/drawing/2014/main" id="{FC3A5F75-7D98-4EA2-A409-018CD8155F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AD0ADF-EFDC-4AD9-ADB9-ACBE522B1265}"/>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234329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AB145-688B-44A1-9774-2A243F974885}"/>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3" name="Footer Placeholder 2">
            <a:extLst>
              <a:ext uri="{FF2B5EF4-FFF2-40B4-BE49-F238E27FC236}">
                <a16:creationId xmlns:a16="http://schemas.microsoft.com/office/drawing/2014/main" id="{A970C033-A5BC-4F9D-9EE3-A4180AB661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A5861F-9444-460A-A184-406E2E01D025}"/>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197818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497D-4705-4F8A-8B3D-3959542F2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42EE60-8DE6-4E7E-87F9-891062658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199C9B-1C07-4D9E-A38A-3191600AF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F83D6-5A25-488E-B20C-70577BDBDD5F}"/>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6" name="Footer Placeholder 5">
            <a:extLst>
              <a:ext uri="{FF2B5EF4-FFF2-40B4-BE49-F238E27FC236}">
                <a16:creationId xmlns:a16="http://schemas.microsoft.com/office/drawing/2014/main" id="{8B47B7E0-765F-43B1-9E54-F92C303332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FA0D3-1B4B-4173-84E6-1B27411A1B13}"/>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352014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4D55-6A67-4965-8DF8-FC5DB25A6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1BA2CF-5638-4083-805A-627BB904BA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384459-9E20-4734-9B6A-1F02E4638B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ABA02A-452A-4134-8F90-EEDD038AD7F0}"/>
              </a:ext>
            </a:extLst>
          </p:cNvPr>
          <p:cNvSpPr>
            <a:spLocks noGrp="1"/>
          </p:cNvSpPr>
          <p:nvPr>
            <p:ph type="dt" sz="half" idx="10"/>
          </p:nvPr>
        </p:nvSpPr>
        <p:spPr/>
        <p:txBody>
          <a:bodyPr/>
          <a:lstStyle/>
          <a:p>
            <a:fld id="{6A14F425-8C3A-4A13-84FE-D978AAAF592E}" type="datetimeFigureOut">
              <a:rPr lang="en-US" smtClean="0"/>
              <a:t>3/4/2022</a:t>
            </a:fld>
            <a:endParaRPr lang="en-US"/>
          </a:p>
        </p:txBody>
      </p:sp>
      <p:sp>
        <p:nvSpPr>
          <p:cNvPr id="6" name="Footer Placeholder 5">
            <a:extLst>
              <a:ext uri="{FF2B5EF4-FFF2-40B4-BE49-F238E27FC236}">
                <a16:creationId xmlns:a16="http://schemas.microsoft.com/office/drawing/2014/main" id="{8011FB59-F2C2-4ED2-9783-6E431427D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FE5AF-8D2E-4C2C-A0F3-4AFBDA58262B}"/>
              </a:ext>
            </a:extLst>
          </p:cNvPr>
          <p:cNvSpPr>
            <a:spLocks noGrp="1"/>
          </p:cNvSpPr>
          <p:nvPr>
            <p:ph type="sldNum" sz="quarter" idx="12"/>
          </p:nvPr>
        </p:nvSpPr>
        <p:spPr/>
        <p:txBody>
          <a:bodyPr/>
          <a:lstStyle/>
          <a:p>
            <a:fld id="{85C84111-63DA-4521-807B-192B3375DB2F}" type="slidenum">
              <a:rPr lang="en-US" smtClean="0"/>
              <a:t>‹#›</a:t>
            </a:fld>
            <a:endParaRPr lang="en-US"/>
          </a:p>
        </p:txBody>
      </p:sp>
    </p:spTree>
    <p:extLst>
      <p:ext uri="{BB962C8B-B14F-4D97-AF65-F5344CB8AC3E}">
        <p14:creationId xmlns:p14="http://schemas.microsoft.com/office/powerpoint/2010/main" val="225800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748040-1BB8-49D7-849C-C83B60C10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B25167-4C7B-4FAD-813A-DB4A4438F3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DDB71-8203-4844-86B1-92D3E3E4A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4F425-8C3A-4A13-84FE-D978AAAF592E}" type="datetimeFigureOut">
              <a:rPr lang="en-US" smtClean="0"/>
              <a:t>3/4/2022</a:t>
            </a:fld>
            <a:endParaRPr lang="en-US"/>
          </a:p>
        </p:txBody>
      </p:sp>
      <p:sp>
        <p:nvSpPr>
          <p:cNvPr id="5" name="Footer Placeholder 4">
            <a:extLst>
              <a:ext uri="{FF2B5EF4-FFF2-40B4-BE49-F238E27FC236}">
                <a16:creationId xmlns:a16="http://schemas.microsoft.com/office/drawing/2014/main" id="{779B4AA6-14E2-464E-92E3-028039538B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F8A0BA-96F7-451D-9B08-FFFA06DA83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84111-63DA-4521-807B-192B3375DB2F}" type="slidenum">
              <a:rPr lang="en-US" smtClean="0"/>
              <a:t>‹#›</a:t>
            </a:fld>
            <a:endParaRPr lang="en-US"/>
          </a:p>
        </p:txBody>
      </p:sp>
      <p:grpSp>
        <p:nvGrpSpPr>
          <p:cNvPr id="7" name="Group 6">
            <a:extLst>
              <a:ext uri="{FF2B5EF4-FFF2-40B4-BE49-F238E27FC236}">
                <a16:creationId xmlns:a16="http://schemas.microsoft.com/office/drawing/2014/main" id="{29ADDCAE-E569-4986-9443-497B4900E619}"/>
              </a:ext>
            </a:extLst>
          </p:cNvPr>
          <p:cNvGrpSpPr/>
          <p:nvPr userDrawn="1"/>
        </p:nvGrpSpPr>
        <p:grpSpPr>
          <a:xfrm>
            <a:off x="10313932" y="71898"/>
            <a:ext cx="1878068" cy="609139"/>
            <a:chOff x="9276957" y="104045"/>
            <a:chExt cx="2787148" cy="1112194"/>
          </a:xfrm>
        </p:grpSpPr>
        <p:pic>
          <p:nvPicPr>
            <p:cNvPr id="8" name="Picture 7">
              <a:extLst>
                <a:ext uri="{FF2B5EF4-FFF2-40B4-BE49-F238E27FC236}">
                  <a16:creationId xmlns:a16="http://schemas.microsoft.com/office/drawing/2014/main" id="{EFC2F4B7-E9BE-47D2-8A44-5289EA9C8431}"/>
                </a:ext>
              </a:extLst>
            </p:cNvPr>
            <p:cNvPicPr>
              <a:picLocks noChangeAspect="1"/>
            </p:cNvPicPr>
            <p:nvPr userDrawn="1"/>
          </p:nvPicPr>
          <p:blipFill>
            <a:blip r:embed="rId13"/>
            <a:stretch>
              <a:fillRect/>
            </a:stretch>
          </p:blipFill>
          <p:spPr>
            <a:xfrm>
              <a:off x="9276957" y="211218"/>
              <a:ext cx="2571762" cy="1005021"/>
            </a:xfrm>
            <a:prstGeom prst="rect">
              <a:avLst/>
            </a:prstGeom>
          </p:spPr>
        </p:pic>
        <p:sp>
          <p:nvSpPr>
            <p:cNvPr id="9" name="TextBox 8">
              <a:extLst>
                <a:ext uri="{FF2B5EF4-FFF2-40B4-BE49-F238E27FC236}">
                  <a16:creationId xmlns:a16="http://schemas.microsoft.com/office/drawing/2014/main" id="{1685E2EA-60C5-46BE-8C34-9951E371C45B}"/>
                </a:ext>
              </a:extLst>
            </p:cNvPr>
            <p:cNvSpPr txBox="1"/>
            <p:nvPr userDrawn="1"/>
          </p:nvSpPr>
          <p:spPr>
            <a:xfrm>
              <a:off x="10890869" y="104045"/>
              <a:ext cx="1173236" cy="433838"/>
            </a:xfrm>
            <a:prstGeom prst="rect">
              <a:avLst/>
            </a:prstGeom>
            <a:noFill/>
          </p:spPr>
          <p:txBody>
            <a:bodyPr wrap="square" rtlCol="0">
              <a:spAutoFit/>
            </a:bodyPr>
            <a:lstStyle/>
            <a:p>
              <a:r>
                <a:rPr lang="en-US" sz="1100" dirty="0">
                  <a:solidFill>
                    <a:srgbClr val="7030A0"/>
                  </a:solidFill>
                  <a:latin typeface="Adobe Heiti Std R" panose="020B0400000000000000" pitchFamily="34" charset="-128"/>
                  <a:ea typeface="Adobe Heiti Std R" panose="020B0400000000000000" pitchFamily="34" charset="-128"/>
                </a:rPr>
                <a:t>Project</a:t>
              </a:r>
            </a:p>
          </p:txBody>
        </p:sp>
      </p:grpSp>
      <p:pic>
        <p:nvPicPr>
          <p:cNvPr id="13" name="Picture 12">
            <a:extLst>
              <a:ext uri="{FF2B5EF4-FFF2-40B4-BE49-F238E27FC236}">
                <a16:creationId xmlns:a16="http://schemas.microsoft.com/office/drawing/2014/main" id="{A97BFF0D-419E-4D72-8B2C-A8095094F2D0}"/>
              </a:ext>
            </a:extLst>
          </p:cNvPr>
          <p:cNvPicPr>
            <a:picLocks noChangeAspect="1"/>
          </p:cNvPicPr>
          <p:nvPr userDrawn="1"/>
        </p:nvPicPr>
        <p:blipFill>
          <a:blip r:embed="rId14"/>
          <a:stretch>
            <a:fillRect/>
          </a:stretch>
        </p:blipFill>
        <p:spPr>
          <a:xfrm>
            <a:off x="10659816" y="690101"/>
            <a:ext cx="1381163" cy="409120"/>
          </a:xfrm>
          <a:prstGeom prst="rect">
            <a:avLst/>
          </a:prstGeom>
        </p:spPr>
      </p:pic>
      <p:pic>
        <p:nvPicPr>
          <p:cNvPr id="14" name="Picture 13">
            <a:extLst>
              <a:ext uri="{FF2B5EF4-FFF2-40B4-BE49-F238E27FC236}">
                <a16:creationId xmlns:a16="http://schemas.microsoft.com/office/drawing/2014/main" id="{50EAB1F0-5949-47C8-BBF6-49B3AA997E4A}"/>
              </a:ext>
            </a:extLst>
          </p:cNvPr>
          <p:cNvPicPr>
            <a:picLocks noChangeAspect="1"/>
          </p:cNvPicPr>
          <p:nvPr userDrawn="1"/>
        </p:nvPicPr>
        <p:blipFill rotWithShape="1">
          <a:blip r:embed="rId15"/>
          <a:srcRect l="7000" t="12235" r="9874" b="11836"/>
          <a:stretch/>
        </p:blipFill>
        <p:spPr>
          <a:xfrm>
            <a:off x="10467364" y="6243403"/>
            <a:ext cx="1604546" cy="550441"/>
          </a:xfrm>
          <a:prstGeom prst="rect">
            <a:avLst/>
          </a:prstGeom>
        </p:spPr>
      </p:pic>
    </p:spTree>
    <p:extLst>
      <p:ext uri="{BB962C8B-B14F-4D97-AF65-F5344CB8AC3E}">
        <p14:creationId xmlns:p14="http://schemas.microsoft.com/office/powerpoint/2010/main" val="311779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8E10FA3-8A73-41E3-868C-A3F62B927E65}"/>
              </a:ext>
            </a:extLst>
          </p:cNvPr>
          <p:cNvSpPr txBox="1"/>
          <p:nvPr/>
        </p:nvSpPr>
        <p:spPr>
          <a:xfrm>
            <a:off x="1968069" y="2336401"/>
            <a:ext cx="8656912" cy="1645563"/>
          </a:xfrm>
          <a:prstGeom prst="roundRect">
            <a:avLst>
              <a:gd name="adj" fmla="val 8743"/>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endParaRPr lang="en-US" sz="2400" b="1" dirty="0">
              <a:solidFill>
                <a:schemeClr val="tx1"/>
              </a:solidFill>
            </a:endParaRPr>
          </a:p>
          <a:p>
            <a:pPr algn="ctr"/>
            <a:r>
              <a:rPr lang="en-US" sz="4800" b="1" dirty="0" err="1">
                <a:solidFill>
                  <a:schemeClr val="bg1"/>
                </a:solidFill>
              </a:rPr>
              <a:t>mCSPC</a:t>
            </a:r>
            <a:endParaRPr lang="en-US" sz="4800" b="1" dirty="0">
              <a:solidFill>
                <a:schemeClr val="bg1"/>
              </a:solidFill>
            </a:endParaRPr>
          </a:p>
          <a:p>
            <a:pPr algn="ctr"/>
            <a:endParaRPr lang="en-US" sz="2400" dirty="0"/>
          </a:p>
        </p:txBody>
      </p:sp>
    </p:spTree>
    <p:extLst>
      <p:ext uri="{BB962C8B-B14F-4D97-AF65-F5344CB8AC3E}">
        <p14:creationId xmlns:p14="http://schemas.microsoft.com/office/powerpoint/2010/main" val="122330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0F3215-2F04-42E7-B579-8C1E1085B7E2}"/>
              </a:ext>
            </a:extLst>
          </p:cNvPr>
          <p:cNvSpPr txBox="1"/>
          <p:nvPr/>
        </p:nvSpPr>
        <p:spPr>
          <a:xfrm>
            <a:off x="526063" y="944656"/>
            <a:ext cx="181971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Patient detailing</a:t>
            </a:r>
          </a:p>
        </p:txBody>
      </p:sp>
      <p:pic>
        <p:nvPicPr>
          <p:cNvPr id="8" name="Graphic 7">
            <a:extLst>
              <a:ext uri="{FF2B5EF4-FFF2-40B4-BE49-F238E27FC236}">
                <a16:creationId xmlns:a16="http://schemas.microsoft.com/office/drawing/2014/main" id="{13E2EDB8-9DE5-4DCE-BE88-DD64495DE0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543" y="1248485"/>
            <a:ext cx="850174" cy="850174"/>
          </a:xfrm>
          <a:prstGeom prst="rect">
            <a:avLst/>
          </a:prstGeom>
        </p:spPr>
      </p:pic>
      <p:pic>
        <p:nvPicPr>
          <p:cNvPr id="10" name="Graphic 9" descr="Questions outline">
            <a:extLst>
              <a:ext uri="{FF2B5EF4-FFF2-40B4-BE49-F238E27FC236}">
                <a16:creationId xmlns:a16="http://schemas.microsoft.com/office/drawing/2014/main" id="{AC81BD49-C8CC-417E-BFD5-1C99603975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1400" y="4688400"/>
            <a:ext cx="850173" cy="850173"/>
          </a:xfrm>
          <a:prstGeom prst="rect">
            <a:avLst/>
          </a:prstGeom>
        </p:spPr>
      </p:pic>
      <p:sp>
        <p:nvSpPr>
          <p:cNvPr id="12" name="TextBox 11">
            <a:extLst>
              <a:ext uri="{FF2B5EF4-FFF2-40B4-BE49-F238E27FC236}">
                <a16:creationId xmlns:a16="http://schemas.microsoft.com/office/drawing/2014/main" id="{BD366543-A6B5-490F-A22B-BE1C62BA158B}"/>
              </a:ext>
            </a:extLst>
          </p:cNvPr>
          <p:cNvSpPr txBox="1"/>
          <p:nvPr/>
        </p:nvSpPr>
        <p:spPr>
          <a:xfrm>
            <a:off x="276447" y="6304002"/>
            <a:ext cx="10306492" cy="553998"/>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ADT: androgen deprivation therapy; BPH: benign prostatic hyperplasia; DRE: digital rectal exam; EBRT: External beam radiation therapy; EPE: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Extraprostatic</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Exteneion</a:t>
            </a:r>
            <a:r>
              <a:rPr lang="en-US" sz="1000" dirty="0">
                <a:effectLst/>
                <a:latin typeface="Calibri" panose="020F0502020204030204" pitchFamily="34" charset="0"/>
                <a:ea typeface="Calibri" panose="020F0502020204030204" pitchFamily="34" charset="0"/>
                <a:cs typeface="Times New Roman" panose="02020603050405020304" pitchFamily="18" charset="0"/>
              </a:rPr>
              <a:t>; MRI: magnetic resonance imaging; OD: once daily; PI-RADS: Prostate Imaging-Reporting and Data System; PSA: prostate-specific antigen; PSMA PET-CT: prostate specific membrane antigen positron emission tomography - computed tomography; T4: thyroxine</a:t>
            </a:r>
            <a:endParaRPr lang="en-US" sz="1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6748E39-0894-49BE-B9AB-72A7DC730888}"/>
              </a:ext>
            </a:extLst>
          </p:cNvPr>
          <p:cNvSpPr txBox="1"/>
          <p:nvPr/>
        </p:nvSpPr>
        <p:spPr>
          <a:xfrm>
            <a:off x="1123164" y="4944279"/>
            <a:ext cx="10934161" cy="128496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250" dirty="0">
                <a:latin typeface="Arial" panose="020B0604020202020204" pitchFamily="34" charset="0"/>
                <a:cs typeface="Arial" panose="020B0604020202020204" pitchFamily="34" charset="0"/>
              </a:rPr>
              <a:t>How would you treat this patient?</a:t>
            </a:r>
          </a:p>
          <a:p>
            <a:pPr marL="171450" indent="-171450">
              <a:spcAft>
                <a:spcPts val="600"/>
              </a:spcAft>
              <a:buFont typeface="Arial" panose="020B0604020202020204" pitchFamily="34" charset="0"/>
              <a:buChar char="•"/>
            </a:pPr>
            <a:r>
              <a:rPr lang="en-US" sz="1250" dirty="0">
                <a:latin typeface="Arial" panose="020B0604020202020204" pitchFamily="34" charset="0"/>
                <a:cs typeface="Arial" panose="020B0604020202020204" pitchFamily="34" charset="0"/>
              </a:rPr>
              <a:t>Would you prefer radiation to surgery given that it is locally advanced?</a:t>
            </a:r>
          </a:p>
          <a:p>
            <a:pPr marL="171450" indent="-171450">
              <a:spcAft>
                <a:spcPts val="600"/>
              </a:spcAft>
              <a:buFont typeface="Arial" panose="020B0604020202020204" pitchFamily="34" charset="0"/>
              <a:buChar char="•"/>
            </a:pPr>
            <a:r>
              <a:rPr lang="en-US" sz="1250" dirty="0">
                <a:latin typeface="Arial" panose="020B0604020202020204" pitchFamily="34" charset="0"/>
                <a:cs typeface="Arial" panose="020B0604020202020204" pitchFamily="34" charset="0"/>
              </a:rPr>
              <a:t>Would you agree that PSMA PET CT is good to be considered here?</a:t>
            </a:r>
          </a:p>
          <a:p>
            <a:pPr marL="171450" indent="-171450">
              <a:spcAft>
                <a:spcPts val="600"/>
              </a:spcAft>
              <a:buFont typeface="Arial" panose="020B0604020202020204" pitchFamily="34" charset="0"/>
              <a:buChar char="•"/>
            </a:pPr>
            <a:r>
              <a:rPr lang="en-US" sz="1250" dirty="0">
                <a:latin typeface="Arial" panose="020B0604020202020204" pitchFamily="34" charset="0"/>
                <a:cs typeface="Arial" panose="020B0604020202020204" pitchFamily="34" charset="0"/>
              </a:rPr>
              <a:t>At some point the patients’ PSA is going to become detectable again and start to rise in this scenario we don’t have a definition for CRPC as opposed to ADT alone patients. Do you have any guidelines at all as to what would constitute resistance to treatment and to start consider alternative therapy?</a:t>
            </a:r>
          </a:p>
        </p:txBody>
      </p:sp>
      <p:sp>
        <p:nvSpPr>
          <p:cNvPr id="18" name="TextBox 17">
            <a:extLst>
              <a:ext uri="{FF2B5EF4-FFF2-40B4-BE49-F238E27FC236}">
                <a16:creationId xmlns:a16="http://schemas.microsoft.com/office/drawing/2014/main" id="{1D0CB80E-FE76-4B58-AAFC-75B124EE5BCA}"/>
              </a:ext>
            </a:extLst>
          </p:cNvPr>
          <p:cNvSpPr txBox="1"/>
          <p:nvPr/>
        </p:nvSpPr>
        <p:spPr>
          <a:xfrm>
            <a:off x="526063" y="283068"/>
            <a:ext cx="9531092" cy="461665"/>
          </a:xfrm>
          <a:prstGeom prst="rect">
            <a:avLst/>
          </a:prstGeom>
          <a:noFill/>
        </p:spPr>
        <p:txBody>
          <a:bodyPr wrap="square">
            <a:spAutoFit/>
          </a:bodyPr>
          <a:lstStyle/>
          <a:p>
            <a:pPr lvl="0"/>
            <a:r>
              <a:rPr lang="en-US" sz="2400" b="1" dirty="0">
                <a:solidFill>
                  <a:schemeClr val="accent1">
                    <a:lumMod val="50000"/>
                  </a:schemeClr>
                </a:solidFill>
                <a:latin typeface="Arial" panose="020B0604020202020204" pitchFamily="34" charset="0"/>
                <a:cs typeface="Arial" panose="020B0604020202020204" pitchFamily="34" charset="0"/>
              </a:rPr>
              <a:t>Case details and discussion plan</a:t>
            </a:r>
            <a:endParaRPr lang="en-US" sz="2400" dirty="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0E1DC43-86A0-4466-82F6-50B4B4806030}"/>
              </a:ext>
            </a:extLst>
          </p:cNvPr>
          <p:cNvSpPr txBox="1"/>
          <p:nvPr/>
        </p:nvSpPr>
        <p:spPr>
          <a:xfrm>
            <a:off x="7163651" y="912035"/>
            <a:ext cx="3872944"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Case progression - </a:t>
            </a:r>
            <a:r>
              <a:rPr lang="en-US" sz="1200" b="1" dirty="0">
                <a:latin typeface="Arial" panose="020B0604020202020204" pitchFamily="34" charset="0"/>
                <a:cs typeface="Arial" panose="020B0604020202020204" pitchFamily="34" charset="0"/>
              </a:rPr>
              <a:t>Post-metastasis phase</a:t>
            </a:r>
          </a:p>
        </p:txBody>
      </p:sp>
      <p:sp>
        <p:nvSpPr>
          <p:cNvPr id="14" name="TextBox 13">
            <a:extLst>
              <a:ext uri="{FF2B5EF4-FFF2-40B4-BE49-F238E27FC236}">
                <a16:creationId xmlns:a16="http://schemas.microsoft.com/office/drawing/2014/main" id="{161243AD-C19D-49BB-A8F4-1E73A81A6CF4}"/>
              </a:ext>
            </a:extLst>
          </p:cNvPr>
          <p:cNvSpPr txBox="1"/>
          <p:nvPr/>
        </p:nvSpPr>
        <p:spPr>
          <a:xfrm>
            <a:off x="1123164" y="4671299"/>
            <a:ext cx="181971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Discussion</a:t>
            </a:r>
          </a:p>
        </p:txBody>
      </p:sp>
      <p:sp>
        <p:nvSpPr>
          <p:cNvPr id="15" name="TextBox 14">
            <a:extLst>
              <a:ext uri="{FF2B5EF4-FFF2-40B4-BE49-F238E27FC236}">
                <a16:creationId xmlns:a16="http://schemas.microsoft.com/office/drawing/2014/main" id="{13327B44-4411-4CFC-9DD4-C94D671B723B}"/>
              </a:ext>
            </a:extLst>
          </p:cNvPr>
          <p:cNvSpPr txBox="1"/>
          <p:nvPr/>
        </p:nvSpPr>
        <p:spPr>
          <a:xfrm>
            <a:off x="2398925" y="994806"/>
            <a:ext cx="4157767" cy="2448163"/>
          </a:xfrm>
          <a:prstGeom prst="roundRect">
            <a:avLst>
              <a:gd name="adj" fmla="val 11060"/>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b="1" dirty="0">
                <a:latin typeface="Arial" panose="020B0604020202020204" pitchFamily="34" charset="0"/>
                <a:cs typeface="Arial" panose="020B0604020202020204" pitchFamily="34" charset="0"/>
              </a:rPr>
              <a:t>The 66-year-old healthy working male patient with:</a:t>
            </a:r>
          </a:p>
          <a:p>
            <a:r>
              <a:rPr lang="en-MY" sz="1100" b="1" dirty="0">
                <a:latin typeface="Arial" panose="020B0604020202020204" pitchFamily="34" charset="0"/>
                <a:ea typeface="Segoe UI Symbol" panose="020B0502040204020203" pitchFamily="34" charset="0"/>
                <a:cs typeface="Arial" panose="020B0604020202020204" pitchFamily="34" charset="0"/>
              </a:rPr>
              <a:t>Feb 2020</a:t>
            </a:r>
            <a:endParaRPr lang="en-US" sz="1100" b="1" dirty="0">
              <a:latin typeface="Arial" panose="020B0604020202020204" pitchFamily="34" charset="0"/>
              <a:cs typeface="Arial" panose="020B0604020202020204" pitchFamily="34" charset="0"/>
            </a:endParaRPr>
          </a:p>
          <a:p>
            <a:pPr marL="269875" indent="-177800">
              <a:buFont typeface="Arial" panose="020B0604020202020204" pitchFamily="34" charset="0"/>
              <a:buChar char="•"/>
            </a:pPr>
            <a:r>
              <a:rPr lang="en-US" sz="1100" dirty="0">
                <a:latin typeface="Arial" panose="020B0604020202020204" pitchFamily="34" charset="0"/>
                <a:cs typeface="Arial" panose="020B0604020202020204" pitchFamily="34" charset="0"/>
              </a:rPr>
              <a:t>Hypothyroid on T4</a:t>
            </a:r>
          </a:p>
          <a:p>
            <a:pPr marL="269875" indent="-177800">
              <a:buFont typeface="Arial" panose="020B0604020202020204" pitchFamily="34" charset="0"/>
              <a:buChar char="•"/>
            </a:pPr>
            <a:r>
              <a:rPr lang="en-MY" sz="1100" dirty="0">
                <a:latin typeface="Arial" panose="020B0604020202020204" pitchFamily="34" charset="0"/>
                <a:ea typeface="Segoe UI Symbol" panose="020B0502040204020203" pitchFamily="34" charset="0"/>
                <a:cs typeface="Arial" panose="020B0604020202020204" pitchFamily="34" charset="0"/>
              </a:rPr>
              <a:t>Takes Tamsulosin for BPH (</a:t>
            </a:r>
            <a:r>
              <a:rPr lang="en-US" sz="1100" b="0" i="0" dirty="0">
                <a:solidFill>
                  <a:srgbClr val="202124"/>
                </a:solidFill>
                <a:effectLst/>
                <a:latin typeface="arial" panose="020B0604020202020204" pitchFamily="34" charset="0"/>
              </a:rPr>
              <a:t>benign prostatic hyperplasia)</a:t>
            </a:r>
            <a:endParaRPr lang="en-MY" sz="1100" dirty="0">
              <a:latin typeface="Arial" panose="020B0604020202020204" pitchFamily="34" charset="0"/>
              <a:ea typeface="Segoe UI Symbol" panose="020B0502040204020203" pitchFamily="34" charset="0"/>
              <a:cs typeface="Arial" panose="020B0604020202020204" pitchFamily="34" charset="0"/>
            </a:endParaRPr>
          </a:p>
          <a:p>
            <a:pPr marL="269875" indent="-177800">
              <a:buFont typeface="Arial" panose="020B0604020202020204" pitchFamily="34" charset="0"/>
              <a:buChar char="•"/>
            </a:pPr>
            <a:r>
              <a:rPr lang="en-MY" sz="1100" dirty="0">
                <a:latin typeface="Arial" panose="020B0604020202020204" pitchFamily="34" charset="0"/>
                <a:ea typeface="Segoe UI Symbol" panose="020B0502040204020203" pitchFamily="34" charset="0"/>
                <a:cs typeface="Arial" panose="020B0604020202020204" pitchFamily="34" charset="0"/>
              </a:rPr>
              <a:t>Benign testicular lesion</a:t>
            </a:r>
          </a:p>
          <a:p>
            <a:pPr marL="269875" indent="-177800">
              <a:buFont typeface="Arial" panose="020B0604020202020204" pitchFamily="34" charset="0"/>
              <a:buChar char="•"/>
            </a:pPr>
            <a:r>
              <a:rPr lang="en-MY" sz="1100" dirty="0">
                <a:latin typeface="Arial" panose="020B0604020202020204" pitchFamily="34" charset="0"/>
                <a:ea typeface="Segoe UI Symbol" panose="020B0502040204020203" pitchFamily="34" charset="0"/>
                <a:cs typeface="Arial" panose="020B0604020202020204" pitchFamily="34" charset="0"/>
              </a:rPr>
              <a:t>c/o Swollen foreskin</a:t>
            </a:r>
          </a:p>
          <a:p>
            <a:pPr marL="269875" indent="-177800">
              <a:buFont typeface="Arial" panose="020B0604020202020204" pitchFamily="34" charset="0"/>
              <a:buChar char="•"/>
            </a:pPr>
            <a:r>
              <a:rPr lang="en-MY" sz="1100" dirty="0">
                <a:latin typeface="Arial" panose="020B0604020202020204" pitchFamily="34" charset="0"/>
                <a:ea typeface="Segoe UI Symbol" panose="020B0502040204020203" pitchFamily="34" charset="0"/>
                <a:cs typeface="Arial" panose="020B0604020202020204" pitchFamily="34" charset="0"/>
              </a:rPr>
              <a:t>No urinary symptoms</a:t>
            </a:r>
          </a:p>
          <a:p>
            <a:pPr marL="269875" indent="-177800">
              <a:buFont typeface="Arial" panose="020B0604020202020204" pitchFamily="34" charset="0"/>
              <a:buChar char="•"/>
            </a:pPr>
            <a:r>
              <a:rPr lang="en-MY" sz="1100" dirty="0">
                <a:latin typeface="Arial" panose="020B0604020202020204" pitchFamily="34" charset="0"/>
                <a:ea typeface="Segoe UI Symbol" panose="020B0502040204020203" pitchFamily="34" charset="0"/>
                <a:cs typeface="Arial" panose="020B0604020202020204" pitchFamily="34" charset="0"/>
              </a:rPr>
              <a:t>DRE nodule left lobe</a:t>
            </a:r>
          </a:p>
          <a:p>
            <a:pPr marL="269875" indent="-177800">
              <a:buFont typeface="Arial" panose="020B0604020202020204" pitchFamily="34" charset="0"/>
              <a:buChar char="•"/>
            </a:pPr>
            <a:r>
              <a:rPr lang="en-MY" sz="1100" dirty="0">
                <a:latin typeface="Arial" panose="020B0604020202020204" pitchFamily="34" charset="0"/>
                <a:ea typeface="Segoe UI Symbol" panose="020B0502040204020203" pitchFamily="34" charset="0"/>
                <a:cs typeface="Arial" panose="020B0604020202020204" pitchFamily="34" charset="0"/>
              </a:rPr>
              <a:t>PSA: 12</a:t>
            </a:r>
          </a:p>
          <a:p>
            <a:pPr marL="269875" indent="-177800">
              <a:buFont typeface="Arial" panose="020B0604020202020204" pitchFamily="34" charset="0"/>
              <a:buChar char="•"/>
            </a:pPr>
            <a:r>
              <a:rPr lang="en-US" sz="1100" dirty="0" err="1">
                <a:latin typeface="Arial" panose="020B0604020202020204" pitchFamily="34" charset="0"/>
                <a:ea typeface="Segoe UI Symbol" panose="020B0502040204020203" pitchFamily="34" charset="0"/>
                <a:cs typeface="Arial" panose="020B0604020202020204" pitchFamily="34" charset="0"/>
              </a:rPr>
              <a:t>mpMRI</a:t>
            </a:r>
            <a:r>
              <a:rPr lang="en-US" sz="1100" dirty="0">
                <a:latin typeface="Arial" panose="020B0604020202020204" pitchFamily="34" charset="0"/>
                <a:ea typeface="Segoe UI Symbol" panose="020B0502040204020203" pitchFamily="34" charset="0"/>
                <a:cs typeface="Arial" panose="020B0604020202020204" pitchFamily="34" charset="0"/>
              </a:rPr>
              <a:t>: PIRADs 5, EPE, no enlarged lymph node, no regional bone metastasis</a:t>
            </a:r>
          </a:p>
          <a:p>
            <a:pPr marL="269875" indent="-177800">
              <a:buFont typeface="Arial" panose="020B0604020202020204" pitchFamily="34" charset="0"/>
              <a:buChar char="•"/>
            </a:pPr>
            <a:r>
              <a:rPr lang="en-US" sz="1100" dirty="0">
                <a:latin typeface="Arial" panose="020B0604020202020204" pitchFamily="34" charset="0"/>
                <a:ea typeface="Segoe UI Symbol" panose="020B0502040204020203" pitchFamily="34" charset="0"/>
                <a:cs typeface="Arial" panose="020B0604020202020204" pitchFamily="34" charset="0"/>
              </a:rPr>
              <a:t>Biopsy: Gleason 4+4, GPC 100%, TPC 70%</a:t>
            </a:r>
          </a:p>
          <a:p>
            <a:pPr marL="269875" indent="-177800">
              <a:buFont typeface="Arial" panose="020B0604020202020204" pitchFamily="34" charset="0"/>
              <a:buChar char="•"/>
            </a:pPr>
            <a:r>
              <a:rPr lang="en-US" sz="1100" dirty="0">
                <a:latin typeface="Arial" panose="020B0604020202020204" pitchFamily="34" charset="0"/>
                <a:ea typeface="Segoe UI Symbol" panose="020B0502040204020203" pitchFamily="34" charset="0"/>
                <a:cs typeface="Arial" panose="020B0604020202020204" pitchFamily="34" charset="0"/>
              </a:rPr>
              <a:t>Clinical stage: T3a, N0, M0</a:t>
            </a:r>
          </a:p>
        </p:txBody>
      </p:sp>
      <p:sp>
        <p:nvSpPr>
          <p:cNvPr id="16" name="TextBox 15">
            <a:extLst>
              <a:ext uri="{FF2B5EF4-FFF2-40B4-BE49-F238E27FC236}">
                <a16:creationId xmlns:a16="http://schemas.microsoft.com/office/drawing/2014/main" id="{16A19B0F-A4C6-44E5-ACFD-347C5DA71688}"/>
              </a:ext>
            </a:extLst>
          </p:cNvPr>
          <p:cNvSpPr txBox="1"/>
          <p:nvPr/>
        </p:nvSpPr>
        <p:spPr>
          <a:xfrm>
            <a:off x="2398924" y="3564543"/>
            <a:ext cx="4157767" cy="1002268"/>
          </a:xfrm>
          <a:prstGeom prst="roundRect">
            <a:avLst>
              <a:gd name="adj" fmla="val 11060"/>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b="1" dirty="0">
                <a:latin typeface="Arial" panose="020B0604020202020204" pitchFamily="34" charset="0"/>
                <a:cs typeface="Arial" panose="020B0604020202020204" pitchFamily="34" charset="0"/>
              </a:rPr>
              <a:t>Treatment offered</a:t>
            </a:r>
          </a:p>
          <a:p>
            <a:pPr marL="3619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Surgery (as part of multimodal treatment)</a:t>
            </a:r>
          </a:p>
          <a:p>
            <a:pPr marL="538163" lvl="1" indent="-171450">
              <a:buFont typeface="Arial" panose="020B0604020202020204" pitchFamily="34" charset="0"/>
              <a:buChar char="•"/>
            </a:pPr>
            <a:r>
              <a:rPr lang="en-US" sz="1100" dirty="0" err="1">
                <a:latin typeface="Arial" panose="020B0604020202020204" pitchFamily="34" charset="0"/>
                <a:cs typeface="Arial" panose="020B0604020202020204" pitchFamily="34" charset="0"/>
              </a:rPr>
              <a:t>Retzius</a:t>
            </a:r>
            <a:r>
              <a:rPr lang="en-US" sz="1100" dirty="0">
                <a:latin typeface="Arial" panose="020B0604020202020204" pitchFamily="34" charset="0"/>
                <a:cs typeface="Arial" panose="020B0604020202020204" pitchFamily="34" charset="0"/>
              </a:rPr>
              <a:t>-sparing RALRP (left nerve sacrificed), BPLND, discharged on day 3</a:t>
            </a:r>
          </a:p>
          <a:p>
            <a:pPr marL="3619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EBRT as an option</a:t>
            </a:r>
          </a:p>
        </p:txBody>
      </p:sp>
      <p:sp>
        <p:nvSpPr>
          <p:cNvPr id="17" name="TextBox 16">
            <a:extLst>
              <a:ext uri="{FF2B5EF4-FFF2-40B4-BE49-F238E27FC236}">
                <a16:creationId xmlns:a16="http://schemas.microsoft.com/office/drawing/2014/main" id="{C4C1ED6B-1423-4B3A-83F7-1264DE0C5795}"/>
              </a:ext>
            </a:extLst>
          </p:cNvPr>
          <p:cNvSpPr txBox="1"/>
          <p:nvPr/>
        </p:nvSpPr>
        <p:spPr>
          <a:xfrm>
            <a:off x="7163651" y="1319759"/>
            <a:ext cx="4213185" cy="3171111"/>
          </a:xfrm>
          <a:prstGeom prst="roundRect">
            <a:avLst>
              <a:gd name="adj" fmla="val 11060"/>
            </a:avLst>
          </a:prstGeom>
          <a:solidFill>
            <a:srgbClr val="89E0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b="1" dirty="0">
                <a:latin typeface="Arial" panose="020B0604020202020204" pitchFamily="34" charset="0"/>
                <a:cs typeface="Arial" panose="020B0604020202020204" pitchFamily="34" charset="0"/>
              </a:rPr>
              <a:t>May 2020 </a:t>
            </a:r>
          </a:p>
          <a:p>
            <a:pPr marL="269875" indent="-177800">
              <a:buFont typeface="Arial" panose="020B0604020202020204" pitchFamily="34" charset="0"/>
              <a:buChar char="•"/>
            </a:pPr>
            <a:r>
              <a:rPr lang="en-US" sz="1100" dirty="0">
                <a:latin typeface="Arial" panose="020B0604020202020204" pitchFamily="34" charset="0"/>
                <a:cs typeface="Arial" panose="020B0604020202020204" pitchFamily="34" charset="0"/>
              </a:rPr>
              <a:t>PSA: 0.54</a:t>
            </a:r>
          </a:p>
          <a:p>
            <a:pPr marL="269875" indent="-177800">
              <a:buFont typeface="Arial" panose="020B0604020202020204" pitchFamily="34" charset="0"/>
              <a:buChar char="•"/>
            </a:pPr>
            <a:r>
              <a:rPr lang="en-US" sz="1100" dirty="0">
                <a:latin typeface="Arial" panose="020B0604020202020204" pitchFamily="34" charset="0"/>
                <a:cs typeface="Arial" panose="020B0604020202020204" pitchFamily="34" charset="0"/>
              </a:rPr>
              <a:t>Advised PSMA PET CT – deferred by patient</a:t>
            </a:r>
          </a:p>
          <a:p>
            <a:pPr marL="269875" indent="-177800">
              <a:buFont typeface="Arial" panose="020B0604020202020204" pitchFamily="34" charset="0"/>
              <a:buChar char="•"/>
            </a:pPr>
            <a:r>
              <a:rPr lang="en-US" sz="1100" dirty="0">
                <a:latin typeface="Arial" panose="020B0604020202020204" pitchFamily="34" charset="0"/>
                <a:cs typeface="Arial" panose="020B0604020202020204" pitchFamily="34" charset="0"/>
              </a:rPr>
              <a:t>Progress: 8 Aug 2020</a:t>
            </a:r>
          </a:p>
          <a:p>
            <a:pPr marL="269875" indent="-177800">
              <a:buFont typeface="Arial" panose="020B0604020202020204" pitchFamily="34" charset="0"/>
              <a:buChar char="•"/>
            </a:pPr>
            <a:r>
              <a:rPr lang="en-US" sz="1100" dirty="0">
                <a:latin typeface="Arial" panose="020B0604020202020204" pitchFamily="34" charset="0"/>
                <a:cs typeface="Arial" panose="020B0604020202020204" pitchFamily="34" charset="0"/>
              </a:rPr>
              <a:t>Started ADT (Triptorelin)</a:t>
            </a:r>
          </a:p>
          <a:p>
            <a:pPr marL="269875" indent="-177800">
              <a:buFont typeface="Arial" panose="020B0604020202020204" pitchFamily="34" charset="0"/>
              <a:buChar char="•"/>
            </a:pPr>
            <a:r>
              <a:rPr lang="en-US" sz="1100" dirty="0">
                <a:latin typeface="Arial" panose="020B0604020202020204" pitchFamily="34" charset="0"/>
                <a:cs typeface="Arial" panose="020B0604020202020204" pitchFamily="34" charset="0"/>
              </a:rPr>
              <a:t>Discussed Titan study with patient</a:t>
            </a:r>
          </a:p>
          <a:p>
            <a:r>
              <a:rPr lang="en-US" sz="1100" b="1" dirty="0">
                <a:latin typeface="Arial" panose="020B0604020202020204" pitchFamily="34" charset="0"/>
                <a:cs typeface="Arial" panose="020B0604020202020204" pitchFamily="34" charset="0"/>
              </a:rPr>
              <a:t>8th Aug 2020: </a:t>
            </a:r>
            <a:r>
              <a:rPr lang="en-US" sz="1100" dirty="0">
                <a:latin typeface="Arial" panose="020B0604020202020204" pitchFamily="34" charset="0"/>
                <a:cs typeface="Arial" panose="020B0604020202020204" pitchFamily="34" charset="0"/>
              </a:rPr>
              <a:t>Prostatectomy done; started ADT</a:t>
            </a:r>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17 Aug 2020: </a:t>
            </a:r>
            <a:r>
              <a:rPr lang="en-US" sz="1100" dirty="0">
                <a:latin typeface="Arial" panose="020B0604020202020204" pitchFamily="34" charset="0"/>
                <a:cs typeface="Arial" panose="020B0604020202020204" pitchFamily="34" charset="0"/>
              </a:rPr>
              <a:t>Started on Apalutamide 240mg od</a:t>
            </a:r>
          </a:p>
          <a:p>
            <a:r>
              <a:rPr lang="en-US" sz="1100" b="1" dirty="0">
                <a:latin typeface="Arial" panose="020B0604020202020204" pitchFamily="34" charset="0"/>
                <a:cs typeface="Arial" panose="020B0604020202020204" pitchFamily="34" charset="0"/>
              </a:rPr>
              <a:t>29 Aug 2020: </a:t>
            </a:r>
            <a:r>
              <a:rPr lang="en-US" sz="1100" dirty="0">
                <a:latin typeface="Arial" panose="020B0604020202020204" pitchFamily="34" charset="0"/>
                <a:cs typeface="Arial" panose="020B0604020202020204" pitchFamily="34" charset="0"/>
              </a:rPr>
              <a:t>Slight tiredness on exercise after the apalutamide; otherwise totally well and working fulltime</a:t>
            </a:r>
          </a:p>
          <a:p>
            <a:r>
              <a:rPr lang="en-US" sz="1100" b="1" dirty="0">
                <a:latin typeface="Arial" panose="020B0604020202020204" pitchFamily="34" charset="0"/>
                <a:cs typeface="Arial" panose="020B0604020202020204" pitchFamily="34" charset="0"/>
              </a:rPr>
              <a:t>20 Oct 2020: </a:t>
            </a:r>
            <a:r>
              <a:rPr lang="en-US" sz="1100" dirty="0">
                <a:latin typeface="Arial" panose="020B0604020202020204" pitchFamily="34" charset="0"/>
                <a:cs typeface="Arial" panose="020B0604020202020204" pitchFamily="34" charset="0"/>
              </a:rPr>
              <a:t>PSA &lt;0.01</a:t>
            </a:r>
          </a:p>
          <a:p>
            <a:r>
              <a:rPr lang="en-US" sz="1100" b="1" dirty="0">
                <a:latin typeface="Arial" panose="020B0604020202020204" pitchFamily="34" charset="0"/>
                <a:cs typeface="Arial" panose="020B0604020202020204" pitchFamily="34" charset="0"/>
              </a:rPr>
              <a:t>21 May 2021: </a:t>
            </a:r>
            <a:r>
              <a:rPr lang="en-US" sz="1100" dirty="0">
                <a:latin typeface="Arial" panose="020B0604020202020204" pitchFamily="34" charset="0"/>
                <a:cs typeface="Arial" panose="020B0604020202020204" pitchFamily="34" charset="0"/>
              </a:rPr>
              <a:t>Reported maculo-papular rash; Apalutamide stopped for 1 month    </a:t>
            </a:r>
          </a:p>
          <a:p>
            <a:r>
              <a:rPr lang="en-US" sz="1100" b="1" dirty="0">
                <a:solidFill>
                  <a:schemeClr val="tx1"/>
                </a:solidFill>
                <a:latin typeface="Arial" panose="020B0604020202020204" pitchFamily="34" charset="0"/>
                <a:cs typeface="Arial" panose="020B0604020202020204" pitchFamily="34" charset="0"/>
              </a:rPr>
              <a:t>25 June 2021: </a:t>
            </a:r>
            <a:r>
              <a:rPr lang="en-US" sz="1100" dirty="0">
                <a:latin typeface="Arial" panose="020B0604020202020204" pitchFamily="34" charset="0"/>
                <a:cs typeface="Arial" panose="020B0604020202020204" pitchFamily="34" charset="0"/>
              </a:rPr>
              <a:t>PSA &lt;0.01; Skin much better</a:t>
            </a:r>
          </a:p>
          <a:p>
            <a:r>
              <a:rPr lang="en-US" sz="1100" b="1" dirty="0">
                <a:latin typeface="Arial" panose="020B0604020202020204" pitchFamily="34" charset="0"/>
                <a:cs typeface="Arial" panose="020B0604020202020204" pitchFamily="34" charset="0"/>
              </a:rPr>
              <a:t>27 July 2021: </a:t>
            </a:r>
            <a:r>
              <a:rPr lang="en-US" sz="1100" dirty="0">
                <a:latin typeface="Arial" panose="020B0604020202020204" pitchFamily="34" charset="0"/>
                <a:cs typeface="Arial" panose="020B0604020202020204" pitchFamily="34" charset="0"/>
              </a:rPr>
              <a:t>PSA &lt;0.01</a:t>
            </a:r>
          </a:p>
          <a:p>
            <a:r>
              <a:rPr lang="en-US" sz="1100" b="1" dirty="0">
                <a:latin typeface="Arial" panose="020B0604020202020204" pitchFamily="34" charset="0"/>
                <a:ea typeface="Segoe UI Symbol" panose="020B0502040204020203" pitchFamily="34" charset="0"/>
                <a:cs typeface="Arial" panose="020B0604020202020204" pitchFamily="34" charset="0"/>
              </a:rPr>
              <a:t>26 Aug 2021: </a:t>
            </a:r>
            <a:r>
              <a:rPr lang="en-US" sz="1100" dirty="0">
                <a:latin typeface="Arial" panose="020B0604020202020204" pitchFamily="34" charset="0"/>
                <a:ea typeface="Segoe UI Symbol" panose="020B0502040204020203" pitchFamily="34" charset="0"/>
                <a:cs typeface="Arial" panose="020B0604020202020204" pitchFamily="34" charset="0"/>
              </a:rPr>
              <a:t>On Enzalutamide 1 month; PSA 0.01; no rash, mild tiredness; </a:t>
            </a:r>
            <a:r>
              <a:rPr lang="en-US" sz="1100" dirty="0" err="1">
                <a:latin typeface="Arial" panose="020B0604020202020204" pitchFamily="34" charset="0"/>
                <a:ea typeface="Segoe UI Symbol" panose="020B0502040204020203" pitchFamily="34" charset="0"/>
                <a:cs typeface="Arial" panose="020B0604020202020204" pitchFamily="34" charset="0"/>
              </a:rPr>
              <a:t>Rpt</a:t>
            </a:r>
            <a:r>
              <a:rPr lang="en-US" sz="1100" dirty="0">
                <a:latin typeface="Arial" panose="020B0604020202020204" pitchFamily="34" charset="0"/>
                <a:ea typeface="Segoe UI Symbol" panose="020B0502040204020203" pitchFamily="34" charset="0"/>
                <a:cs typeface="Arial" panose="020B0604020202020204" pitchFamily="34" charset="0"/>
              </a:rPr>
              <a:t> PSMA PET CT – all lesions resolved</a:t>
            </a:r>
          </a:p>
        </p:txBody>
      </p:sp>
    </p:spTree>
    <p:extLst>
      <p:ext uri="{BB962C8B-B14F-4D97-AF65-F5344CB8AC3E}">
        <p14:creationId xmlns:p14="http://schemas.microsoft.com/office/powerpoint/2010/main" val="285065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5CC069-66B2-45D9-A4A7-4F71BF789C98}"/>
              </a:ext>
            </a:extLst>
          </p:cNvPr>
          <p:cNvSpPr txBox="1"/>
          <p:nvPr/>
        </p:nvSpPr>
        <p:spPr>
          <a:xfrm>
            <a:off x="532149" y="496287"/>
            <a:ext cx="6097190" cy="461665"/>
          </a:xfrm>
          <a:prstGeom prst="rect">
            <a:avLst/>
          </a:prstGeom>
          <a:noFill/>
        </p:spPr>
        <p:txBody>
          <a:bodyPr wrap="square">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Panelist insights</a:t>
            </a:r>
          </a:p>
        </p:txBody>
      </p:sp>
      <p:sp>
        <p:nvSpPr>
          <p:cNvPr id="5" name="TextBox 4">
            <a:extLst>
              <a:ext uri="{FF2B5EF4-FFF2-40B4-BE49-F238E27FC236}">
                <a16:creationId xmlns:a16="http://schemas.microsoft.com/office/drawing/2014/main" id="{7C2C4A23-3115-48E1-A87E-B8BDD22CCDC7}"/>
              </a:ext>
            </a:extLst>
          </p:cNvPr>
          <p:cNvSpPr txBox="1"/>
          <p:nvPr/>
        </p:nvSpPr>
        <p:spPr>
          <a:xfrm>
            <a:off x="532149" y="957952"/>
            <a:ext cx="10609054" cy="338554"/>
          </a:xfrm>
          <a:prstGeom prst="rect">
            <a:avLst/>
          </a:prstGeom>
          <a:noFill/>
        </p:spPr>
        <p:txBody>
          <a:bodyPr wrap="square">
            <a:spAutoFit/>
          </a:bodyPr>
          <a:lstStyle/>
          <a:p>
            <a:r>
              <a:rPr lang="en-US" sz="1600" dirty="0">
                <a:solidFill>
                  <a:schemeClr val="tx1"/>
                </a:solidFill>
                <a:latin typeface="Arial" panose="020B0604020202020204" pitchFamily="34" charset="0"/>
                <a:cs typeface="Arial" panose="020B0604020202020204" pitchFamily="34" charset="0"/>
              </a:rPr>
              <a:t>Experts shared regional insights about rational management of this case and choice of treatment for such patients.</a:t>
            </a:r>
          </a:p>
        </p:txBody>
      </p:sp>
      <p:sp>
        <p:nvSpPr>
          <p:cNvPr id="10" name="Rectangle: Rounded Corners 9">
            <a:extLst>
              <a:ext uri="{FF2B5EF4-FFF2-40B4-BE49-F238E27FC236}">
                <a16:creationId xmlns:a16="http://schemas.microsoft.com/office/drawing/2014/main" id="{04972142-DAE8-47C4-ABFC-6300A04D07BE}"/>
              </a:ext>
            </a:extLst>
          </p:cNvPr>
          <p:cNvSpPr/>
          <p:nvPr/>
        </p:nvSpPr>
        <p:spPr>
          <a:xfrm>
            <a:off x="2218660" y="3539028"/>
            <a:ext cx="9151088" cy="2579587"/>
          </a:xfrm>
          <a:prstGeom prst="roundRect">
            <a:avLst>
              <a:gd name="adj" fmla="val 7991"/>
            </a:avLst>
          </a:prstGeom>
          <a:ln w="190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An option of radiation with ADT for three years or radical prostatectomy.</a:t>
            </a:r>
          </a:p>
          <a:p>
            <a:pPr marL="171450" indent="-171450">
              <a:lnSpc>
                <a:spcPct val="130000"/>
              </a:lnSpc>
              <a:buFont typeface="Arial" panose="020B0604020202020204" pitchFamily="34" charset="0"/>
              <a:buChar char="•"/>
            </a:pPr>
            <a:r>
              <a:rPr lang="en-US" sz="1200" dirty="0">
                <a:latin typeface="Arial" panose="020B0604020202020204" pitchFamily="34" charset="0"/>
                <a:cs typeface="Arial" panose="020B0604020202020204" pitchFamily="34" charset="0"/>
              </a:rPr>
              <a:t>PSMA PET CT is suggested. Radiation of the prostate bed is still recommended (As Declan Murphy proposes don’t wait until we have metastatic disease or till PSA is 5). Schedule the patient for salvage radiation in this case you may even call it adjuvant radiation.</a:t>
            </a:r>
          </a:p>
          <a:p>
            <a:pPr marL="171450" indent="-171450">
              <a:lnSpc>
                <a:spcPct val="130000"/>
              </a:lnSpc>
              <a:buFont typeface="Arial" panose="020B0604020202020204" pitchFamily="34" charset="0"/>
              <a:buChar char="•"/>
            </a:pPr>
            <a:r>
              <a:rPr lang="en-US" sz="1200" dirty="0">
                <a:latin typeface="Arial" panose="020B0604020202020204" pitchFamily="34" charset="0"/>
                <a:cs typeface="Arial" panose="020B0604020202020204" pitchFamily="34" charset="0"/>
              </a:rPr>
              <a:t>The further course of treatment with ADT and apalutamide is a good plan.</a:t>
            </a:r>
          </a:p>
          <a:p>
            <a:pPr marL="171450" indent="-171450">
              <a:lnSpc>
                <a:spcPct val="130000"/>
              </a:lnSpc>
              <a:buFont typeface="Arial" panose="020B0604020202020204" pitchFamily="34" charset="0"/>
              <a:buChar char="•"/>
            </a:pPr>
            <a:r>
              <a:rPr lang="en-US" sz="1200" dirty="0">
                <a:latin typeface="Arial" panose="020B0604020202020204" pitchFamily="34" charset="0"/>
                <a:cs typeface="Arial" panose="020B0604020202020204" pitchFamily="34" charset="0"/>
              </a:rPr>
              <a:t>In the case, the patient has a high Gleason score, so abiraterone would not be a good combination with corticoid steroids., this would have an impact on his body after several years. Apalutamide will be good alone.</a:t>
            </a:r>
          </a:p>
          <a:p>
            <a:pPr marL="171450" indent="-171450">
              <a:lnSpc>
                <a:spcPct val="130000"/>
              </a:lnSpc>
              <a:buFont typeface="Arial" panose="020B0604020202020204" pitchFamily="34" charset="0"/>
              <a:buChar char="•"/>
            </a:pPr>
            <a:r>
              <a:rPr lang="en-US" sz="1200" dirty="0">
                <a:latin typeface="Arial" panose="020B0604020202020204" pitchFamily="34" charset="0"/>
                <a:cs typeface="Arial" panose="020B0604020202020204" pitchFamily="34" charset="0"/>
              </a:rPr>
              <a:t>Patient can experience rash as we know from TITAN study. Restart the patient on Apalutamide. Consult dermatologist for the rash. Start with low dose corticosteroid and stop again. If the rash develops again, consider changing to another NHT. Consider giving either AR receptor blocker or enzalutamide as there would be no need to prescribe prednisone. </a:t>
            </a:r>
          </a:p>
        </p:txBody>
      </p:sp>
      <p:pic>
        <p:nvPicPr>
          <p:cNvPr id="11" name="Picture 2" descr="Photo of A/Prof Edmund Chiong">
            <a:extLst>
              <a:ext uri="{FF2B5EF4-FFF2-40B4-BE49-F238E27FC236}">
                <a16:creationId xmlns:a16="http://schemas.microsoft.com/office/drawing/2014/main" id="{284D874F-C3AF-4C6F-A66A-12AAD87DA9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301"/>
          <a:stretch/>
        </p:blipFill>
        <p:spPr bwMode="auto">
          <a:xfrm>
            <a:off x="730706" y="1584835"/>
            <a:ext cx="914400"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4" name="Graphic 13" descr="Chat bubble with solid fill">
            <a:extLst>
              <a:ext uri="{FF2B5EF4-FFF2-40B4-BE49-F238E27FC236}">
                <a16:creationId xmlns:a16="http://schemas.microsoft.com/office/drawing/2014/main" id="{4F8F5145-8C98-4B9E-B741-F58CEC73A9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3376" y="1539178"/>
            <a:ext cx="559290" cy="559290"/>
          </a:xfrm>
          <a:prstGeom prst="rect">
            <a:avLst/>
          </a:prstGeom>
        </p:spPr>
      </p:pic>
      <p:sp>
        <p:nvSpPr>
          <p:cNvPr id="16" name="TextBox 15">
            <a:extLst>
              <a:ext uri="{FF2B5EF4-FFF2-40B4-BE49-F238E27FC236}">
                <a16:creationId xmlns:a16="http://schemas.microsoft.com/office/drawing/2014/main" id="{F1E4BB27-4040-461B-BBC2-AB05FD45F147}"/>
              </a:ext>
            </a:extLst>
          </p:cNvPr>
          <p:cNvSpPr txBox="1"/>
          <p:nvPr/>
        </p:nvSpPr>
        <p:spPr>
          <a:xfrm>
            <a:off x="500823" y="2575112"/>
            <a:ext cx="1629181" cy="261610"/>
          </a:xfrm>
          <a:prstGeom prst="rect">
            <a:avLst/>
          </a:prstGeom>
          <a:noFill/>
        </p:spPr>
        <p:txBody>
          <a:bodyPr wrap="square" rtlCol="0">
            <a:spAutoFit/>
          </a:bodyPr>
          <a:lstStyle/>
          <a:p>
            <a:r>
              <a:rPr lang="en-US" sz="1100" b="1" dirty="0"/>
              <a:t>A/Prof. Edmund </a:t>
            </a:r>
            <a:r>
              <a:rPr lang="en-US" sz="1100" b="1" dirty="0" err="1"/>
              <a:t>Chiong</a:t>
            </a:r>
            <a:endParaRPr lang="en-US" sz="1100" b="1" dirty="0"/>
          </a:p>
        </p:txBody>
      </p:sp>
      <p:pic>
        <p:nvPicPr>
          <p:cNvPr id="17" name="Picture 16" descr="Profile photo of Prof. Dr. Axel S. Merseburger">
            <a:extLst>
              <a:ext uri="{FF2B5EF4-FFF2-40B4-BE49-F238E27FC236}">
                <a16:creationId xmlns:a16="http://schemas.microsoft.com/office/drawing/2014/main" id="{490F7B70-990B-44DA-B289-2C6ABFB7FF98}"/>
              </a:ext>
            </a:extLst>
          </p:cNvPr>
          <p:cNvPicPr/>
          <p:nvPr/>
        </p:nvPicPr>
        <p:blipFill rotWithShape="1">
          <a:blip r:embed="rId5" cstate="print">
            <a:extLst>
              <a:ext uri="{28A0092B-C50C-407E-A947-70E740481C1C}">
                <a14:useLocalDpi xmlns:a14="http://schemas.microsoft.com/office/drawing/2010/main" val="0"/>
              </a:ext>
            </a:extLst>
          </a:blip>
          <a:srcRect l="5652" r="7402"/>
          <a:stretch/>
        </p:blipFill>
        <p:spPr bwMode="auto">
          <a:xfrm>
            <a:off x="729703" y="3550071"/>
            <a:ext cx="914401" cy="942415"/>
          </a:xfrm>
          <a:prstGeom prst="ellipse">
            <a:avLst/>
          </a:prstGeom>
          <a:ln w="190500" cap="rnd">
            <a:noFill/>
            <a:prstDash val="solid"/>
          </a:ln>
          <a:effectLst>
            <a:outerShdw blurRad="127000" algn="bl" rotWithShape="0">
              <a:srgbClr val="000000"/>
            </a:outerShdw>
          </a:effectLst>
        </p:spPr>
      </p:pic>
      <p:pic>
        <p:nvPicPr>
          <p:cNvPr id="18" name="Graphic 17" descr="Chat bubble with solid fill">
            <a:extLst>
              <a:ext uri="{FF2B5EF4-FFF2-40B4-BE49-F238E27FC236}">
                <a16:creationId xmlns:a16="http://schemas.microsoft.com/office/drawing/2014/main" id="{2F1CCE80-1703-480F-B3FB-BCAD52877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61891" y="3551307"/>
            <a:ext cx="559290" cy="559290"/>
          </a:xfrm>
          <a:prstGeom prst="rect">
            <a:avLst/>
          </a:prstGeom>
        </p:spPr>
      </p:pic>
      <p:sp>
        <p:nvSpPr>
          <p:cNvPr id="19" name="TextBox 18">
            <a:extLst>
              <a:ext uri="{FF2B5EF4-FFF2-40B4-BE49-F238E27FC236}">
                <a16:creationId xmlns:a16="http://schemas.microsoft.com/office/drawing/2014/main" id="{FE38F7E1-7FC8-4F3F-9C99-FCAEE88EE048}"/>
              </a:ext>
            </a:extLst>
          </p:cNvPr>
          <p:cNvSpPr txBox="1"/>
          <p:nvPr/>
        </p:nvSpPr>
        <p:spPr>
          <a:xfrm>
            <a:off x="368985" y="4538622"/>
            <a:ext cx="1761019" cy="261610"/>
          </a:xfrm>
          <a:prstGeom prst="rect">
            <a:avLst/>
          </a:prstGeom>
          <a:noFill/>
        </p:spPr>
        <p:txBody>
          <a:bodyPr wrap="square" rtlCol="0">
            <a:spAutoFit/>
          </a:bodyPr>
          <a:lstStyle/>
          <a:p>
            <a:pPr algn="ctr"/>
            <a:r>
              <a:rPr lang="en-US" sz="1100" b="1" dirty="0"/>
              <a:t>Prof. Axel S. </a:t>
            </a:r>
            <a:r>
              <a:rPr lang="en-US" sz="1100" b="1" dirty="0" err="1"/>
              <a:t>Merseburger</a:t>
            </a:r>
            <a:endParaRPr lang="en-US" sz="1100" b="1" dirty="0"/>
          </a:p>
        </p:txBody>
      </p:sp>
      <p:sp>
        <p:nvSpPr>
          <p:cNvPr id="21" name="TextBox 20">
            <a:extLst>
              <a:ext uri="{FF2B5EF4-FFF2-40B4-BE49-F238E27FC236}">
                <a16:creationId xmlns:a16="http://schemas.microsoft.com/office/drawing/2014/main" id="{D95033AE-C4F0-480E-BDF4-01FC76A02CCF}"/>
              </a:ext>
            </a:extLst>
          </p:cNvPr>
          <p:cNvSpPr txBox="1"/>
          <p:nvPr/>
        </p:nvSpPr>
        <p:spPr>
          <a:xfrm>
            <a:off x="2218659" y="1539178"/>
            <a:ext cx="9151089" cy="1819966"/>
          </a:xfrm>
          <a:prstGeom prst="roundRect">
            <a:avLst>
              <a:gd name="adj" fmla="val 10399"/>
            </a:avLst>
          </a:prstGeom>
          <a:noFill/>
          <a:ln w="19050">
            <a:solidFill>
              <a:srgbClr val="7030A0"/>
            </a:solidFill>
          </a:ln>
        </p:spPr>
        <p:txBody>
          <a:bodyPr wrap="square" lIns="91440" tIns="45720" rIns="91440" bIns="45720" rtlCol="0" anchor="t">
            <a:spAutoFit/>
          </a:bodyPr>
          <a:lstStyle/>
          <a:p>
            <a:pPr marL="171450" indent="-171450" algn="just">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At initial presentation, surgery (radical prostatectomy), radiation therapy with hormonal therapy (ADT) are options. </a:t>
            </a:r>
          </a:p>
          <a:p>
            <a:pPr marL="171450" indent="-171450" algn="just">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At post treatment biochemical recurrence, I would have done a PSMA PET CT scan at the time as well. There is some reason to intensify treatment if </a:t>
            </a:r>
            <a:r>
              <a:rPr lang="en-US" sz="1200" dirty="0" err="1">
                <a:latin typeface="Arial" panose="020B0604020202020204" pitchFamily="34" charset="0"/>
                <a:cs typeface="Arial" panose="020B0604020202020204" pitchFamily="34" charset="0"/>
              </a:rPr>
              <a:t>mCSPC</a:t>
            </a:r>
            <a:r>
              <a:rPr lang="en-US" sz="1200" dirty="0">
                <a:latin typeface="Arial" panose="020B0604020202020204" pitchFamily="34" charset="0"/>
                <a:cs typeface="Arial" panose="020B0604020202020204" pitchFamily="34" charset="0"/>
              </a:rPr>
              <a:t>.</a:t>
            </a:r>
          </a:p>
          <a:p>
            <a:pPr marL="171450" indent="-171450" algn="just">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Depends on whether we think the patient clinically still benefits from the current treatment or not. Two parameters are looked at before consider changing </a:t>
            </a:r>
          </a:p>
          <a:p>
            <a:pPr algn="just">
              <a:lnSpc>
                <a:spcPct val="150000"/>
              </a:lnSpc>
            </a:pPr>
            <a:r>
              <a:rPr lang="en-US" sz="1200" dirty="0">
                <a:latin typeface="Arial" panose="020B0604020202020204" pitchFamily="34" charset="0"/>
                <a:cs typeface="Arial" panose="020B0604020202020204" pitchFamily="34" charset="0"/>
              </a:rPr>
              <a:t>    therapy (based on PCWG recommendations): see new lesions on the imaging plus PSA and the clinical symptoms.</a:t>
            </a:r>
          </a:p>
        </p:txBody>
      </p:sp>
      <p:sp>
        <p:nvSpPr>
          <p:cNvPr id="12" name="TextBox 11">
            <a:extLst>
              <a:ext uri="{FF2B5EF4-FFF2-40B4-BE49-F238E27FC236}">
                <a16:creationId xmlns:a16="http://schemas.microsoft.com/office/drawing/2014/main" id="{F397E6CB-B821-4453-AD1D-2C349E248CB0}"/>
              </a:ext>
            </a:extLst>
          </p:cNvPr>
          <p:cNvSpPr txBox="1"/>
          <p:nvPr/>
        </p:nvSpPr>
        <p:spPr>
          <a:xfrm>
            <a:off x="276447" y="6304002"/>
            <a:ext cx="10306492" cy="400110"/>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ADT: androgen deprivation therapy; AR: androgen receptor; </a:t>
            </a:r>
            <a:r>
              <a:rPr lang="en-US" sz="1000" dirty="0" err="1">
                <a:effectLst/>
                <a:latin typeface="Calibri" panose="020F0502020204030204" pitchFamily="34" charset="0"/>
                <a:ea typeface="Calibri" panose="020F0502020204030204" pitchFamily="34" charset="0"/>
                <a:cs typeface="Times New Roman" panose="02020603050405020304" pitchFamily="18" charset="0"/>
              </a:rPr>
              <a:t>mCSPC</a:t>
            </a:r>
            <a:r>
              <a:rPr lang="en-US" sz="1000" dirty="0">
                <a:effectLst/>
                <a:latin typeface="Calibri" panose="020F0502020204030204" pitchFamily="34" charset="0"/>
                <a:ea typeface="Calibri" panose="020F0502020204030204" pitchFamily="34" charset="0"/>
                <a:cs typeface="Times New Roman" panose="02020603050405020304" pitchFamily="18" charset="0"/>
              </a:rPr>
              <a:t>: metastatic castration-resistant prostate cancer; NHT: neoadjuvant hormonal therapy; PCWG: prostate cancer working group; PSA: prostate-specific antigen; PSMA PET-CT: prostate specific membrane antigen positron emission tomography - computed tomography</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37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A335FA-1EF2-4ED9-9693-5E7B49812CD5}"/>
              </a:ext>
            </a:extLst>
          </p:cNvPr>
          <p:cNvSpPr txBox="1"/>
          <p:nvPr/>
        </p:nvSpPr>
        <p:spPr>
          <a:xfrm>
            <a:off x="522780" y="953894"/>
            <a:ext cx="10667377" cy="338554"/>
          </a:xfrm>
          <a:prstGeom prst="rect">
            <a:avLst/>
          </a:prstGeom>
          <a:noFill/>
        </p:spPr>
        <p:txBody>
          <a:bodyPr wrap="square">
            <a:spAutoFit/>
          </a:bodyPr>
          <a:lstStyle/>
          <a:p>
            <a:r>
              <a:rPr lang="en-US" sz="1600" dirty="0">
                <a:solidFill>
                  <a:schemeClr val="tx1"/>
                </a:solidFill>
                <a:latin typeface="Arial" panose="020B0604020202020204" pitchFamily="34" charset="0"/>
                <a:cs typeface="Arial" panose="020B0604020202020204" pitchFamily="34" charset="0"/>
              </a:rPr>
              <a:t>Experts shared regional insights about rational management of this case and choice of treatment for such patients.</a:t>
            </a:r>
          </a:p>
        </p:txBody>
      </p:sp>
      <p:sp>
        <p:nvSpPr>
          <p:cNvPr id="9" name="TextBox 8">
            <a:extLst>
              <a:ext uri="{FF2B5EF4-FFF2-40B4-BE49-F238E27FC236}">
                <a16:creationId xmlns:a16="http://schemas.microsoft.com/office/drawing/2014/main" id="{E4E2143C-B424-4292-B73C-8741A964ACE6}"/>
              </a:ext>
            </a:extLst>
          </p:cNvPr>
          <p:cNvSpPr txBox="1"/>
          <p:nvPr/>
        </p:nvSpPr>
        <p:spPr>
          <a:xfrm>
            <a:off x="522780" y="460881"/>
            <a:ext cx="6097190" cy="461665"/>
          </a:xfrm>
          <a:prstGeom prst="rect">
            <a:avLst/>
          </a:prstGeom>
          <a:noFill/>
        </p:spPr>
        <p:txBody>
          <a:bodyPr wrap="square">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Panelist insights </a:t>
            </a:r>
            <a:r>
              <a:rPr lang="en-US" sz="2400" b="1" i="1" dirty="0" err="1">
                <a:solidFill>
                  <a:schemeClr val="accent1">
                    <a:lumMod val="50000"/>
                  </a:schemeClr>
                </a:solidFill>
                <a:latin typeface="Arial" panose="020B0604020202020204" pitchFamily="34" charset="0"/>
                <a:cs typeface="Arial" panose="020B0604020202020204" pitchFamily="34" charset="0"/>
              </a:rPr>
              <a:t>cont</a:t>
            </a:r>
            <a:r>
              <a:rPr lang="en-US" sz="2400" b="1" i="1" dirty="0">
                <a:solidFill>
                  <a:schemeClr val="accent1">
                    <a:lumMod val="50000"/>
                  </a:schemeClr>
                </a:solidFill>
                <a:latin typeface="Arial" panose="020B0604020202020204" pitchFamily="34" charset="0"/>
                <a:cs typeface="Arial" panose="020B0604020202020204" pitchFamily="34" charset="0"/>
              </a:rPr>
              <a:t>…</a:t>
            </a:r>
          </a:p>
        </p:txBody>
      </p:sp>
      <p:pic>
        <p:nvPicPr>
          <p:cNvPr id="13" name="Picture 2" descr="Dr Lee Lui Shiong from Sengkang General Hospital">
            <a:extLst>
              <a:ext uri="{FF2B5EF4-FFF2-40B4-BE49-F238E27FC236}">
                <a16:creationId xmlns:a16="http://schemas.microsoft.com/office/drawing/2014/main" id="{5760E4EE-610E-4A60-8ABD-FC445B39CD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6891"/>
          <a:stretch/>
        </p:blipFill>
        <p:spPr bwMode="auto">
          <a:xfrm>
            <a:off x="810209" y="3606580"/>
            <a:ext cx="914401"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17" name="Graphic 16" descr="Chat bubble with solid fill">
            <a:extLst>
              <a:ext uri="{FF2B5EF4-FFF2-40B4-BE49-F238E27FC236}">
                <a16:creationId xmlns:a16="http://schemas.microsoft.com/office/drawing/2014/main" id="{A9922DCA-41A7-4A0A-99DF-0EDA3EF8C7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13775" y="3602129"/>
            <a:ext cx="559290" cy="559290"/>
          </a:xfrm>
          <a:prstGeom prst="rect">
            <a:avLst/>
          </a:prstGeom>
        </p:spPr>
      </p:pic>
      <p:sp>
        <p:nvSpPr>
          <p:cNvPr id="18" name="TextBox 17">
            <a:extLst>
              <a:ext uri="{FF2B5EF4-FFF2-40B4-BE49-F238E27FC236}">
                <a16:creationId xmlns:a16="http://schemas.microsoft.com/office/drawing/2014/main" id="{51A337A9-7D11-47BB-894C-23D600362CF2}"/>
              </a:ext>
            </a:extLst>
          </p:cNvPr>
          <p:cNvSpPr txBox="1"/>
          <p:nvPr/>
        </p:nvSpPr>
        <p:spPr>
          <a:xfrm>
            <a:off x="452818" y="4626826"/>
            <a:ext cx="1629181" cy="261610"/>
          </a:xfrm>
          <a:prstGeom prst="rect">
            <a:avLst/>
          </a:prstGeom>
          <a:noFill/>
        </p:spPr>
        <p:txBody>
          <a:bodyPr wrap="square" rtlCol="0">
            <a:spAutoFit/>
          </a:bodyPr>
          <a:lstStyle/>
          <a:p>
            <a:pPr algn="ctr"/>
            <a:r>
              <a:rPr lang="en-US" sz="1100" b="1" dirty="0"/>
              <a:t>A/Prof. Lee Lui </a:t>
            </a:r>
            <a:r>
              <a:rPr lang="en-US" sz="1100" b="1" dirty="0" err="1"/>
              <a:t>Shiong</a:t>
            </a:r>
            <a:endParaRPr lang="en-US" sz="1100" b="1" dirty="0"/>
          </a:p>
        </p:txBody>
      </p:sp>
      <p:sp>
        <p:nvSpPr>
          <p:cNvPr id="19" name="TextBox 18">
            <a:extLst>
              <a:ext uri="{FF2B5EF4-FFF2-40B4-BE49-F238E27FC236}">
                <a16:creationId xmlns:a16="http://schemas.microsoft.com/office/drawing/2014/main" id="{3E7A29BA-BED6-4ED9-8159-3FB340BFB725}"/>
              </a:ext>
            </a:extLst>
          </p:cNvPr>
          <p:cNvSpPr txBox="1"/>
          <p:nvPr/>
        </p:nvSpPr>
        <p:spPr>
          <a:xfrm>
            <a:off x="2326284" y="3429000"/>
            <a:ext cx="8587372" cy="1823561"/>
          </a:xfrm>
          <a:prstGeom prst="roundRect">
            <a:avLst>
              <a:gd name="adj" fmla="val 10399"/>
            </a:avLst>
          </a:prstGeom>
          <a:noFill/>
          <a:ln w="19050">
            <a:solidFill>
              <a:srgbClr val="7030A0"/>
            </a:solidFill>
          </a:ln>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After prostatectomy when his PSA was below 0.5. The PSMA PET CT would have been poor. The patient chose well saving himself the morbidity of salvage radiation.</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The patient is highly functioning so whether it’s a choice between apalutamide, abiraterone or just ADT alone is a discussion with the patients. Some patients with apalutamide get fatigue and maybe even cognitive impairment but abiraterone is seen to spare that cognitive impairment bit more.</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It is going to be a PSA driven follow-up. Where imaging comes in at some point the threshold of PSA progression will be known and they would have to consider quantifying the disease – whether it’s just PSA that’s moving or it’s a detectable disease. That can then bring up the discussion of changing therapeutics.</a:t>
            </a:r>
          </a:p>
        </p:txBody>
      </p:sp>
      <p:sp>
        <p:nvSpPr>
          <p:cNvPr id="20" name="TextBox 19">
            <a:extLst>
              <a:ext uri="{FF2B5EF4-FFF2-40B4-BE49-F238E27FC236}">
                <a16:creationId xmlns:a16="http://schemas.microsoft.com/office/drawing/2014/main" id="{B025E074-97FB-465A-B062-2865B24D304E}"/>
              </a:ext>
            </a:extLst>
          </p:cNvPr>
          <p:cNvSpPr txBox="1"/>
          <p:nvPr/>
        </p:nvSpPr>
        <p:spPr>
          <a:xfrm>
            <a:off x="2342898" y="1861505"/>
            <a:ext cx="8587372" cy="960626"/>
          </a:xfrm>
          <a:prstGeom prst="roundRect">
            <a:avLst>
              <a:gd name="adj" fmla="val 10399"/>
            </a:avLst>
          </a:prstGeom>
          <a:noFill/>
          <a:ln w="19050">
            <a:solidFill>
              <a:srgbClr val="7030A0"/>
            </a:solidFill>
          </a:ln>
        </p:spPr>
        <p:txBody>
          <a:bodyPr wrap="square" lIns="91440" tIns="45720" rIns="91440" bIns="45720" rtlCol="0" anchor="t">
            <a:spAutoFit/>
          </a:bodyPr>
          <a:lstStyle/>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Many of these patients are good candidate for lutetium trial. </a:t>
            </a:r>
          </a:p>
          <a:p>
            <a:pPr marL="171450" indent="-171450">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PSMA PET CT scan will not show any lesion until PSA reach about 0.5. Due to biochemical recurrence, I would wait until PSA exceeds 0.5 before considering imaging. That way lesions can be seen when PSA is much lower and the treatment can be initiated much earlier.</a:t>
            </a:r>
          </a:p>
        </p:txBody>
      </p:sp>
      <p:pic>
        <p:nvPicPr>
          <p:cNvPr id="21" name="Picture 2" descr="Dr. Loh Chit  Sin">
            <a:extLst>
              <a:ext uri="{FF2B5EF4-FFF2-40B4-BE49-F238E27FC236}">
                <a16:creationId xmlns:a16="http://schemas.microsoft.com/office/drawing/2014/main" id="{D1C57632-ED1F-4F91-9562-2D983267ECC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433" r="8657" b="24727"/>
          <a:stretch/>
        </p:blipFill>
        <p:spPr bwMode="auto">
          <a:xfrm>
            <a:off x="870108" y="1789853"/>
            <a:ext cx="854502" cy="958088"/>
          </a:xfrm>
          <a:prstGeom prst="ellipse">
            <a:avLst/>
          </a:prstGeom>
          <a:ln w="190500" cap="rnd">
            <a:noFill/>
            <a:prstDash val="solid"/>
          </a:ln>
          <a:effectLst>
            <a:outerShdw blurRad="127000" algn="bl" rotWithShape="0">
              <a:srgbClr val="000000"/>
            </a:outerShdw>
          </a:effectLst>
          <a:extLst>
            <a:ext uri="{909E8E84-426E-40DD-AFC4-6F175D3DCCD1}">
              <a14:hiddenFill xmlns:a14="http://schemas.microsoft.com/office/drawing/2010/main">
                <a:solidFill>
                  <a:srgbClr val="FFFFFF"/>
                </a:solidFill>
              </a14:hiddenFill>
            </a:ext>
          </a:extLst>
        </p:spPr>
      </p:pic>
      <p:pic>
        <p:nvPicPr>
          <p:cNvPr id="22" name="Graphic 21" descr="Chat bubble with solid fill">
            <a:extLst>
              <a:ext uri="{FF2B5EF4-FFF2-40B4-BE49-F238E27FC236}">
                <a16:creationId xmlns:a16="http://schemas.microsoft.com/office/drawing/2014/main" id="{5CEC6B98-A0D9-47B0-A0E0-0F8FFBC2E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2481" y="1869783"/>
            <a:ext cx="522653" cy="559290"/>
          </a:xfrm>
          <a:prstGeom prst="rect">
            <a:avLst/>
          </a:prstGeom>
        </p:spPr>
      </p:pic>
      <p:sp>
        <p:nvSpPr>
          <p:cNvPr id="23" name="TextBox 22">
            <a:extLst>
              <a:ext uri="{FF2B5EF4-FFF2-40B4-BE49-F238E27FC236}">
                <a16:creationId xmlns:a16="http://schemas.microsoft.com/office/drawing/2014/main" id="{E4C3DBC7-2891-4321-8523-1310673ACA81}"/>
              </a:ext>
            </a:extLst>
          </p:cNvPr>
          <p:cNvSpPr txBox="1"/>
          <p:nvPr/>
        </p:nvSpPr>
        <p:spPr>
          <a:xfrm>
            <a:off x="482768" y="2797753"/>
            <a:ext cx="1629181" cy="261610"/>
          </a:xfrm>
          <a:prstGeom prst="rect">
            <a:avLst/>
          </a:prstGeom>
          <a:noFill/>
        </p:spPr>
        <p:txBody>
          <a:bodyPr wrap="square" rtlCol="0">
            <a:spAutoFit/>
          </a:bodyPr>
          <a:lstStyle/>
          <a:p>
            <a:pPr algn="ctr"/>
            <a:r>
              <a:rPr lang="en-US" sz="1100" b="1" dirty="0"/>
              <a:t>Dr. </a:t>
            </a:r>
            <a:r>
              <a:rPr lang="en-US" sz="1100" b="1" dirty="0" err="1"/>
              <a:t>Loh</a:t>
            </a:r>
            <a:r>
              <a:rPr lang="en-US" sz="1100" b="1" dirty="0"/>
              <a:t> Chit Sin</a:t>
            </a:r>
          </a:p>
        </p:txBody>
      </p:sp>
      <p:sp>
        <p:nvSpPr>
          <p:cNvPr id="12" name="TextBox 11">
            <a:extLst>
              <a:ext uri="{FF2B5EF4-FFF2-40B4-BE49-F238E27FC236}">
                <a16:creationId xmlns:a16="http://schemas.microsoft.com/office/drawing/2014/main" id="{77DD628A-CE60-4C3A-BAD4-398A1D77C11E}"/>
              </a:ext>
            </a:extLst>
          </p:cNvPr>
          <p:cNvSpPr txBox="1"/>
          <p:nvPr/>
        </p:nvSpPr>
        <p:spPr>
          <a:xfrm>
            <a:off x="522780" y="6432559"/>
            <a:ext cx="10306492" cy="246221"/>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ADT: androgen deprivation therapy; PSA: prostate-specific antigen; PSMA PET-CT: prostate specific membrane antigen positron emission tomography - computed tomography</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547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19B5A2-B9DA-4450-8862-F1BCA9C6931D}"/>
              </a:ext>
            </a:extLst>
          </p:cNvPr>
          <p:cNvSpPr txBox="1"/>
          <p:nvPr/>
        </p:nvSpPr>
        <p:spPr>
          <a:xfrm>
            <a:off x="720995" y="462770"/>
            <a:ext cx="7149399" cy="461665"/>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Conclusion</a:t>
            </a:r>
          </a:p>
        </p:txBody>
      </p:sp>
      <p:sp>
        <p:nvSpPr>
          <p:cNvPr id="6" name="Rectangle: Rounded Corners 5">
            <a:extLst>
              <a:ext uri="{FF2B5EF4-FFF2-40B4-BE49-F238E27FC236}">
                <a16:creationId xmlns:a16="http://schemas.microsoft.com/office/drawing/2014/main" id="{B1CBCF9E-93D6-4DC2-B8D8-A3FF4B718220}"/>
              </a:ext>
            </a:extLst>
          </p:cNvPr>
          <p:cNvSpPr/>
          <p:nvPr/>
        </p:nvSpPr>
        <p:spPr>
          <a:xfrm>
            <a:off x="673394" y="1371433"/>
            <a:ext cx="10618383" cy="2782353"/>
          </a:xfrm>
          <a:prstGeom prst="roundRect">
            <a:avLst>
              <a:gd name="adj" fmla="val 9228"/>
            </a:avLst>
          </a:prstGeom>
          <a:ln w="190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At post-treatment biochemical recurrence, PSMA PET CT scan is suggested as soon as PSA exceeds 0.5 as that way lesions can be seen when PSA is much lower and earlier – treatment can be initiated.</a:t>
            </a:r>
          </a:p>
          <a:p>
            <a:pPr marL="285750" indent="-2857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patient is highly functioning therefore discussing the pros and cons of the treatment with patient and a multi-disciplinary approach involving oncologist, radiologist, urologists is advisable.</a:t>
            </a:r>
          </a:p>
          <a:p>
            <a:pPr marL="285750" indent="-285750">
              <a:lnSpc>
                <a:spcPct val="150000"/>
              </a:lnSpc>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Two parameters are looked at before considering changing the therapy (based on PCWG recommendations): see abnormalities (new lesions) on the images plus PSA and the clinical symptoms.</a:t>
            </a:r>
          </a:p>
        </p:txBody>
      </p:sp>
      <p:sp>
        <p:nvSpPr>
          <p:cNvPr id="4" name="TextBox 3">
            <a:extLst>
              <a:ext uri="{FF2B5EF4-FFF2-40B4-BE49-F238E27FC236}">
                <a16:creationId xmlns:a16="http://schemas.microsoft.com/office/drawing/2014/main" id="{5471BD0C-D808-4C54-B7E9-3A82CF557BB9}"/>
              </a:ext>
            </a:extLst>
          </p:cNvPr>
          <p:cNvSpPr txBox="1"/>
          <p:nvPr/>
        </p:nvSpPr>
        <p:spPr>
          <a:xfrm>
            <a:off x="522780" y="6432559"/>
            <a:ext cx="10306492" cy="246221"/>
          </a:xfrm>
          <a:prstGeom prst="rect">
            <a:avLst/>
          </a:prstGeom>
          <a:noFill/>
        </p:spPr>
        <p:txBody>
          <a:bodyPr wrap="square" rtlCol="0">
            <a:spAutoFit/>
          </a:bodyPr>
          <a:lstStyle/>
          <a:p>
            <a:r>
              <a:rPr lang="en-US" sz="1000" dirty="0">
                <a:effectLst/>
                <a:latin typeface="Calibri" panose="020F0502020204030204" pitchFamily="34" charset="0"/>
                <a:ea typeface="Calibri" panose="020F0502020204030204" pitchFamily="34" charset="0"/>
                <a:cs typeface="Times New Roman" panose="02020603050405020304" pitchFamily="18" charset="0"/>
              </a:rPr>
              <a:t>PCWG: prostate cancer working group; PSA: prostate-specific antigen; PSMA PET-CT: prostate specific membrane antigen positron emission tomography - computed tomography</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58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CD9744-EB81-4EA1-B060-F89680BF98A5}"/>
              </a:ext>
            </a:extLst>
          </p:cNvPr>
          <p:cNvSpPr txBox="1"/>
          <p:nvPr/>
        </p:nvSpPr>
        <p:spPr>
          <a:xfrm>
            <a:off x="1496888" y="3071455"/>
            <a:ext cx="9510131" cy="715089"/>
          </a:xfrm>
          <a:prstGeom prst="roundRect">
            <a:avLst/>
          </a:prstGeom>
          <a:noFill/>
        </p:spPr>
        <p:txBody>
          <a:bodyPr wrap="square">
            <a:spAutoFit/>
          </a:bodyPr>
          <a:lstStyle/>
          <a:p>
            <a:pPr lvl="0" algn="ctr"/>
            <a:r>
              <a:rPr lang="en-US" sz="3600" b="1"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0655510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1146</Words>
  <Application>Microsoft Office PowerPoint</Application>
  <PresentationFormat>Widescreen</PresentationFormat>
  <Paragraphs>71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Adobe Heiti Std R</vt: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Lim, Sophia Meow Cheng [JACMY]</dc:creator>
  <cp:lastModifiedBy>Ruzanna Mustafa</cp:lastModifiedBy>
  <cp:revision>316</cp:revision>
  <dcterms:created xsi:type="dcterms:W3CDTF">2021-09-08T01:57:49Z</dcterms:created>
  <dcterms:modified xsi:type="dcterms:W3CDTF">2022-03-04T08:48:57Z</dcterms:modified>
</cp:coreProperties>
</file>