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134959498" r:id="rId2"/>
    <p:sldId id="2134959500" r:id="rId3"/>
    <p:sldId id="2134959501" r:id="rId4"/>
    <p:sldId id="2134959502" r:id="rId5"/>
    <p:sldId id="213495950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zanna Mustafa" userId="67c88144-be73-44be-8cc4-79ba49da2fce" providerId="ADAL" clId="{CFC70965-1AF6-4CF3-853B-D6872F5C4FB4}"/>
    <pc:docChg chg="modSld">
      <pc:chgData name="Ruzanna Mustafa" userId="67c88144-be73-44be-8cc4-79ba49da2fce" providerId="ADAL" clId="{CFC70965-1AF6-4CF3-853B-D6872F5C4FB4}" dt="2022-03-04T08:49:11.900" v="0" actId="6549"/>
      <pc:docMkLst>
        <pc:docMk/>
      </pc:docMkLst>
      <pc:sldChg chg="modSp mod">
        <pc:chgData name="Ruzanna Mustafa" userId="67c88144-be73-44be-8cc4-79ba49da2fce" providerId="ADAL" clId="{CFC70965-1AF6-4CF3-853B-D6872F5C4FB4}" dt="2022-03-04T08:49:11.900" v="0" actId="6549"/>
        <pc:sldMkLst>
          <pc:docMk/>
          <pc:sldMk cId="2257203880" sldId="2134959498"/>
        </pc:sldMkLst>
        <pc:spChg chg="mod">
          <ac:chgData name="Ruzanna Mustafa" userId="67c88144-be73-44be-8cc4-79ba49da2fce" providerId="ADAL" clId="{CFC70965-1AF6-4CF3-853B-D6872F5C4FB4}" dt="2022-03-04T08:49:11.900" v="0" actId="6549"/>
          <ac:spMkLst>
            <pc:docMk/>
            <pc:sldMk cId="2257203880" sldId="2134959498"/>
            <ac:spMk id="3" creationId="{C391F30C-785C-4F93-A873-7061470BC5B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02984-D3CF-430D-BA29-333B52D1FE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2BBA2199-E0D7-48E9-94E5-6B82770677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1C144C8D-6760-4D6F-813B-CD4686AB62B9}"/>
              </a:ext>
            </a:extLst>
          </p:cNvPr>
          <p:cNvSpPr>
            <a:spLocks noGrp="1"/>
          </p:cNvSpPr>
          <p:nvPr>
            <p:ph type="dt" sz="half" idx="10"/>
          </p:nvPr>
        </p:nvSpPr>
        <p:spPr/>
        <p:txBody>
          <a:bodyPr/>
          <a:lstStyle/>
          <a:p>
            <a:fld id="{79893963-C61A-4C8D-A546-661C4B81AFF1}" type="datetimeFigureOut">
              <a:rPr lang="en-MY" smtClean="0"/>
              <a:t>4/3/2022</a:t>
            </a:fld>
            <a:endParaRPr lang="en-MY"/>
          </a:p>
        </p:txBody>
      </p:sp>
      <p:sp>
        <p:nvSpPr>
          <p:cNvPr id="5" name="Footer Placeholder 4">
            <a:extLst>
              <a:ext uri="{FF2B5EF4-FFF2-40B4-BE49-F238E27FC236}">
                <a16:creationId xmlns:a16="http://schemas.microsoft.com/office/drawing/2014/main" id="{EFB4B4EC-1F02-4724-ACBB-0E721A7C4D99}"/>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1C046392-A046-46BD-B86C-89E1B3875ECA}"/>
              </a:ext>
            </a:extLst>
          </p:cNvPr>
          <p:cNvSpPr>
            <a:spLocks noGrp="1"/>
          </p:cNvSpPr>
          <p:nvPr>
            <p:ph type="sldNum" sz="quarter" idx="12"/>
          </p:nvPr>
        </p:nvSpPr>
        <p:spPr/>
        <p:txBody>
          <a:bodyPr/>
          <a:lstStyle/>
          <a:p>
            <a:fld id="{EC2BC3A2-F628-41A2-9E90-ECAA4EC5A4E0}" type="slidenum">
              <a:rPr lang="en-MY" smtClean="0"/>
              <a:t>‹#›</a:t>
            </a:fld>
            <a:endParaRPr lang="en-MY"/>
          </a:p>
        </p:txBody>
      </p:sp>
    </p:spTree>
    <p:extLst>
      <p:ext uri="{BB962C8B-B14F-4D97-AF65-F5344CB8AC3E}">
        <p14:creationId xmlns:p14="http://schemas.microsoft.com/office/powerpoint/2010/main" val="2739473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3DF4D-93B6-4850-952D-F94DF97A54AA}"/>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FD576271-BA94-4713-A1F6-293FE08A5F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BC6EEA47-7134-4D9D-B745-59EB0998B7A6}"/>
              </a:ext>
            </a:extLst>
          </p:cNvPr>
          <p:cNvSpPr>
            <a:spLocks noGrp="1"/>
          </p:cNvSpPr>
          <p:nvPr>
            <p:ph type="dt" sz="half" idx="10"/>
          </p:nvPr>
        </p:nvSpPr>
        <p:spPr/>
        <p:txBody>
          <a:bodyPr/>
          <a:lstStyle/>
          <a:p>
            <a:fld id="{79893963-C61A-4C8D-A546-661C4B81AFF1}" type="datetimeFigureOut">
              <a:rPr lang="en-MY" smtClean="0"/>
              <a:t>4/3/2022</a:t>
            </a:fld>
            <a:endParaRPr lang="en-MY"/>
          </a:p>
        </p:txBody>
      </p:sp>
      <p:sp>
        <p:nvSpPr>
          <p:cNvPr id="5" name="Footer Placeholder 4">
            <a:extLst>
              <a:ext uri="{FF2B5EF4-FFF2-40B4-BE49-F238E27FC236}">
                <a16:creationId xmlns:a16="http://schemas.microsoft.com/office/drawing/2014/main" id="{D1989DFD-6204-4723-990E-7B8511FC196C}"/>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83884742-5A74-47EB-BDCF-C00A90814A8D}"/>
              </a:ext>
            </a:extLst>
          </p:cNvPr>
          <p:cNvSpPr>
            <a:spLocks noGrp="1"/>
          </p:cNvSpPr>
          <p:nvPr>
            <p:ph type="sldNum" sz="quarter" idx="12"/>
          </p:nvPr>
        </p:nvSpPr>
        <p:spPr/>
        <p:txBody>
          <a:bodyPr/>
          <a:lstStyle/>
          <a:p>
            <a:fld id="{EC2BC3A2-F628-41A2-9E90-ECAA4EC5A4E0}" type="slidenum">
              <a:rPr lang="en-MY" smtClean="0"/>
              <a:t>‹#›</a:t>
            </a:fld>
            <a:endParaRPr lang="en-MY"/>
          </a:p>
        </p:txBody>
      </p:sp>
    </p:spTree>
    <p:extLst>
      <p:ext uri="{BB962C8B-B14F-4D97-AF65-F5344CB8AC3E}">
        <p14:creationId xmlns:p14="http://schemas.microsoft.com/office/powerpoint/2010/main" val="3924896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70B40C-2357-4329-8195-DD68B1E4DA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6542301D-8DAC-4A69-8A5D-300D49BDE4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80FF9BBB-D9F6-4BA4-BC47-FC3106ECB291}"/>
              </a:ext>
            </a:extLst>
          </p:cNvPr>
          <p:cNvSpPr>
            <a:spLocks noGrp="1"/>
          </p:cNvSpPr>
          <p:nvPr>
            <p:ph type="dt" sz="half" idx="10"/>
          </p:nvPr>
        </p:nvSpPr>
        <p:spPr/>
        <p:txBody>
          <a:bodyPr/>
          <a:lstStyle/>
          <a:p>
            <a:fld id="{79893963-C61A-4C8D-A546-661C4B81AFF1}" type="datetimeFigureOut">
              <a:rPr lang="en-MY" smtClean="0"/>
              <a:t>4/3/2022</a:t>
            </a:fld>
            <a:endParaRPr lang="en-MY"/>
          </a:p>
        </p:txBody>
      </p:sp>
      <p:sp>
        <p:nvSpPr>
          <p:cNvPr id="5" name="Footer Placeholder 4">
            <a:extLst>
              <a:ext uri="{FF2B5EF4-FFF2-40B4-BE49-F238E27FC236}">
                <a16:creationId xmlns:a16="http://schemas.microsoft.com/office/drawing/2014/main" id="{AF7CED93-A369-4D12-BC00-E513087C9279}"/>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6D80D6D7-5BCD-4825-9D44-365E9FCB04BF}"/>
              </a:ext>
            </a:extLst>
          </p:cNvPr>
          <p:cNvSpPr>
            <a:spLocks noGrp="1"/>
          </p:cNvSpPr>
          <p:nvPr>
            <p:ph type="sldNum" sz="quarter" idx="12"/>
          </p:nvPr>
        </p:nvSpPr>
        <p:spPr/>
        <p:txBody>
          <a:bodyPr/>
          <a:lstStyle/>
          <a:p>
            <a:fld id="{EC2BC3A2-F628-41A2-9E90-ECAA4EC5A4E0}" type="slidenum">
              <a:rPr lang="en-MY" smtClean="0"/>
              <a:t>‹#›</a:t>
            </a:fld>
            <a:endParaRPr lang="en-MY"/>
          </a:p>
        </p:txBody>
      </p:sp>
    </p:spTree>
    <p:extLst>
      <p:ext uri="{BB962C8B-B14F-4D97-AF65-F5344CB8AC3E}">
        <p14:creationId xmlns:p14="http://schemas.microsoft.com/office/powerpoint/2010/main" val="183503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4208-E35D-4B24-AAE8-1E7727C19F83}"/>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3065568E-6A41-47F2-8175-77591C9517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BABA6760-EAF5-4AA7-AD38-C3BBD8798337}"/>
              </a:ext>
            </a:extLst>
          </p:cNvPr>
          <p:cNvSpPr>
            <a:spLocks noGrp="1"/>
          </p:cNvSpPr>
          <p:nvPr>
            <p:ph type="dt" sz="half" idx="10"/>
          </p:nvPr>
        </p:nvSpPr>
        <p:spPr/>
        <p:txBody>
          <a:bodyPr/>
          <a:lstStyle/>
          <a:p>
            <a:fld id="{79893963-C61A-4C8D-A546-661C4B81AFF1}" type="datetimeFigureOut">
              <a:rPr lang="en-MY" smtClean="0"/>
              <a:t>4/3/2022</a:t>
            </a:fld>
            <a:endParaRPr lang="en-MY"/>
          </a:p>
        </p:txBody>
      </p:sp>
      <p:sp>
        <p:nvSpPr>
          <p:cNvPr id="5" name="Footer Placeholder 4">
            <a:extLst>
              <a:ext uri="{FF2B5EF4-FFF2-40B4-BE49-F238E27FC236}">
                <a16:creationId xmlns:a16="http://schemas.microsoft.com/office/drawing/2014/main" id="{991996A5-0753-48EC-99FC-F5B28E7DF1A8}"/>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A3206F7A-AA2C-4D78-999B-2B3B9F52171D}"/>
              </a:ext>
            </a:extLst>
          </p:cNvPr>
          <p:cNvSpPr>
            <a:spLocks noGrp="1"/>
          </p:cNvSpPr>
          <p:nvPr>
            <p:ph type="sldNum" sz="quarter" idx="12"/>
          </p:nvPr>
        </p:nvSpPr>
        <p:spPr/>
        <p:txBody>
          <a:bodyPr/>
          <a:lstStyle/>
          <a:p>
            <a:fld id="{EC2BC3A2-F628-41A2-9E90-ECAA4EC5A4E0}" type="slidenum">
              <a:rPr lang="en-MY" smtClean="0"/>
              <a:t>‹#›</a:t>
            </a:fld>
            <a:endParaRPr lang="en-MY"/>
          </a:p>
        </p:txBody>
      </p:sp>
    </p:spTree>
    <p:extLst>
      <p:ext uri="{BB962C8B-B14F-4D97-AF65-F5344CB8AC3E}">
        <p14:creationId xmlns:p14="http://schemas.microsoft.com/office/powerpoint/2010/main" val="3926726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425BE-C6C2-414E-98B5-35C6ECC7B6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E007D19E-77BF-45B6-9807-A754CDE90E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C3028D-298E-4229-96D1-FE397BD73EB3}"/>
              </a:ext>
            </a:extLst>
          </p:cNvPr>
          <p:cNvSpPr>
            <a:spLocks noGrp="1"/>
          </p:cNvSpPr>
          <p:nvPr>
            <p:ph type="dt" sz="half" idx="10"/>
          </p:nvPr>
        </p:nvSpPr>
        <p:spPr/>
        <p:txBody>
          <a:bodyPr/>
          <a:lstStyle/>
          <a:p>
            <a:fld id="{79893963-C61A-4C8D-A546-661C4B81AFF1}" type="datetimeFigureOut">
              <a:rPr lang="en-MY" smtClean="0"/>
              <a:t>4/3/2022</a:t>
            </a:fld>
            <a:endParaRPr lang="en-MY"/>
          </a:p>
        </p:txBody>
      </p:sp>
      <p:sp>
        <p:nvSpPr>
          <p:cNvPr id="5" name="Footer Placeholder 4">
            <a:extLst>
              <a:ext uri="{FF2B5EF4-FFF2-40B4-BE49-F238E27FC236}">
                <a16:creationId xmlns:a16="http://schemas.microsoft.com/office/drawing/2014/main" id="{E2AFA677-BD2D-48FC-A038-C3DC201A3346}"/>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974919E4-39E2-493E-B8E9-B2D4528747D9}"/>
              </a:ext>
            </a:extLst>
          </p:cNvPr>
          <p:cNvSpPr>
            <a:spLocks noGrp="1"/>
          </p:cNvSpPr>
          <p:nvPr>
            <p:ph type="sldNum" sz="quarter" idx="12"/>
          </p:nvPr>
        </p:nvSpPr>
        <p:spPr/>
        <p:txBody>
          <a:bodyPr/>
          <a:lstStyle/>
          <a:p>
            <a:fld id="{EC2BC3A2-F628-41A2-9E90-ECAA4EC5A4E0}" type="slidenum">
              <a:rPr lang="en-MY" smtClean="0"/>
              <a:t>‹#›</a:t>
            </a:fld>
            <a:endParaRPr lang="en-MY"/>
          </a:p>
        </p:txBody>
      </p:sp>
    </p:spTree>
    <p:extLst>
      <p:ext uri="{BB962C8B-B14F-4D97-AF65-F5344CB8AC3E}">
        <p14:creationId xmlns:p14="http://schemas.microsoft.com/office/powerpoint/2010/main" val="97037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37F08-5906-4A88-83F8-0BBC18792392}"/>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2B4D1BC0-D625-4FA2-91FD-DE7C0151EF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8D290BBB-1D1A-4684-8E70-22B617F6E9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91B5FC5A-FEE0-468C-BD16-7D12C3D64975}"/>
              </a:ext>
            </a:extLst>
          </p:cNvPr>
          <p:cNvSpPr>
            <a:spLocks noGrp="1"/>
          </p:cNvSpPr>
          <p:nvPr>
            <p:ph type="dt" sz="half" idx="10"/>
          </p:nvPr>
        </p:nvSpPr>
        <p:spPr/>
        <p:txBody>
          <a:bodyPr/>
          <a:lstStyle/>
          <a:p>
            <a:fld id="{79893963-C61A-4C8D-A546-661C4B81AFF1}" type="datetimeFigureOut">
              <a:rPr lang="en-MY" smtClean="0"/>
              <a:t>4/3/2022</a:t>
            </a:fld>
            <a:endParaRPr lang="en-MY"/>
          </a:p>
        </p:txBody>
      </p:sp>
      <p:sp>
        <p:nvSpPr>
          <p:cNvPr id="6" name="Footer Placeholder 5">
            <a:extLst>
              <a:ext uri="{FF2B5EF4-FFF2-40B4-BE49-F238E27FC236}">
                <a16:creationId xmlns:a16="http://schemas.microsoft.com/office/drawing/2014/main" id="{6803633E-032E-46CA-ADE0-13BEB27B3775}"/>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D06141DF-D3CC-4838-AAFB-C04B319B182E}"/>
              </a:ext>
            </a:extLst>
          </p:cNvPr>
          <p:cNvSpPr>
            <a:spLocks noGrp="1"/>
          </p:cNvSpPr>
          <p:nvPr>
            <p:ph type="sldNum" sz="quarter" idx="12"/>
          </p:nvPr>
        </p:nvSpPr>
        <p:spPr/>
        <p:txBody>
          <a:bodyPr/>
          <a:lstStyle/>
          <a:p>
            <a:fld id="{EC2BC3A2-F628-41A2-9E90-ECAA4EC5A4E0}" type="slidenum">
              <a:rPr lang="en-MY" smtClean="0"/>
              <a:t>‹#›</a:t>
            </a:fld>
            <a:endParaRPr lang="en-MY"/>
          </a:p>
        </p:txBody>
      </p:sp>
    </p:spTree>
    <p:extLst>
      <p:ext uri="{BB962C8B-B14F-4D97-AF65-F5344CB8AC3E}">
        <p14:creationId xmlns:p14="http://schemas.microsoft.com/office/powerpoint/2010/main" val="1309770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3CD24-368D-485A-9494-B5F0F8A435D1}"/>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133DE51A-577D-4393-9675-2044EA9F16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DF2E8A-FC96-4D48-993E-9BAE595423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62108C70-2496-46D6-B644-3C6EB6CC35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C145DC-794C-44AA-9E1F-68E5ACC389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57774884-50BC-4E6C-B5B2-604CF4ED3934}"/>
              </a:ext>
            </a:extLst>
          </p:cNvPr>
          <p:cNvSpPr>
            <a:spLocks noGrp="1"/>
          </p:cNvSpPr>
          <p:nvPr>
            <p:ph type="dt" sz="half" idx="10"/>
          </p:nvPr>
        </p:nvSpPr>
        <p:spPr/>
        <p:txBody>
          <a:bodyPr/>
          <a:lstStyle/>
          <a:p>
            <a:fld id="{79893963-C61A-4C8D-A546-661C4B81AFF1}" type="datetimeFigureOut">
              <a:rPr lang="en-MY" smtClean="0"/>
              <a:t>4/3/2022</a:t>
            </a:fld>
            <a:endParaRPr lang="en-MY"/>
          </a:p>
        </p:txBody>
      </p:sp>
      <p:sp>
        <p:nvSpPr>
          <p:cNvPr id="8" name="Footer Placeholder 7">
            <a:extLst>
              <a:ext uri="{FF2B5EF4-FFF2-40B4-BE49-F238E27FC236}">
                <a16:creationId xmlns:a16="http://schemas.microsoft.com/office/drawing/2014/main" id="{7CDD12C1-D13C-46A9-998B-689F3AAE6C63}"/>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93371A83-9516-4305-BDCD-5C221A80E1CB}"/>
              </a:ext>
            </a:extLst>
          </p:cNvPr>
          <p:cNvSpPr>
            <a:spLocks noGrp="1"/>
          </p:cNvSpPr>
          <p:nvPr>
            <p:ph type="sldNum" sz="quarter" idx="12"/>
          </p:nvPr>
        </p:nvSpPr>
        <p:spPr/>
        <p:txBody>
          <a:bodyPr/>
          <a:lstStyle/>
          <a:p>
            <a:fld id="{EC2BC3A2-F628-41A2-9E90-ECAA4EC5A4E0}" type="slidenum">
              <a:rPr lang="en-MY" smtClean="0"/>
              <a:t>‹#›</a:t>
            </a:fld>
            <a:endParaRPr lang="en-MY"/>
          </a:p>
        </p:txBody>
      </p:sp>
    </p:spTree>
    <p:extLst>
      <p:ext uri="{BB962C8B-B14F-4D97-AF65-F5344CB8AC3E}">
        <p14:creationId xmlns:p14="http://schemas.microsoft.com/office/powerpoint/2010/main" val="235744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900ED-9C81-4FD1-A32A-94D6CBCEB1B3}"/>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CD233FFC-10E6-4AA6-9188-5139FBFAA125}"/>
              </a:ext>
            </a:extLst>
          </p:cNvPr>
          <p:cNvSpPr>
            <a:spLocks noGrp="1"/>
          </p:cNvSpPr>
          <p:nvPr>
            <p:ph type="dt" sz="half" idx="10"/>
          </p:nvPr>
        </p:nvSpPr>
        <p:spPr/>
        <p:txBody>
          <a:bodyPr/>
          <a:lstStyle/>
          <a:p>
            <a:fld id="{79893963-C61A-4C8D-A546-661C4B81AFF1}" type="datetimeFigureOut">
              <a:rPr lang="en-MY" smtClean="0"/>
              <a:t>4/3/2022</a:t>
            </a:fld>
            <a:endParaRPr lang="en-MY"/>
          </a:p>
        </p:txBody>
      </p:sp>
      <p:sp>
        <p:nvSpPr>
          <p:cNvPr id="4" name="Footer Placeholder 3">
            <a:extLst>
              <a:ext uri="{FF2B5EF4-FFF2-40B4-BE49-F238E27FC236}">
                <a16:creationId xmlns:a16="http://schemas.microsoft.com/office/drawing/2014/main" id="{A26D9016-DA3F-4516-BDFB-E69D6BC56EEF}"/>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13A2600F-D9D8-404C-861B-9530DCA511E1}"/>
              </a:ext>
            </a:extLst>
          </p:cNvPr>
          <p:cNvSpPr>
            <a:spLocks noGrp="1"/>
          </p:cNvSpPr>
          <p:nvPr>
            <p:ph type="sldNum" sz="quarter" idx="12"/>
          </p:nvPr>
        </p:nvSpPr>
        <p:spPr/>
        <p:txBody>
          <a:bodyPr/>
          <a:lstStyle/>
          <a:p>
            <a:fld id="{EC2BC3A2-F628-41A2-9E90-ECAA4EC5A4E0}" type="slidenum">
              <a:rPr lang="en-MY" smtClean="0"/>
              <a:t>‹#›</a:t>
            </a:fld>
            <a:endParaRPr lang="en-MY"/>
          </a:p>
        </p:txBody>
      </p:sp>
    </p:spTree>
    <p:extLst>
      <p:ext uri="{BB962C8B-B14F-4D97-AF65-F5344CB8AC3E}">
        <p14:creationId xmlns:p14="http://schemas.microsoft.com/office/powerpoint/2010/main" val="4135097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3C286B-3E56-41E6-8292-9EAA4D4DD059}"/>
              </a:ext>
            </a:extLst>
          </p:cNvPr>
          <p:cNvSpPr>
            <a:spLocks noGrp="1"/>
          </p:cNvSpPr>
          <p:nvPr>
            <p:ph type="dt" sz="half" idx="10"/>
          </p:nvPr>
        </p:nvSpPr>
        <p:spPr/>
        <p:txBody>
          <a:bodyPr/>
          <a:lstStyle/>
          <a:p>
            <a:fld id="{79893963-C61A-4C8D-A546-661C4B81AFF1}" type="datetimeFigureOut">
              <a:rPr lang="en-MY" smtClean="0"/>
              <a:t>4/3/2022</a:t>
            </a:fld>
            <a:endParaRPr lang="en-MY"/>
          </a:p>
        </p:txBody>
      </p:sp>
      <p:sp>
        <p:nvSpPr>
          <p:cNvPr id="3" name="Footer Placeholder 2">
            <a:extLst>
              <a:ext uri="{FF2B5EF4-FFF2-40B4-BE49-F238E27FC236}">
                <a16:creationId xmlns:a16="http://schemas.microsoft.com/office/drawing/2014/main" id="{397B5D03-70D8-4F04-906F-1CEB2DA373AD}"/>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82E8504D-43E3-407E-8483-B37D0E0A2331}"/>
              </a:ext>
            </a:extLst>
          </p:cNvPr>
          <p:cNvSpPr>
            <a:spLocks noGrp="1"/>
          </p:cNvSpPr>
          <p:nvPr>
            <p:ph type="sldNum" sz="quarter" idx="12"/>
          </p:nvPr>
        </p:nvSpPr>
        <p:spPr/>
        <p:txBody>
          <a:bodyPr/>
          <a:lstStyle/>
          <a:p>
            <a:fld id="{EC2BC3A2-F628-41A2-9E90-ECAA4EC5A4E0}" type="slidenum">
              <a:rPr lang="en-MY" smtClean="0"/>
              <a:t>‹#›</a:t>
            </a:fld>
            <a:endParaRPr lang="en-MY"/>
          </a:p>
        </p:txBody>
      </p:sp>
    </p:spTree>
    <p:extLst>
      <p:ext uri="{BB962C8B-B14F-4D97-AF65-F5344CB8AC3E}">
        <p14:creationId xmlns:p14="http://schemas.microsoft.com/office/powerpoint/2010/main" val="2072398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1758-C79B-4B8D-8FCB-6D260EBAB6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FE2F0928-3BD0-4849-AABF-F28E3935F0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629E33B6-C88F-49FA-B395-56852EF068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4704DE-CF9F-4E69-92FC-ADA49DD2BA55}"/>
              </a:ext>
            </a:extLst>
          </p:cNvPr>
          <p:cNvSpPr>
            <a:spLocks noGrp="1"/>
          </p:cNvSpPr>
          <p:nvPr>
            <p:ph type="dt" sz="half" idx="10"/>
          </p:nvPr>
        </p:nvSpPr>
        <p:spPr/>
        <p:txBody>
          <a:bodyPr/>
          <a:lstStyle/>
          <a:p>
            <a:fld id="{79893963-C61A-4C8D-A546-661C4B81AFF1}" type="datetimeFigureOut">
              <a:rPr lang="en-MY" smtClean="0"/>
              <a:t>4/3/2022</a:t>
            </a:fld>
            <a:endParaRPr lang="en-MY"/>
          </a:p>
        </p:txBody>
      </p:sp>
      <p:sp>
        <p:nvSpPr>
          <p:cNvPr id="6" name="Footer Placeholder 5">
            <a:extLst>
              <a:ext uri="{FF2B5EF4-FFF2-40B4-BE49-F238E27FC236}">
                <a16:creationId xmlns:a16="http://schemas.microsoft.com/office/drawing/2014/main" id="{BFF91F99-C470-4191-B100-6871FD6035E7}"/>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E55E6C6C-6BB8-43CC-B333-7C366A82B523}"/>
              </a:ext>
            </a:extLst>
          </p:cNvPr>
          <p:cNvSpPr>
            <a:spLocks noGrp="1"/>
          </p:cNvSpPr>
          <p:nvPr>
            <p:ph type="sldNum" sz="quarter" idx="12"/>
          </p:nvPr>
        </p:nvSpPr>
        <p:spPr/>
        <p:txBody>
          <a:bodyPr/>
          <a:lstStyle/>
          <a:p>
            <a:fld id="{EC2BC3A2-F628-41A2-9E90-ECAA4EC5A4E0}" type="slidenum">
              <a:rPr lang="en-MY" smtClean="0"/>
              <a:t>‹#›</a:t>
            </a:fld>
            <a:endParaRPr lang="en-MY"/>
          </a:p>
        </p:txBody>
      </p:sp>
    </p:spTree>
    <p:extLst>
      <p:ext uri="{BB962C8B-B14F-4D97-AF65-F5344CB8AC3E}">
        <p14:creationId xmlns:p14="http://schemas.microsoft.com/office/powerpoint/2010/main" val="1252651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3F1D9-C510-406E-B783-C04187ABCE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67971B19-7BB6-4ECE-9680-0D88044730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F7B262D4-A078-4DAB-B755-0CE4F0E13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108BAB-7C76-4452-8207-580A8EFBC90D}"/>
              </a:ext>
            </a:extLst>
          </p:cNvPr>
          <p:cNvSpPr>
            <a:spLocks noGrp="1"/>
          </p:cNvSpPr>
          <p:nvPr>
            <p:ph type="dt" sz="half" idx="10"/>
          </p:nvPr>
        </p:nvSpPr>
        <p:spPr/>
        <p:txBody>
          <a:bodyPr/>
          <a:lstStyle/>
          <a:p>
            <a:fld id="{79893963-C61A-4C8D-A546-661C4B81AFF1}" type="datetimeFigureOut">
              <a:rPr lang="en-MY" smtClean="0"/>
              <a:t>4/3/2022</a:t>
            </a:fld>
            <a:endParaRPr lang="en-MY"/>
          </a:p>
        </p:txBody>
      </p:sp>
      <p:sp>
        <p:nvSpPr>
          <p:cNvPr id="6" name="Footer Placeholder 5">
            <a:extLst>
              <a:ext uri="{FF2B5EF4-FFF2-40B4-BE49-F238E27FC236}">
                <a16:creationId xmlns:a16="http://schemas.microsoft.com/office/drawing/2014/main" id="{10230D0B-1769-49E7-892D-9C9D1B8F2E08}"/>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2F2E1D92-89F2-4EE4-8BF0-53875892008D}"/>
              </a:ext>
            </a:extLst>
          </p:cNvPr>
          <p:cNvSpPr>
            <a:spLocks noGrp="1"/>
          </p:cNvSpPr>
          <p:nvPr>
            <p:ph type="sldNum" sz="quarter" idx="12"/>
          </p:nvPr>
        </p:nvSpPr>
        <p:spPr/>
        <p:txBody>
          <a:bodyPr/>
          <a:lstStyle/>
          <a:p>
            <a:fld id="{EC2BC3A2-F628-41A2-9E90-ECAA4EC5A4E0}" type="slidenum">
              <a:rPr lang="en-MY" smtClean="0"/>
              <a:t>‹#›</a:t>
            </a:fld>
            <a:endParaRPr lang="en-MY"/>
          </a:p>
        </p:txBody>
      </p:sp>
    </p:spTree>
    <p:extLst>
      <p:ext uri="{BB962C8B-B14F-4D97-AF65-F5344CB8AC3E}">
        <p14:creationId xmlns:p14="http://schemas.microsoft.com/office/powerpoint/2010/main" val="2623470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79FF28-B6B5-4DE8-AFEC-C9B43CE489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AC249A17-4EB2-46EF-8B43-663FE23597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542E60FC-FF0C-403B-B686-EB2B87512E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893963-C61A-4C8D-A546-661C4B81AFF1}" type="datetimeFigureOut">
              <a:rPr lang="en-MY" smtClean="0"/>
              <a:t>4/3/2022</a:t>
            </a:fld>
            <a:endParaRPr lang="en-MY"/>
          </a:p>
        </p:txBody>
      </p:sp>
      <p:sp>
        <p:nvSpPr>
          <p:cNvPr id="5" name="Footer Placeholder 4">
            <a:extLst>
              <a:ext uri="{FF2B5EF4-FFF2-40B4-BE49-F238E27FC236}">
                <a16:creationId xmlns:a16="http://schemas.microsoft.com/office/drawing/2014/main" id="{ED3C2A2A-C72A-4032-9483-C781490AB3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A77B467A-6407-46FE-B096-7988BBBC5E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2BC3A2-F628-41A2-9E90-ECAA4EC5A4E0}" type="slidenum">
              <a:rPr lang="en-MY" smtClean="0"/>
              <a:t>‹#›</a:t>
            </a:fld>
            <a:endParaRPr lang="en-MY"/>
          </a:p>
        </p:txBody>
      </p:sp>
    </p:spTree>
    <p:extLst>
      <p:ext uri="{BB962C8B-B14F-4D97-AF65-F5344CB8AC3E}">
        <p14:creationId xmlns:p14="http://schemas.microsoft.com/office/powerpoint/2010/main" val="1600103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91F30C-785C-4F93-A873-7061470BC5BF}"/>
              </a:ext>
            </a:extLst>
          </p:cNvPr>
          <p:cNvSpPr txBox="1"/>
          <p:nvPr/>
        </p:nvSpPr>
        <p:spPr>
          <a:xfrm>
            <a:off x="2034638" y="1953629"/>
            <a:ext cx="8656912" cy="1645563"/>
          </a:xfrm>
          <a:prstGeom prst="roundRect">
            <a:avLst>
              <a:gd name="adj" fmla="val 8743"/>
            </a:avLst>
          </a:prstGeom>
          <a:solidFill>
            <a:srgbClr val="89E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endParaRPr lang="en-US" sz="2400" b="1" dirty="0">
              <a:solidFill>
                <a:schemeClr val="tx1"/>
              </a:solidFill>
            </a:endParaRPr>
          </a:p>
          <a:p>
            <a:pPr algn="ctr"/>
            <a:r>
              <a:rPr lang="en-US" sz="4800" b="1" dirty="0" err="1">
                <a:solidFill>
                  <a:schemeClr val="bg1"/>
                </a:solidFill>
              </a:rPr>
              <a:t>nmCRPC</a:t>
            </a:r>
            <a:endParaRPr lang="en-US" sz="4800" b="1" dirty="0">
              <a:solidFill>
                <a:schemeClr val="bg1"/>
              </a:solidFill>
            </a:endParaRPr>
          </a:p>
          <a:p>
            <a:pPr algn="ctr"/>
            <a:endParaRPr lang="en-US" sz="2400" dirty="0"/>
          </a:p>
        </p:txBody>
      </p:sp>
    </p:spTree>
    <p:extLst>
      <p:ext uri="{BB962C8B-B14F-4D97-AF65-F5344CB8AC3E}">
        <p14:creationId xmlns:p14="http://schemas.microsoft.com/office/powerpoint/2010/main" val="2257203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0F3215-2F04-42E7-B579-8C1E1085B7E2}"/>
              </a:ext>
            </a:extLst>
          </p:cNvPr>
          <p:cNvSpPr txBox="1"/>
          <p:nvPr/>
        </p:nvSpPr>
        <p:spPr>
          <a:xfrm>
            <a:off x="598192" y="1458532"/>
            <a:ext cx="1819715"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Patient detailing</a:t>
            </a:r>
          </a:p>
        </p:txBody>
      </p:sp>
      <p:sp>
        <p:nvSpPr>
          <p:cNvPr id="3" name="TextBox 2">
            <a:extLst>
              <a:ext uri="{FF2B5EF4-FFF2-40B4-BE49-F238E27FC236}">
                <a16:creationId xmlns:a16="http://schemas.microsoft.com/office/drawing/2014/main" id="{C33CD317-D118-4567-BD5A-93D45876D464}"/>
              </a:ext>
            </a:extLst>
          </p:cNvPr>
          <p:cNvSpPr txBox="1"/>
          <p:nvPr/>
        </p:nvSpPr>
        <p:spPr>
          <a:xfrm>
            <a:off x="2558017" y="1158716"/>
            <a:ext cx="8186184" cy="2201704"/>
          </a:xfrm>
          <a:prstGeom prst="roundRect">
            <a:avLst>
              <a:gd name="adj" fmla="val 11060"/>
            </a:avLst>
          </a:prstGeom>
          <a:solidFill>
            <a:srgbClr val="89E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MY" sz="1600" dirty="0"/>
          </a:p>
          <a:p>
            <a:r>
              <a:rPr lang="en-US" sz="1600" dirty="0">
                <a:latin typeface="Arial" panose="020B0604020202020204" pitchFamily="34" charset="0"/>
                <a:cs typeface="Arial" panose="020B0604020202020204" pitchFamily="34" charset="0"/>
              </a:rPr>
              <a:t>The patient is71-year-old and has underlying diabetes and hypertension. Additional parameters included:</a:t>
            </a:r>
          </a:p>
          <a:p>
            <a:pPr marL="285750" indent="-285750">
              <a:buFont typeface="Arial" panose="020B0604020202020204" pitchFamily="34" charset="0"/>
              <a:buChar char="•"/>
            </a:pPr>
            <a:r>
              <a:rPr lang="en-MY" sz="1600" dirty="0">
                <a:latin typeface="Arial" panose="020B0604020202020204" pitchFamily="34" charset="0"/>
                <a:cs typeface="Arial" panose="020B0604020202020204" pitchFamily="34" charset="0"/>
              </a:rPr>
              <a:t>PTCA and stenting</a:t>
            </a:r>
          </a:p>
          <a:p>
            <a:pPr marL="285750" indent="-285750">
              <a:buFont typeface="Arial" panose="020B0604020202020204" pitchFamily="34" charset="0"/>
              <a:buChar char="•"/>
            </a:pPr>
            <a:r>
              <a:rPr lang="en-MY" sz="1600" dirty="0">
                <a:latin typeface="Arial" panose="020B0604020202020204" pitchFamily="34" charset="0"/>
                <a:cs typeface="Arial" panose="020B0604020202020204" pitchFamily="34" charset="0"/>
              </a:rPr>
              <a:t>Presented 10 years ago to another hospital with PSA 10, </a:t>
            </a:r>
          </a:p>
          <a:p>
            <a:pPr marL="285750" indent="-285750">
              <a:buFont typeface="Arial" panose="020B0604020202020204" pitchFamily="34" charset="0"/>
              <a:buChar char="•"/>
            </a:pPr>
            <a:r>
              <a:rPr lang="en-MY" sz="1600" dirty="0">
                <a:latin typeface="Arial" panose="020B0604020202020204" pitchFamily="34" charset="0"/>
                <a:cs typeface="Arial" panose="020B0604020202020204" pitchFamily="34" charset="0"/>
              </a:rPr>
              <a:t>Biopsy revealed a Gleason 3+4 cancer</a:t>
            </a:r>
          </a:p>
          <a:p>
            <a:pPr marL="285750" indent="-285750">
              <a:buFont typeface="Arial" panose="020B0604020202020204" pitchFamily="34" charset="0"/>
              <a:buChar char="•"/>
            </a:pPr>
            <a:r>
              <a:rPr lang="en-MY" sz="1600" dirty="0">
                <a:latin typeface="Arial" panose="020B0604020202020204" pitchFamily="34" charset="0"/>
                <a:cs typeface="Arial" panose="020B0604020202020204" pitchFamily="34" charset="0"/>
              </a:rPr>
              <a:t>received EBRT + ADT</a:t>
            </a:r>
            <a:endParaRPr lang="en-US" sz="1600" dirty="0">
              <a:latin typeface="Arial" panose="020B0604020202020204" pitchFamily="34" charset="0"/>
              <a:cs typeface="Arial" panose="020B0604020202020204" pitchFamily="34" charset="0"/>
            </a:endParaRPr>
          </a:p>
          <a:p>
            <a:endParaRPr lang="en-MY" sz="1600" dirty="0">
              <a:latin typeface="Arial" panose="020B0604020202020204" pitchFamily="34" charset="0"/>
              <a:ea typeface="Segoe UI Symbol" panose="020B0502040204020203" pitchFamily="34" charset="0"/>
              <a:cs typeface="Arial" panose="020B0604020202020204" pitchFamily="34" charset="0"/>
            </a:endParaRPr>
          </a:p>
        </p:txBody>
      </p:sp>
      <p:pic>
        <p:nvPicPr>
          <p:cNvPr id="8" name="Graphic 7">
            <a:extLst>
              <a:ext uri="{FF2B5EF4-FFF2-40B4-BE49-F238E27FC236}">
                <a16:creationId xmlns:a16="http://schemas.microsoft.com/office/drawing/2014/main" id="{13E2EDB8-9DE5-4DCE-BE88-DD64495DE0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3155" y="1862611"/>
            <a:ext cx="1440328" cy="1440328"/>
          </a:xfrm>
          <a:prstGeom prst="rect">
            <a:avLst/>
          </a:prstGeom>
        </p:spPr>
      </p:pic>
      <p:pic>
        <p:nvPicPr>
          <p:cNvPr id="10" name="Graphic 9" descr="Questions outline">
            <a:extLst>
              <a:ext uri="{FF2B5EF4-FFF2-40B4-BE49-F238E27FC236}">
                <a16:creationId xmlns:a16="http://schemas.microsoft.com/office/drawing/2014/main" id="{AC81BD49-C8CC-417E-BFD5-1C99603975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3156" y="4686250"/>
            <a:ext cx="1272422" cy="1272422"/>
          </a:xfrm>
          <a:prstGeom prst="rect">
            <a:avLst/>
          </a:prstGeom>
        </p:spPr>
      </p:pic>
      <p:sp>
        <p:nvSpPr>
          <p:cNvPr id="12" name="TextBox 11">
            <a:extLst>
              <a:ext uri="{FF2B5EF4-FFF2-40B4-BE49-F238E27FC236}">
                <a16:creationId xmlns:a16="http://schemas.microsoft.com/office/drawing/2014/main" id="{BD366543-A6B5-490F-A22B-BE1C62BA158B}"/>
              </a:ext>
            </a:extLst>
          </p:cNvPr>
          <p:cNvSpPr txBox="1"/>
          <p:nvPr/>
        </p:nvSpPr>
        <p:spPr>
          <a:xfrm>
            <a:off x="733155" y="6365741"/>
            <a:ext cx="982143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EBRT: </a:t>
            </a:r>
            <a:r>
              <a:rPr lang="en-US" sz="1200" i="0" dirty="0">
                <a:solidFill>
                  <a:srgbClr val="202124"/>
                </a:solidFill>
                <a:effectLst/>
                <a:latin typeface="arial" panose="020B0604020202020204" pitchFamily="34" charset="0"/>
              </a:rPr>
              <a:t>External beam radiation therapy</a:t>
            </a:r>
            <a:r>
              <a:rPr lang="en-US" sz="1200" dirty="0">
                <a:latin typeface="Arial" panose="020B0604020202020204" pitchFamily="34" charset="0"/>
                <a:cs typeface="Arial" panose="020B0604020202020204" pitchFamily="34" charset="0"/>
              </a:rPr>
              <a:t> </a:t>
            </a:r>
          </a:p>
        </p:txBody>
      </p:sp>
      <p:sp>
        <p:nvSpPr>
          <p:cNvPr id="13" name="TextBox 12">
            <a:extLst>
              <a:ext uri="{FF2B5EF4-FFF2-40B4-BE49-F238E27FC236}">
                <a16:creationId xmlns:a16="http://schemas.microsoft.com/office/drawing/2014/main" id="{36748E39-0894-49BE-B9AB-72A7DC730888}"/>
              </a:ext>
            </a:extLst>
          </p:cNvPr>
          <p:cNvSpPr txBox="1"/>
          <p:nvPr/>
        </p:nvSpPr>
        <p:spPr>
          <a:xfrm>
            <a:off x="650800" y="4251392"/>
            <a:ext cx="9030586"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Discussion: How would you treat this patient?</a:t>
            </a:r>
          </a:p>
        </p:txBody>
      </p:sp>
      <p:sp>
        <p:nvSpPr>
          <p:cNvPr id="15" name="TextBox 14">
            <a:extLst>
              <a:ext uri="{FF2B5EF4-FFF2-40B4-BE49-F238E27FC236}">
                <a16:creationId xmlns:a16="http://schemas.microsoft.com/office/drawing/2014/main" id="{63EBDB6A-93F4-441D-BA62-E93654A600A1}"/>
              </a:ext>
            </a:extLst>
          </p:cNvPr>
          <p:cNvSpPr txBox="1"/>
          <p:nvPr/>
        </p:nvSpPr>
        <p:spPr>
          <a:xfrm>
            <a:off x="2558017" y="4878801"/>
            <a:ext cx="2013984" cy="374571"/>
          </a:xfrm>
          <a:prstGeom prst="roundRect">
            <a:avLst/>
          </a:prstGeom>
          <a:solidFill>
            <a:srgbClr val="89E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defPPr>
              <a:defRPr lang="en-US"/>
            </a:defPPr>
            <a:lvl1pPr>
              <a:defRPr sz="160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GB" b="1" dirty="0"/>
              <a:t>Surgery</a:t>
            </a:r>
            <a:endParaRPr lang="en-IN" b="1" dirty="0"/>
          </a:p>
        </p:txBody>
      </p:sp>
      <p:sp>
        <p:nvSpPr>
          <p:cNvPr id="24" name="TextBox 23">
            <a:extLst>
              <a:ext uri="{FF2B5EF4-FFF2-40B4-BE49-F238E27FC236}">
                <a16:creationId xmlns:a16="http://schemas.microsoft.com/office/drawing/2014/main" id="{D1EEF1A5-7C8F-414A-85FC-071C5D76ED46}"/>
              </a:ext>
            </a:extLst>
          </p:cNvPr>
          <p:cNvSpPr txBox="1"/>
          <p:nvPr/>
        </p:nvSpPr>
        <p:spPr>
          <a:xfrm>
            <a:off x="7643973" y="4865164"/>
            <a:ext cx="3368652" cy="374571"/>
          </a:xfrm>
          <a:prstGeom prst="roundRect">
            <a:avLst/>
          </a:prstGeom>
          <a:solidFill>
            <a:srgbClr val="89E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en-MY" sz="1600" b="1" dirty="0">
                <a:latin typeface="Arial" panose="020B0604020202020204" pitchFamily="34" charset="0"/>
                <a:cs typeface="Arial" panose="020B0604020202020204" pitchFamily="34" charset="0"/>
              </a:rPr>
              <a:t>Salvage prostatectomy</a:t>
            </a:r>
            <a:r>
              <a:rPr lang="en-GB" sz="1600" b="1" dirty="0">
                <a:latin typeface="Arial" panose="020B0604020202020204" pitchFamily="34" charset="0"/>
                <a:cs typeface="Arial" panose="020B0604020202020204" pitchFamily="34" charset="0"/>
              </a:rPr>
              <a:t> </a:t>
            </a:r>
            <a:endParaRPr lang="en-IN" sz="1600" b="1"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8E07FBC7-1C4A-4E2D-A34C-6BA9481F3D28}"/>
              </a:ext>
            </a:extLst>
          </p:cNvPr>
          <p:cNvSpPr txBox="1"/>
          <p:nvPr/>
        </p:nvSpPr>
        <p:spPr>
          <a:xfrm>
            <a:off x="2544176" y="5513079"/>
            <a:ext cx="2254989" cy="374571"/>
          </a:xfrm>
          <a:prstGeom prst="roundRect">
            <a:avLst/>
          </a:prstGeom>
          <a:solidFill>
            <a:srgbClr val="89E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defPPr>
              <a:defRPr lang="en-US"/>
            </a:defPPr>
            <a:lvl1pPr>
              <a:defRPr sz="160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MY" b="1" dirty="0"/>
              <a:t>Apalutamide</a:t>
            </a:r>
            <a:endParaRPr lang="en-GB" b="1" dirty="0">
              <a:sym typeface="Noto Sans CJK TC Bold"/>
            </a:endParaRPr>
          </a:p>
        </p:txBody>
      </p:sp>
      <p:sp>
        <p:nvSpPr>
          <p:cNvPr id="26" name="TextBox 25">
            <a:extLst>
              <a:ext uri="{FF2B5EF4-FFF2-40B4-BE49-F238E27FC236}">
                <a16:creationId xmlns:a16="http://schemas.microsoft.com/office/drawing/2014/main" id="{6C9CE203-11A3-4615-8848-5AFC231103C9}"/>
              </a:ext>
            </a:extLst>
          </p:cNvPr>
          <p:cNvSpPr txBox="1"/>
          <p:nvPr/>
        </p:nvSpPr>
        <p:spPr>
          <a:xfrm>
            <a:off x="5337764" y="5513080"/>
            <a:ext cx="2306210" cy="374571"/>
          </a:xfrm>
          <a:prstGeom prst="roundRect">
            <a:avLst/>
          </a:prstGeom>
          <a:solidFill>
            <a:srgbClr val="89E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defPPr>
              <a:defRPr lang="en-US"/>
            </a:defPPr>
            <a:lvl1pPr>
              <a:defRPr sz="160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MY" b="1" dirty="0"/>
              <a:t>Enzalutamide</a:t>
            </a:r>
            <a:endParaRPr lang="en-GB" b="1" dirty="0">
              <a:sym typeface="Noto Sans CJK TC Bold"/>
            </a:endParaRPr>
          </a:p>
        </p:txBody>
      </p:sp>
      <p:sp>
        <p:nvSpPr>
          <p:cNvPr id="27" name="TextBox 26">
            <a:extLst>
              <a:ext uri="{FF2B5EF4-FFF2-40B4-BE49-F238E27FC236}">
                <a16:creationId xmlns:a16="http://schemas.microsoft.com/office/drawing/2014/main" id="{3C2599B1-5C05-421B-A187-64A0D2C14BD7}"/>
              </a:ext>
            </a:extLst>
          </p:cNvPr>
          <p:cNvSpPr txBox="1"/>
          <p:nvPr/>
        </p:nvSpPr>
        <p:spPr>
          <a:xfrm>
            <a:off x="4980694" y="4887670"/>
            <a:ext cx="2036797" cy="374571"/>
          </a:xfrm>
          <a:prstGeom prst="roundRect">
            <a:avLst/>
          </a:prstGeom>
          <a:solidFill>
            <a:srgbClr val="89E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defTabSz="228600" hangingPunct="0"/>
            <a:r>
              <a:rPr lang="en-GB" sz="1600" b="1" dirty="0">
                <a:latin typeface="Arial" panose="020B0604020202020204" pitchFamily="34" charset="0"/>
                <a:cs typeface="Arial" panose="020B0604020202020204" pitchFamily="34" charset="0"/>
                <a:sym typeface="Noto Sans CJK TC Bold"/>
              </a:rPr>
              <a:t>EBRT + ADT</a:t>
            </a:r>
          </a:p>
        </p:txBody>
      </p:sp>
      <p:sp>
        <p:nvSpPr>
          <p:cNvPr id="28" name="TextBox 27">
            <a:extLst>
              <a:ext uri="{FF2B5EF4-FFF2-40B4-BE49-F238E27FC236}">
                <a16:creationId xmlns:a16="http://schemas.microsoft.com/office/drawing/2014/main" id="{61CE3A95-7A27-4194-B441-C6B89F87F481}"/>
              </a:ext>
            </a:extLst>
          </p:cNvPr>
          <p:cNvSpPr txBox="1"/>
          <p:nvPr/>
        </p:nvSpPr>
        <p:spPr>
          <a:xfrm>
            <a:off x="4557718" y="4929223"/>
            <a:ext cx="472704" cy="276999"/>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OR</a:t>
            </a:r>
          </a:p>
        </p:txBody>
      </p:sp>
      <p:sp>
        <p:nvSpPr>
          <p:cNvPr id="29" name="TextBox 28">
            <a:extLst>
              <a:ext uri="{FF2B5EF4-FFF2-40B4-BE49-F238E27FC236}">
                <a16:creationId xmlns:a16="http://schemas.microsoft.com/office/drawing/2014/main" id="{51AA7E6D-ADF4-429C-9BDD-E82D7E9EDAA3}"/>
              </a:ext>
            </a:extLst>
          </p:cNvPr>
          <p:cNvSpPr txBox="1"/>
          <p:nvPr/>
        </p:nvSpPr>
        <p:spPr>
          <a:xfrm>
            <a:off x="7017491" y="4947978"/>
            <a:ext cx="472704" cy="276999"/>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OR</a:t>
            </a:r>
          </a:p>
        </p:txBody>
      </p:sp>
      <p:sp>
        <p:nvSpPr>
          <p:cNvPr id="30" name="TextBox 29">
            <a:extLst>
              <a:ext uri="{FF2B5EF4-FFF2-40B4-BE49-F238E27FC236}">
                <a16:creationId xmlns:a16="http://schemas.microsoft.com/office/drawing/2014/main" id="{F231EC8F-DDE1-451F-95E4-EEAB614A6FD6}"/>
              </a:ext>
            </a:extLst>
          </p:cNvPr>
          <p:cNvSpPr txBox="1"/>
          <p:nvPr/>
        </p:nvSpPr>
        <p:spPr>
          <a:xfrm>
            <a:off x="11166403" y="4953400"/>
            <a:ext cx="472704" cy="276999"/>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OR</a:t>
            </a:r>
          </a:p>
        </p:txBody>
      </p:sp>
      <p:sp>
        <p:nvSpPr>
          <p:cNvPr id="31" name="TextBox 30">
            <a:extLst>
              <a:ext uri="{FF2B5EF4-FFF2-40B4-BE49-F238E27FC236}">
                <a16:creationId xmlns:a16="http://schemas.microsoft.com/office/drawing/2014/main" id="{41A68CFB-4596-4E11-BAF4-A363CCC40607}"/>
              </a:ext>
            </a:extLst>
          </p:cNvPr>
          <p:cNvSpPr txBox="1"/>
          <p:nvPr/>
        </p:nvSpPr>
        <p:spPr>
          <a:xfrm>
            <a:off x="4865060" y="5584563"/>
            <a:ext cx="472704" cy="276999"/>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OR</a:t>
            </a:r>
          </a:p>
        </p:txBody>
      </p:sp>
      <p:sp>
        <p:nvSpPr>
          <p:cNvPr id="18" name="TextBox 17">
            <a:extLst>
              <a:ext uri="{FF2B5EF4-FFF2-40B4-BE49-F238E27FC236}">
                <a16:creationId xmlns:a16="http://schemas.microsoft.com/office/drawing/2014/main" id="{1D0CB80E-FE76-4B58-AAFC-75B124EE5BCA}"/>
              </a:ext>
            </a:extLst>
          </p:cNvPr>
          <p:cNvSpPr txBox="1"/>
          <p:nvPr/>
        </p:nvSpPr>
        <p:spPr>
          <a:xfrm>
            <a:off x="539646" y="449225"/>
            <a:ext cx="9541178" cy="461665"/>
          </a:xfrm>
          <a:prstGeom prst="rect">
            <a:avLst/>
          </a:prstGeom>
          <a:noFill/>
        </p:spPr>
        <p:txBody>
          <a:bodyPr wrap="square">
            <a:spAutoFit/>
          </a:bodyPr>
          <a:lstStyle/>
          <a:p>
            <a:pPr lvl="0"/>
            <a:r>
              <a:rPr lang="en-US" sz="2400" b="1" dirty="0">
                <a:solidFill>
                  <a:schemeClr val="accent1">
                    <a:lumMod val="50000"/>
                  </a:schemeClr>
                </a:solidFill>
                <a:latin typeface="Arial" panose="020B0604020202020204" pitchFamily="34" charset="0"/>
                <a:cs typeface="Arial" panose="020B0604020202020204" pitchFamily="34" charset="0"/>
              </a:rPr>
              <a:t>Case details and discussion plan</a:t>
            </a:r>
            <a:endParaRPr lang="en-US" sz="24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7561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5CC069-66B2-45D9-A4A7-4F71BF789C98}"/>
              </a:ext>
            </a:extLst>
          </p:cNvPr>
          <p:cNvSpPr txBox="1"/>
          <p:nvPr/>
        </p:nvSpPr>
        <p:spPr>
          <a:xfrm>
            <a:off x="520088" y="347909"/>
            <a:ext cx="6097190" cy="461665"/>
          </a:xfrm>
          <a:prstGeom prst="rect">
            <a:avLst/>
          </a:prstGeom>
          <a:noFill/>
        </p:spPr>
        <p:txBody>
          <a:bodyPr wrap="square">
            <a:spAutoFit/>
          </a:bodyPr>
          <a:lstStyle/>
          <a:p>
            <a:r>
              <a:rPr lang="en-US" sz="2400" b="1" dirty="0">
                <a:solidFill>
                  <a:schemeClr val="accent1">
                    <a:lumMod val="50000"/>
                  </a:schemeClr>
                </a:solidFill>
                <a:latin typeface="Arial" panose="020B0604020202020204" pitchFamily="34" charset="0"/>
                <a:cs typeface="Arial" panose="020B0604020202020204" pitchFamily="34" charset="0"/>
              </a:rPr>
              <a:t>Panelist insights- Case Progression</a:t>
            </a:r>
          </a:p>
        </p:txBody>
      </p:sp>
      <p:sp>
        <p:nvSpPr>
          <p:cNvPr id="5" name="TextBox 4">
            <a:extLst>
              <a:ext uri="{FF2B5EF4-FFF2-40B4-BE49-F238E27FC236}">
                <a16:creationId xmlns:a16="http://schemas.microsoft.com/office/drawing/2014/main" id="{7C2C4A23-3115-48E1-A87E-B8BDD22CCDC7}"/>
              </a:ext>
            </a:extLst>
          </p:cNvPr>
          <p:cNvSpPr txBox="1"/>
          <p:nvPr/>
        </p:nvSpPr>
        <p:spPr>
          <a:xfrm>
            <a:off x="520088" y="835418"/>
            <a:ext cx="10215562" cy="584775"/>
          </a:xfrm>
          <a:prstGeom prst="rect">
            <a:avLst/>
          </a:prstGeom>
          <a:noFill/>
        </p:spPr>
        <p:txBody>
          <a:bodyPr wrap="square">
            <a:spAutoFit/>
          </a:bodyPr>
          <a:lstStyle/>
          <a:p>
            <a:r>
              <a:rPr lang="en-US" sz="1600" dirty="0">
                <a:solidFill>
                  <a:schemeClr val="tx1"/>
                </a:solidFill>
                <a:latin typeface="Arial" panose="020B0604020202020204" pitchFamily="34" charset="0"/>
                <a:cs typeface="Arial" panose="020B0604020202020204" pitchFamily="34" charset="0"/>
              </a:rPr>
              <a:t>Experts shared regional insights about rational management of this case and choice of treatment for such patients.</a:t>
            </a:r>
          </a:p>
        </p:txBody>
      </p:sp>
      <p:sp>
        <p:nvSpPr>
          <p:cNvPr id="7" name="TextBox 6">
            <a:extLst>
              <a:ext uri="{FF2B5EF4-FFF2-40B4-BE49-F238E27FC236}">
                <a16:creationId xmlns:a16="http://schemas.microsoft.com/office/drawing/2014/main" id="{DBE8C67E-4AE5-4D7B-A8F5-AB70C080F23E}"/>
              </a:ext>
            </a:extLst>
          </p:cNvPr>
          <p:cNvSpPr txBox="1"/>
          <p:nvPr/>
        </p:nvSpPr>
        <p:spPr>
          <a:xfrm>
            <a:off x="2634669" y="1372231"/>
            <a:ext cx="4065528" cy="1084421"/>
          </a:xfrm>
          <a:prstGeom prst="roundRect">
            <a:avLst>
              <a:gd name="adj" fmla="val 11060"/>
            </a:avLst>
          </a:prstGeom>
          <a:solidFill>
            <a:srgbClr val="89E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ADT was stopped after 3 years.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PSA started to creep up and he was restarted on ADT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PSA was at 0.3 on ADT but since July started to creep up</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Current PSA 2.1, Testos 0.3 nmol/L</a:t>
            </a:r>
          </a:p>
        </p:txBody>
      </p:sp>
      <p:sp>
        <p:nvSpPr>
          <p:cNvPr id="8" name="TextBox 7">
            <a:extLst>
              <a:ext uri="{FF2B5EF4-FFF2-40B4-BE49-F238E27FC236}">
                <a16:creationId xmlns:a16="http://schemas.microsoft.com/office/drawing/2014/main" id="{C3C18665-A723-4D29-8408-5B3CE1A0445D}"/>
              </a:ext>
            </a:extLst>
          </p:cNvPr>
          <p:cNvSpPr txBox="1"/>
          <p:nvPr/>
        </p:nvSpPr>
        <p:spPr>
          <a:xfrm>
            <a:off x="362771" y="1596775"/>
            <a:ext cx="1478278" cy="584775"/>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Case Progression</a:t>
            </a:r>
          </a:p>
        </p:txBody>
      </p:sp>
      <p:pic>
        <p:nvPicPr>
          <p:cNvPr id="9" name="Graphic 8">
            <a:extLst>
              <a:ext uri="{FF2B5EF4-FFF2-40B4-BE49-F238E27FC236}">
                <a16:creationId xmlns:a16="http://schemas.microsoft.com/office/drawing/2014/main" id="{6AD4EA75-C910-475A-89F1-263B9C0F6A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98807" y="1563862"/>
            <a:ext cx="752104" cy="752104"/>
          </a:xfrm>
          <a:prstGeom prst="rect">
            <a:avLst/>
          </a:prstGeom>
        </p:spPr>
      </p:pic>
      <p:pic>
        <p:nvPicPr>
          <p:cNvPr id="10" name="Picture 2" descr="Dr. Loh Chit  Sin">
            <a:extLst>
              <a:ext uri="{FF2B5EF4-FFF2-40B4-BE49-F238E27FC236}">
                <a16:creationId xmlns:a16="http://schemas.microsoft.com/office/drawing/2014/main" id="{B8B2EF62-06F6-4D00-8E75-4806BA44D1A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2433" r="8657" b="24727"/>
          <a:stretch/>
        </p:blipFill>
        <p:spPr bwMode="auto">
          <a:xfrm>
            <a:off x="656502" y="2688550"/>
            <a:ext cx="533787" cy="559290"/>
          </a:xfrm>
          <a:prstGeom prst="ellipse">
            <a:avLst/>
          </a:prstGeom>
          <a:ln w="63500" cap="rnd">
            <a:noFill/>
          </a:ln>
          <a:effectLst>
            <a:outerShdw blurRad="381000" dist="292100" dir="5400000" sx="-80000" sy="-18000" rotWithShape="0">
              <a:srgbClr val="000000">
                <a:alpha val="22000"/>
              </a:srgb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5B469BF-B6BA-4DF3-94ED-14ECC375DF51}"/>
              </a:ext>
            </a:extLst>
          </p:cNvPr>
          <p:cNvSpPr txBox="1"/>
          <p:nvPr/>
        </p:nvSpPr>
        <p:spPr>
          <a:xfrm>
            <a:off x="1739099" y="2625326"/>
            <a:ext cx="4294306" cy="919401"/>
          </a:xfrm>
          <a:prstGeom prst="roundRect">
            <a:avLst/>
          </a:prstGeom>
          <a:noFill/>
          <a:ln w="19050">
            <a:solidFill>
              <a:srgbClr val="7030A0"/>
            </a:solidFill>
          </a:ln>
        </p:spPr>
        <p:txBody>
          <a:bodyPr wrap="square" rtlCol="0">
            <a:spAutoFit/>
          </a:bodyPr>
          <a:lstStyle/>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Every patient I have seen has received ADT for three years, I have not come across anyone who has received it for one and a half years. I believe guidelines suggest for not very aggressive cancer.</a:t>
            </a:r>
          </a:p>
        </p:txBody>
      </p:sp>
      <p:pic>
        <p:nvPicPr>
          <p:cNvPr id="12" name="Graphic 11" descr="Chat bubble with solid fill">
            <a:extLst>
              <a:ext uri="{FF2B5EF4-FFF2-40B4-BE49-F238E27FC236}">
                <a16:creationId xmlns:a16="http://schemas.microsoft.com/office/drawing/2014/main" id="{E4622DF2-9A1E-4BF6-A2A7-134F52B227D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98106" y="2613906"/>
            <a:ext cx="559290" cy="559290"/>
          </a:xfrm>
          <a:prstGeom prst="rect">
            <a:avLst/>
          </a:prstGeom>
        </p:spPr>
      </p:pic>
      <p:sp>
        <p:nvSpPr>
          <p:cNvPr id="13" name="TextBox 12">
            <a:extLst>
              <a:ext uri="{FF2B5EF4-FFF2-40B4-BE49-F238E27FC236}">
                <a16:creationId xmlns:a16="http://schemas.microsoft.com/office/drawing/2014/main" id="{B9988092-A414-4D4B-88C3-875D31E51CBA}"/>
              </a:ext>
            </a:extLst>
          </p:cNvPr>
          <p:cNvSpPr txBox="1"/>
          <p:nvPr/>
        </p:nvSpPr>
        <p:spPr>
          <a:xfrm>
            <a:off x="246176" y="3195539"/>
            <a:ext cx="1355033" cy="261610"/>
          </a:xfrm>
          <a:prstGeom prst="rect">
            <a:avLst/>
          </a:prstGeom>
          <a:noFill/>
        </p:spPr>
        <p:txBody>
          <a:bodyPr wrap="square" rtlCol="0">
            <a:spAutoFit/>
          </a:bodyPr>
          <a:lstStyle/>
          <a:p>
            <a:pPr algn="ctr"/>
            <a:r>
              <a:rPr lang="en-US" sz="1100" b="1" dirty="0"/>
              <a:t>Dr. </a:t>
            </a:r>
            <a:r>
              <a:rPr lang="en-US" sz="1100" b="1" dirty="0" err="1"/>
              <a:t>Loh</a:t>
            </a:r>
            <a:r>
              <a:rPr lang="en-US" sz="1100" b="1" dirty="0"/>
              <a:t> Chit Sin</a:t>
            </a:r>
          </a:p>
        </p:txBody>
      </p:sp>
      <p:pic>
        <p:nvPicPr>
          <p:cNvPr id="15" name="Picture 2" descr="Dr Lee Lui Shiong from Sengkang General Hospital">
            <a:extLst>
              <a:ext uri="{FF2B5EF4-FFF2-40B4-BE49-F238E27FC236}">
                <a16:creationId xmlns:a16="http://schemas.microsoft.com/office/drawing/2014/main" id="{059FA0B7-B8AB-46BD-904F-963F24C3B84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26891"/>
          <a:stretch/>
        </p:blipFill>
        <p:spPr bwMode="auto">
          <a:xfrm>
            <a:off x="656501" y="3691124"/>
            <a:ext cx="533787" cy="559290"/>
          </a:xfrm>
          <a:prstGeom prst="ellipse">
            <a:avLst/>
          </a:prstGeom>
          <a:ln w="63500" cap="rnd">
            <a:noFill/>
          </a:ln>
          <a:effectLst>
            <a:outerShdw blurRad="381000" dist="292100" dir="5400000" sx="-80000" sy="-18000" rotWithShape="0">
              <a:srgbClr val="000000">
                <a:alpha val="22000"/>
              </a:srgbClr>
            </a:outerShdw>
          </a:effectLst>
          <a:extLst>
            <a:ext uri="{909E8E84-426E-40DD-AFC4-6F175D3DCCD1}">
              <a14:hiddenFill xmlns:a14="http://schemas.microsoft.com/office/drawing/2010/main">
                <a:solidFill>
                  <a:srgbClr val="FFFFFF"/>
                </a:solidFill>
              </a14:hiddenFill>
            </a:ext>
          </a:extLst>
        </p:spPr>
      </p:pic>
      <p:pic>
        <p:nvPicPr>
          <p:cNvPr id="16" name="Graphic 15" descr="Chat bubble with solid fill">
            <a:extLst>
              <a:ext uri="{FF2B5EF4-FFF2-40B4-BE49-F238E27FC236}">
                <a16:creationId xmlns:a16="http://schemas.microsoft.com/office/drawing/2014/main" id="{202F92EF-AF2D-451E-9969-39E11AB334D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24639" y="3691124"/>
            <a:ext cx="559290" cy="559290"/>
          </a:xfrm>
          <a:prstGeom prst="rect">
            <a:avLst/>
          </a:prstGeom>
        </p:spPr>
      </p:pic>
      <p:sp>
        <p:nvSpPr>
          <p:cNvPr id="17" name="TextBox 16">
            <a:extLst>
              <a:ext uri="{FF2B5EF4-FFF2-40B4-BE49-F238E27FC236}">
                <a16:creationId xmlns:a16="http://schemas.microsoft.com/office/drawing/2014/main" id="{4B6474C6-922B-4549-A2FC-3AA3B4E0F327}"/>
              </a:ext>
            </a:extLst>
          </p:cNvPr>
          <p:cNvSpPr txBox="1"/>
          <p:nvPr/>
        </p:nvSpPr>
        <p:spPr>
          <a:xfrm>
            <a:off x="1749069" y="3854063"/>
            <a:ext cx="4284336" cy="488454"/>
          </a:xfrm>
          <a:prstGeom prst="roundRect">
            <a:avLst>
              <a:gd name="adj" fmla="val 23405"/>
            </a:avLst>
          </a:prstGeom>
          <a:noFill/>
          <a:ln w="19050">
            <a:solidFill>
              <a:srgbClr val="7030A0"/>
            </a:solidFill>
          </a:ln>
        </p:spPr>
        <p:txBody>
          <a:bodyPr wrap="square" rtlCol="0">
            <a:spAutoFit/>
          </a:bodyPr>
          <a:lstStyle/>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Most people will say at least two years. Off label it can be shortened to 12 to 18 months.</a:t>
            </a:r>
          </a:p>
        </p:txBody>
      </p:sp>
      <p:sp>
        <p:nvSpPr>
          <p:cNvPr id="18" name="TextBox 17">
            <a:extLst>
              <a:ext uri="{FF2B5EF4-FFF2-40B4-BE49-F238E27FC236}">
                <a16:creationId xmlns:a16="http://schemas.microsoft.com/office/drawing/2014/main" id="{AB53C18C-1DB8-4368-A115-3B5D2D3061C6}"/>
              </a:ext>
            </a:extLst>
          </p:cNvPr>
          <p:cNvSpPr txBox="1"/>
          <p:nvPr/>
        </p:nvSpPr>
        <p:spPr>
          <a:xfrm>
            <a:off x="286046" y="4202825"/>
            <a:ext cx="1272922" cy="261610"/>
          </a:xfrm>
          <a:prstGeom prst="rect">
            <a:avLst/>
          </a:prstGeom>
          <a:noFill/>
        </p:spPr>
        <p:txBody>
          <a:bodyPr wrap="square" rtlCol="0">
            <a:spAutoFit/>
          </a:bodyPr>
          <a:lstStyle/>
          <a:p>
            <a:pPr algn="ctr"/>
            <a:r>
              <a:rPr lang="en-US" sz="1100" b="1" dirty="0"/>
              <a:t>Dr. Lee Lui </a:t>
            </a:r>
            <a:r>
              <a:rPr lang="en-US" sz="1100" b="1" dirty="0" err="1"/>
              <a:t>Shiong</a:t>
            </a:r>
            <a:endParaRPr lang="en-US" sz="1100" b="1" dirty="0"/>
          </a:p>
        </p:txBody>
      </p:sp>
      <p:sp>
        <p:nvSpPr>
          <p:cNvPr id="19" name="TextBox 18">
            <a:extLst>
              <a:ext uri="{FF2B5EF4-FFF2-40B4-BE49-F238E27FC236}">
                <a16:creationId xmlns:a16="http://schemas.microsoft.com/office/drawing/2014/main" id="{11DAF5BD-E39A-45A5-B7DE-24BF04307E3C}"/>
              </a:ext>
            </a:extLst>
          </p:cNvPr>
          <p:cNvSpPr txBox="1"/>
          <p:nvPr/>
        </p:nvSpPr>
        <p:spPr>
          <a:xfrm>
            <a:off x="1738683" y="4813787"/>
            <a:ext cx="4294722" cy="488454"/>
          </a:xfrm>
          <a:prstGeom prst="roundRect">
            <a:avLst>
              <a:gd name="adj" fmla="val 22675"/>
            </a:avLst>
          </a:prstGeom>
          <a:noFill/>
          <a:ln w="19050">
            <a:solidFill>
              <a:srgbClr val="7030A0"/>
            </a:solidFill>
          </a:ln>
        </p:spPr>
        <p:txBody>
          <a:bodyPr wrap="square" lIns="91440" tIns="45720" rIns="91440" bIns="45720" rtlCol="0" anchor="t">
            <a:spAutoFit/>
          </a:bodyPr>
          <a:lstStyle/>
          <a:p>
            <a:pPr marL="171450" lvl="0" indent="-171450">
              <a:buFont typeface="Arial" panose="020B0604020202020204" pitchFamily="34" charset="0"/>
              <a:buChar char="•"/>
            </a:pPr>
            <a:r>
              <a:rPr lang="en-US" sz="1200" dirty="0">
                <a:latin typeface="Arial"/>
                <a:cs typeface="Arial"/>
              </a:rPr>
              <a:t>After radiation, most of the time we go to two years, not so common for us to go to three years.</a:t>
            </a:r>
          </a:p>
        </p:txBody>
      </p:sp>
      <p:pic>
        <p:nvPicPr>
          <p:cNvPr id="20" name="Picture 2" descr="Photo of A/Prof Edmund Chiong">
            <a:extLst>
              <a:ext uri="{FF2B5EF4-FFF2-40B4-BE49-F238E27FC236}">
                <a16:creationId xmlns:a16="http://schemas.microsoft.com/office/drawing/2014/main" id="{6F30ADED-F6B7-4D5A-8AC5-2CF968988ED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1" b="10301"/>
          <a:stretch/>
        </p:blipFill>
        <p:spPr bwMode="auto">
          <a:xfrm>
            <a:off x="656501" y="4673187"/>
            <a:ext cx="533787" cy="559290"/>
          </a:xfrm>
          <a:prstGeom prst="ellipse">
            <a:avLst/>
          </a:prstGeom>
          <a:ln w="63500" cap="rnd">
            <a:noFill/>
          </a:ln>
          <a:effectLst>
            <a:outerShdw blurRad="381000" dist="292100" dir="5400000" sx="-80000" sy="-18000" rotWithShape="0">
              <a:srgbClr val="000000">
                <a:alpha val="22000"/>
              </a:srgbClr>
            </a:outerShdw>
          </a:effectLst>
          <a:extLst>
            <a:ext uri="{909E8E84-426E-40DD-AFC4-6F175D3DCCD1}">
              <a14:hiddenFill xmlns:a14="http://schemas.microsoft.com/office/drawing/2010/main">
                <a:solidFill>
                  <a:srgbClr val="FFFFFF"/>
                </a:solidFill>
              </a14:hiddenFill>
            </a:ext>
          </a:extLst>
        </p:spPr>
      </p:pic>
      <p:pic>
        <p:nvPicPr>
          <p:cNvPr id="21" name="Graphic 20" descr="Chat bubble with solid fill">
            <a:extLst>
              <a:ext uri="{FF2B5EF4-FFF2-40B4-BE49-F238E27FC236}">
                <a16:creationId xmlns:a16="http://schemas.microsoft.com/office/drawing/2014/main" id="{065050F8-1558-44B3-B4D8-A06B6ED54AF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13487" y="4716445"/>
            <a:ext cx="559290" cy="559290"/>
          </a:xfrm>
          <a:prstGeom prst="rect">
            <a:avLst/>
          </a:prstGeom>
        </p:spPr>
      </p:pic>
      <p:sp>
        <p:nvSpPr>
          <p:cNvPr id="22" name="TextBox 21">
            <a:extLst>
              <a:ext uri="{FF2B5EF4-FFF2-40B4-BE49-F238E27FC236}">
                <a16:creationId xmlns:a16="http://schemas.microsoft.com/office/drawing/2014/main" id="{8F4F7AC8-DF20-4C7D-936D-60E62DB8DE95}"/>
              </a:ext>
            </a:extLst>
          </p:cNvPr>
          <p:cNvSpPr txBox="1"/>
          <p:nvPr/>
        </p:nvSpPr>
        <p:spPr>
          <a:xfrm>
            <a:off x="212740" y="5227821"/>
            <a:ext cx="1557320" cy="261610"/>
          </a:xfrm>
          <a:prstGeom prst="rect">
            <a:avLst/>
          </a:prstGeom>
          <a:noFill/>
        </p:spPr>
        <p:txBody>
          <a:bodyPr wrap="square" rtlCol="0">
            <a:spAutoFit/>
          </a:bodyPr>
          <a:lstStyle/>
          <a:p>
            <a:r>
              <a:rPr lang="en-US" sz="1100" b="1" dirty="0"/>
              <a:t>A/Prof. Edmund </a:t>
            </a:r>
            <a:r>
              <a:rPr lang="en-US" sz="1100" b="1" dirty="0" err="1"/>
              <a:t>Chiong</a:t>
            </a:r>
            <a:endParaRPr lang="en-US" sz="1100" b="1" dirty="0"/>
          </a:p>
        </p:txBody>
      </p:sp>
      <p:sp>
        <p:nvSpPr>
          <p:cNvPr id="23" name="TextBox 22">
            <a:extLst>
              <a:ext uri="{FF2B5EF4-FFF2-40B4-BE49-F238E27FC236}">
                <a16:creationId xmlns:a16="http://schemas.microsoft.com/office/drawing/2014/main" id="{006DF070-9A01-4F4D-8E20-6838E3E45F74}"/>
              </a:ext>
            </a:extLst>
          </p:cNvPr>
          <p:cNvSpPr txBox="1"/>
          <p:nvPr/>
        </p:nvSpPr>
        <p:spPr>
          <a:xfrm>
            <a:off x="1749069" y="5725756"/>
            <a:ext cx="4281815" cy="634990"/>
          </a:xfrm>
          <a:prstGeom prst="roundRect">
            <a:avLst>
              <a:gd name="adj" fmla="val 16301"/>
            </a:avLst>
          </a:prstGeom>
          <a:noFill/>
          <a:ln w="19050">
            <a:solidFill>
              <a:srgbClr val="7030A0"/>
            </a:solidFill>
          </a:ln>
        </p:spPr>
        <p:txBody>
          <a:bodyPr wrap="square" lIns="91440" tIns="45720" rIns="91440" bIns="45720" rtlCol="0" anchor="t">
            <a:spAutoFit/>
          </a:bodyPr>
          <a:lstStyle/>
          <a:p>
            <a:pPr marL="171450" lvl="0" indent="-171450">
              <a:buFont typeface="Arial" panose="020B0604020202020204" pitchFamily="34" charset="0"/>
              <a:buChar char="•"/>
            </a:pPr>
            <a:r>
              <a:rPr lang="en-US" sz="1100" dirty="0">
                <a:latin typeface="Arial"/>
                <a:cs typeface="Arial"/>
              </a:rPr>
              <a:t>18 months according to the guidelines. There are still recommendations for three years which is stopping now, but at least it should be given for 18 months.</a:t>
            </a:r>
          </a:p>
        </p:txBody>
      </p:sp>
      <p:pic>
        <p:nvPicPr>
          <p:cNvPr id="24" name="Graphic 23" descr="Chat bubble with solid fill">
            <a:extLst>
              <a:ext uri="{FF2B5EF4-FFF2-40B4-BE49-F238E27FC236}">
                <a16:creationId xmlns:a16="http://schemas.microsoft.com/office/drawing/2014/main" id="{AD206E2E-3E78-486C-883D-729899A584C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10769" y="5625087"/>
            <a:ext cx="559290" cy="559290"/>
          </a:xfrm>
          <a:prstGeom prst="rect">
            <a:avLst/>
          </a:prstGeom>
        </p:spPr>
      </p:pic>
      <p:pic>
        <p:nvPicPr>
          <p:cNvPr id="25" name="Picture 24" descr="Profile photo of Prof. Dr. Axel S. Merseburger">
            <a:extLst>
              <a:ext uri="{FF2B5EF4-FFF2-40B4-BE49-F238E27FC236}">
                <a16:creationId xmlns:a16="http://schemas.microsoft.com/office/drawing/2014/main" id="{25A21538-DA3E-4C50-B15B-A99F9421A18E}"/>
              </a:ext>
            </a:extLst>
          </p:cNvPr>
          <p:cNvPicPr/>
          <p:nvPr/>
        </p:nvPicPr>
        <p:blipFill rotWithShape="1">
          <a:blip r:embed="rId10" cstate="print">
            <a:extLst>
              <a:ext uri="{28A0092B-C50C-407E-A947-70E740481C1C}">
                <a14:useLocalDpi xmlns:a14="http://schemas.microsoft.com/office/drawing/2010/main" val="0"/>
              </a:ext>
            </a:extLst>
          </a:blip>
          <a:srcRect l="5652" r="7402"/>
          <a:stretch/>
        </p:blipFill>
        <p:spPr bwMode="auto">
          <a:xfrm>
            <a:off x="653804" y="5631939"/>
            <a:ext cx="533994" cy="557784"/>
          </a:xfrm>
          <a:prstGeom prst="ellipse">
            <a:avLst/>
          </a:prstGeom>
          <a:ln w="63500" cap="rnd">
            <a:noFill/>
          </a:ln>
          <a:effectLst>
            <a:outerShdw blurRad="381000" dist="292100" dir="5400000" sx="-80000" sy="-18000" rotWithShape="0">
              <a:srgbClr val="000000">
                <a:alpha val="22000"/>
              </a:srgbClr>
            </a:outerShdw>
          </a:effectLst>
        </p:spPr>
      </p:pic>
      <p:sp>
        <p:nvSpPr>
          <p:cNvPr id="26" name="TextBox 25">
            <a:extLst>
              <a:ext uri="{FF2B5EF4-FFF2-40B4-BE49-F238E27FC236}">
                <a16:creationId xmlns:a16="http://schemas.microsoft.com/office/drawing/2014/main" id="{8B372F31-C617-42B3-A5D2-820A2531AB10}"/>
              </a:ext>
            </a:extLst>
          </p:cNvPr>
          <p:cNvSpPr txBox="1"/>
          <p:nvPr/>
        </p:nvSpPr>
        <p:spPr>
          <a:xfrm>
            <a:off x="264159" y="6138933"/>
            <a:ext cx="1323694" cy="430887"/>
          </a:xfrm>
          <a:prstGeom prst="rect">
            <a:avLst/>
          </a:prstGeom>
          <a:noFill/>
        </p:spPr>
        <p:txBody>
          <a:bodyPr wrap="square" rtlCol="0">
            <a:spAutoFit/>
          </a:bodyPr>
          <a:lstStyle/>
          <a:p>
            <a:pPr algn="ctr"/>
            <a:r>
              <a:rPr lang="en-US" sz="1100" b="1" dirty="0"/>
              <a:t>Prof. </a:t>
            </a:r>
            <a:r>
              <a:rPr lang="en-GB" sz="1100" b="1" dirty="0"/>
              <a:t>Axel S. </a:t>
            </a:r>
            <a:r>
              <a:rPr lang="en-GB" sz="1100" b="1" dirty="0" err="1"/>
              <a:t>Merseburge</a:t>
            </a:r>
            <a:endParaRPr lang="en-GB" sz="1100" b="1" dirty="0"/>
          </a:p>
        </p:txBody>
      </p:sp>
      <p:sp>
        <p:nvSpPr>
          <p:cNvPr id="27" name="TextBox 26">
            <a:extLst>
              <a:ext uri="{FF2B5EF4-FFF2-40B4-BE49-F238E27FC236}">
                <a16:creationId xmlns:a16="http://schemas.microsoft.com/office/drawing/2014/main" id="{6E3BA3DF-5E15-4C58-A87D-BFD9D28CD6E1}"/>
              </a:ext>
            </a:extLst>
          </p:cNvPr>
          <p:cNvSpPr txBox="1"/>
          <p:nvPr/>
        </p:nvSpPr>
        <p:spPr>
          <a:xfrm>
            <a:off x="7035631" y="1372231"/>
            <a:ext cx="4294307" cy="1084421"/>
          </a:xfrm>
          <a:prstGeom prst="roundRect">
            <a:avLst>
              <a:gd name="adj" fmla="val 11060"/>
            </a:avLst>
          </a:prstGeom>
          <a:solidFill>
            <a:srgbClr val="89E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latin typeface="Arial" panose="020B0604020202020204" pitchFamily="34" charset="0"/>
                <a:cs typeface="Arial" panose="020B0604020202020204" pitchFamily="34" charset="0"/>
              </a:rPr>
              <a:t>How would you approach patients in terms of counseling?</a:t>
            </a:r>
          </a:p>
          <a:p>
            <a:pPr marL="285750" indent="-285750">
              <a:buFont typeface="Arial" panose="020B0604020202020204" pitchFamily="34" charset="0"/>
              <a:buChar char="•"/>
            </a:pPr>
            <a:r>
              <a:rPr lang="en-MY" sz="1200" dirty="0">
                <a:latin typeface="Arial" panose="020B0604020202020204" pitchFamily="34" charset="0"/>
                <a:cs typeface="Arial" panose="020B0604020202020204" pitchFamily="34" charset="0"/>
              </a:rPr>
              <a:t>Salvage prostatectomy</a:t>
            </a:r>
          </a:p>
          <a:p>
            <a:pPr marL="285750" indent="-285750">
              <a:buFont typeface="Arial" panose="020B0604020202020204" pitchFamily="34" charset="0"/>
              <a:buChar char="•"/>
            </a:pPr>
            <a:r>
              <a:rPr lang="en-MY" sz="1200" dirty="0">
                <a:latin typeface="Arial" panose="020B0604020202020204" pitchFamily="34" charset="0"/>
                <a:cs typeface="Arial" panose="020B0604020202020204" pitchFamily="34" charset="0"/>
              </a:rPr>
              <a:t>Apalutamide (Spartan)</a:t>
            </a:r>
          </a:p>
          <a:p>
            <a:pPr marL="285750" indent="-285750">
              <a:buFont typeface="Arial" panose="020B0604020202020204" pitchFamily="34" charset="0"/>
              <a:buChar char="•"/>
            </a:pPr>
            <a:r>
              <a:rPr lang="en-MY" sz="1200" dirty="0">
                <a:latin typeface="Arial" panose="020B0604020202020204" pitchFamily="34" charset="0"/>
                <a:cs typeface="Arial" panose="020B0604020202020204" pitchFamily="34" charset="0"/>
              </a:rPr>
              <a:t>Enzalutamide (Prosper)</a:t>
            </a:r>
          </a:p>
          <a:p>
            <a:pPr marL="285750" indent="-285750">
              <a:buFont typeface="Arial" panose="020B0604020202020204" pitchFamily="34" charset="0"/>
              <a:buChar char="•"/>
            </a:pPr>
            <a:r>
              <a:rPr lang="en-MY" sz="1200" dirty="0" err="1">
                <a:latin typeface="Arial" panose="020B0604020202020204" pitchFamily="34" charset="0"/>
                <a:cs typeface="Arial" panose="020B0604020202020204" pitchFamily="34" charset="0"/>
              </a:rPr>
              <a:t>Darolutamide</a:t>
            </a:r>
            <a:r>
              <a:rPr lang="en-MY" sz="1200" dirty="0">
                <a:latin typeface="Arial" panose="020B0604020202020204" pitchFamily="34" charset="0"/>
                <a:cs typeface="Arial" panose="020B0604020202020204" pitchFamily="34" charset="0"/>
              </a:rPr>
              <a:t> (Aramis)</a:t>
            </a:r>
            <a:endParaRPr lang="en-US" sz="1200" dirty="0">
              <a:latin typeface="Arial" panose="020B0604020202020204" pitchFamily="34" charset="0"/>
              <a:cs typeface="Arial" panose="020B0604020202020204" pitchFamily="34" charset="0"/>
            </a:endParaRPr>
          </a:p>
        </p:txBody>
      </p:sp>
      <p:pic>
        <p:nvPicPr>
          <p:cNvPr id="28" name="Picture 2" descr="Dr. Loh Chit  Sin">
            <a:extLst>
              <a:ext uri="{FF2B5EF4-FFF2-40B4-BE49-F238E27FC236}">
                <a16:creationId xmlns:a16="http://schemas.microsoft.com/office/drawing/2014/main" id="{849474D2-F3F9-4013-9428-1083AA6C207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2433" r="8657" b="24727"/>
          <a:stretch/>
        </p:blipFill>
        <p:spPr bwMode="auto">
          <a:xfrm>
            <a:off x="6515337" y="4600549"/>
            <a:ext cx="533787" cy="559290"/>
          </a:xfrm>
          <a:prstGeom prst="ellipse">
            <a:avLst/>
          </a:prstGeom>
          <a:ln w="63500" cap="rnd">
            <a:noFill/>
          </a:ln>
          <a:effectLst>
            <a:outerShdw blurRad="381000" dist="292100" dir="5400000" sx="-80000" sy="-18000" rotWithShape="0">
              <a:srgbClr val="000000">
                <a:alpha val="22000"/>
              </a:srgbClr>
            </a:outerShdw>
          </a:effectLst>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315BFA66-A0CB-4781-8019-09CF290EB776}"/>
              </a:ext>
            </a:extLst>
          </p:cNvPr>
          <p:cNvSpPr txBox="1"/>
          <p:nvPr/>
        </p:nvSpPr>
        <p:spPr>
          <a:xfrm>
            <a:off x="7637673" y="4483132"/>
            <a:ext cx="4238169" cy="1736646"/>
          </a:xfrm>
          <a:prstGeom prst="roundRect">
            <a:avLst>
              <a:gd name="adj" fmla="val 11056"/>
            </a:avLst>
          </a:prstGeom>
          <a:noFill/>
          <a:ln w="19050">
            <a:solidFill>
              <a:srgbClr val="7030A0"/>
            </a:solidFill>
          </a:ln>
        </p:spPr>
        <p:txBody>
          <a:bodyPr wrap="square" rtlCol="0">
            <a:spAutoFit/>
          </a:bodyPr>
          <a:lstStyle/>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Every patient I have seen has received ADT for three years, I have not come across anyone who has received it for one and a half years. I believe guidelines suggest for not very aggressive cancer.</a:t>
            </a: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PSMA PET CT scan was done to make sure all the options are offered to the patient. Prostate was the only lesion that showed with no other lesions outside of prostate. So here we truly have a </a:t>
            </a:r>
            <a:r>
              <a:rPr lang="en-US" sz="1200" dirty="0" err="1">
                <a:latin typeface="Arial" panose="020B0604020202020204" pitchFamily="34" charset="0"/>
                <a:cs typeface="Arial" panose="020B0604020202020204" pitchFamily="34" charset="0"/>
              </a:rPr>
              <a:t>nmCRPC</a:t>
            </a:r>
            <a:r>
              <a:rPr lang="en-US" sz="1200" dirty="0">
                <a:latin typeface="Arial" panose="020B0604020202020204" pitchFamily="34" charset="0"/>
                <a:cs typeface="Arial" panose="020B0604020202020204" pitchFamily="34" charset="0"/>
              </a:rPr>
              <a:t> patient.</a:t>
            </a:r>
          </a:p>
        </p:txBody>
      </p:sp>
      <p:pic>
        <p:nvPicPr>
          <p:cNvPr id="30" name="Graphic 29" descr="Chat bubble with solid fill">
            <a:extLst>
              <a:ext uri="{FF2B5EF4-FFF2-40B4-BE49-F238E27FC236}">
                <a16:creationId xmlns:a16="http://schemas.microsoft.com/office/drawing/2014/main" id="{264E793E-E8DC-400D-B10A-F7CBEFFFCC6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06439" y="4589328"/>
            <a:ext cx="559290" cy="559290"/>
          </a:xfrm>
          <a:prstGeom prst="rect">
            <a:avLst/>
          </a:prstGeom>
        </p:spPr>
      </p:pic>
      <p:sp>
        <p:nvSpPr>
          <p:cNvPr id="31" name="TextBox 30">
            <a:extLst>
              <a:ext uri="{FF2B5EF4-FFF2-40B4-BE49-F238E27FC236}">
                <a16:creationId xmlns:a16="http://schemas.microsoft.com/office/drawing/2014/main" id="{0048312F-E18D-41D2-98AA-FA4212CF6B59}"/>
              </a:ext>
            </a:extLst>
          </p:cNvPr>
          <p:cNvSpPr txBox="1"/>
          <p:nvPr/>
        </p:nvSpPr>
        <p:spPr>
          <a:xfrm>
            <a:off x="6008492" y="5190686"/>
            <a:ext cx="1629181" cy="261610"/>
          </a:xfrm>
          <a:prstGeom prst="rect">
            <a:avLst/>
          </a:prstGeom>
          <a:noFill/>
        </p:spPr>
        <p:txBody>
          <a:bodyPr wrap="square" rtlCol="0">
            <a:spAutoFit/>
          </a:bodyPr>
          <a:lstStyle/>
          <a:p>
            <a:pPr algn="ctr"/>
            <a:r>
              <a:rPr lang="en-US" sz="1100" b="1" dirty="0"/>
              <a:t>Dr. </a:t>
            </a:r>
            <a:r>
              <a:rPr lang="en-US" sz="1100" b="1" dirty="0" err="1"/>
              <a:t>Loh</a:t>
            </a:r>
            <a:r>
              <a:rPr lang="en-US" sz="1100" b="1" dirty="0"/>
              <a:t> Chit Sin</a:t>
            </a:r>
          </a:p>
        </p:txBody>
      </p:sp>
      <p:sp>
        <p:nvSpPr>
          <p:cNvPr id="32" name="TextBox 31">
            <a:extLst>
              <a:ext uri="{FF2B5EF4-FFF2-40B4-BE49-F238E27FC236}">
                <a16:creationId xmlns:a16="http://schemas.microsoft.com/office/drawing/2014/main" id="{9BA345DE-F205-4FF9-8927-36995C5392E2}"/>
              </a:ext>
            </a:extLst>
          </p:cNvPr>
          <p:cNvSpPr txBox="1"/>
          <p:nvPr/>
        </p:nvSpPr>
        <p:spPr>
          <a:xfrm>
            <a:off x="7638089" y="2689932"/>
            <a:ext cx="4238169" cy="1709589"/>
          </a:xfrm>
          <a:prstGeom prst="roundRect">
            <a:avLst>
              <a:gd name="adj" fmla="val 10399"/>
            </a:avLst>
          </a:prstGeom>
          <a:noFill/>
          <a:ln w="19050">
            <a:solidFill>
              <a:srgbClr val="7030A0"/>
            </a:solidFill>
          </a:ln>
        </p:spPr>
        <p:txBody>
          <a:bodyPr wrap="square" lIns="91440" tIns="45720" rIns="91440" bIns="45720" rtlCol="0" anchor="t">
            <a:spAutoFit/>
          </a:bodyPr>
          <a:lstStyle/>
          <a:p>
            <a:pPr marL="171450" lvl="0" indent="-171450">
              <a:buFont typeface="Arial" panose="020B0604020202020204" pitchFamily="34" charset="0"/>
              <a:buChar char="•"/>
            </a:pPr>
            <a:r>
              <a:rPr lang="en-US" sz="1100" dirty="0">
                <a:latin typeface="Arial"/>
                <a:cs typeface="Arial"/>
              </a:rPr>
              <a:t>If he is a </a:t>
            </a:r>
            <a:r>
              <a:rPr lang="en-US" sz="1100" dirty="0" err="1">
                <a:latin typeface="Arial"/>
                <a:cs typeface="Arial"/>
              </a:rPr>
              <a:t>nmCRPC</a:t>
            </a:r>
            <a:r>
              <a:rPr lang="en-US" sz="1100" dirty="0">
                <a:latin typeface="Arial"/>
                <a:cs typeface="Arial"/>
              </a:rPr>
              <a:t> patient, according to the definition we would have approval for all three substances but only in high-risk situations where the PSA doubling is less than 10 months. Important to discuss with the patient. Incase of salvage prostatectomy, I would schedule this patient with a PSMA PET CT to see if there are any lesions outside the prostate. This has an implication on the other treatments when there is metastatic disease as the only approved substance here is enzalutamide incase of </a:t>
            </a:r>
            <a:r>
              <a:rPr lang="en-US" sz="1100" dirty="0" err="1">
                <a:latin typeface="Arial"/>
                <a:cs typeface="Arial"/>
              </a:rPr>
              <a:t>mCRPC</a:t>
            </a:r>
            <a:endParaRPr lang="en-US" sz="1100" dirty="0">
              <a:latin typeface="Arial"/>
              <a:cs typeface="Arial"/>
            </a:endParaRPr>
          </a:p>
        </p:txBody>
      </p:sp>
      <p:pic>
        <p:nvPicPr>
          <p:cNvPr id="33" name="Graphic 32" descr="Chat bubble with solid fill">
            <a:extLst>
              <a:ext uri="{FF2B5EF4-FFF2-40B4-BE49-F238E27FC236}">
                <a16:creationId xmlns:a16="http://schemas.microsoft.com/office/drawing/2014/main" id="{DF3A32DF-3080-4719-9B46-78E0AE0876C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78799" y="2652299"/>
            <a:ext cx="559290" cy="559290"/>
          </a:xfrm>
          <a:prstGeom prst="rect">
            <a:avLst/>
          </a:prstGeom>
        </p:spPr>
      </p:pic>
      <p:pic>
        <p:nvPicPr>
          <p:cNvPr id="34" name="Picture 33" descr="Profile photo of Prof. Dr. Axel S. Merseburger">
            <a:extLst>
              <a:ext uri="{FF2B5EF4-FFF2-40B4-BE49-F238E27FC236}">
                <a16:creationId xmlns:a16="http://schemas.microsoft.com/office/drawing/2014/main" id="{906A5B95-3D8B-4FF7-A6FF-BC19EDEF3694}"/>
              </a:ext>
            </a:extLst>
          </p:cNvPr>
          <p:cNvPicPr/>
          <p:nvPr/>
        </p:nvPicPr>
        <p:blipFill rotWithShape="1">
          <a:blip r:embed="rId10" cstate="print">
            <a:extLst>
              <a:ext uri="{28A0092B-C50C-407E-A947-70E740481C1C}">
                <a14:useLocalDpi xmlns:a14="http://schemas.microsoft.com/office/drawing/2010/main" val="0"/>
              </a:ext>
            </a:extLst>
          </a:blip>
          <a:srcRect l="5652" r="7402"/>
          <a:stretch/>
        </p:blipFill>
        <p:spPr bwMode="auto">
          <a:xfrm>
            <a:off x="6460357" y="2629026"/>
            <a:ext cx="530352" cy="557784"/>
          </a:xfrm>
          <a:prstGeom prst="ellipse">
            <a:avLst/>
          </a:prstGeom>
          <a:ln w="63500" cap="rnd">
            <a:noFill/>
          </a:ln>
          <a:effectLst>
            <a:outerShdw blurRad="381000" dist="292100" dir="5400000" sx="-80000" sy="-18000" rotWithShape="0">
              <a:srgbClr val="000000">
                <a:alpha val="22000"/>
              </a:srgbClr>
            </a:outerShdw>
          </a:effectLst>
        </p:spPr>
      </p:pic>
      <p:sp>
        <p:nvSpPr>
          <p:cNvPr id="35" name="TextBox 34">
            <a:extLst>
              <a:ext uri="{FF2B5EF4-FFF2-40B4-BE49-F238E27FC236}">
                <a16:creationId xmlns:a16="http://schemas.microsoft.com/office/drawing/2014/main" id="{AF486249-C53E-43FA-8806-BC44FDD76AA3}"/>
              </a:ext>
            </a:extLst>
          </p:cNvPr>
          <p:cNvSpPr txBox="1"/>
          <p:nvPr/>
        </p:nvSpPr>
        <p:spPr>
          <a:xfrm>
            <a:off x="6319322" y="3241705"/>
            <a:ext cx="1039122" cy="430887"/>
          </a:xfrm>
          <a:prstGeom prst="rect">
            <a:avLst/>
          </a:prstGeom>
          <a:noFill/>
        </p:spPr>
        <p:txBody>
          <a:bodyPr wrap="square" rtlCol="0">
            <a:spAutoFit/>
          </a:bodyPr>
          <a:lstStyle/>
          <a:p>
            <a:pPr algn="ctr"/>
            <a:r>
              <a:rPr lang="en-US" sz="1100" b="1" dirty="0"/>
              <a:t>Prof. </a:t>
            </a:r>
            <a:r>
              <a:rPr lang="en-GB" sz="1100" b="1" dirty="0"/>
              <a:t>Axel S. </a:t>
            </a:r>
            <a:r>
              <a:rPr lang="en-GB" sz="1100" b="1" dirty="0" err="1"/>
              <a:t>Merseburge</a:t>
            </a:r>
            <a:endParaRPr lang="en-GB" sz="1100" b="1" dirty="0"/>
          </a:p>
        </p:txBody>
      </p:sp>
    </p:spTree>
    <p:extLst>
      <p:ext uri="{BB962C8B-B14F-4D97-AF65-F5344CB8AC3E}">
        <p14:creationId xmlns:p14="http://schemas.microsoft.com/office/powerpoint/2010/main" val="1711936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5CC069-66B2-45D9-A4A7-4F71BF789C98}"/>
              </a:ext>
            </a:extLst>
          </p:cNvPr>
          <p:cNvSpPr txBox="1"/>
          <p:nvPr/>
        </p:nvSpPr>
        <p:spPr>
          <a:xfrm>
            <a:off x="605112" y="344345"/>
            <a:ext cx="6097190" cy="461665"/>
          </a:xfrm>
          <a:prstGeom prst="rect">
            <a:avLst/>
          </a:prstGeom>
          <a:noFill/>
        </p:spPr>
        <p:txBody>
          <a:bodyPr wrap="square">
            <a:spAutoFit/>
          </a:bodyPr>
          <a:lstStyle/>
          <a:p>
            <a:r>
              <a:rPr lang="en-US" sz="2400" b="1" dirty="0">
                <a:solidFill>
                  <a:schemeClr val="accent1">
                    <a:lumMod val="50000"/>
                  </a:schemeClr>
                </a:solidFill>
                <a:latin typeface="Arial" panose="020B0604020202020204" pitchFamily="34" charset="0"/>
                <a:cs typeface="Arial" panose="020B0604020202020204" pitchFamily="34" charset="0"/>
              </a:rPr>
              <a:t>Panelist insights</a:t>
            </a:r>
          </a:p>
        </p:txBody>
      </p:sp>
      <p:sp>
        <p:nvSpPr>
          <p:cNvPr id="5" name="TextBox 4">
            <a:extLst>
              <a:ext uri="{FF2B5EF4-FFF2-40B4-BE49-F238E27FC236}">
                <a16:creationId xmlns:a16="http://schemas.microsoft.com/office/drawing/2014/main" id="{7C2C4A23-3115-48E1-A87E-B8BDD22CCDC7}"/>
              </a:ext>
            </a:extLst>
          </p:cNvPr>
          <p:cNvSpPr txBox="1"/>
          <p:nvPr/>
        </p:nvSpPr>
        <p:spPr>
          <a:xfrm>
            <a:off x="605112" y="806010"/>
            <a:ext cx="10216138" cy="307777"/>
          </a:xfrm>
          <a:prstGeom prst="rect">
            <a:avLst/>
          </a:prstGeom>
          <a:noFill/>
        </p:spPr>
        <p:txBody>
          <a:bodyPr wrap="square">
            <a:spAutoFit/>
          </a:bodyPr>
          <a:lstStyle/>
          <a:p>
            <a:r>
              <a:rPr lang="en-US" sz="1400" dirty="0">
                <a:solidFill>
                  <a:schemeClr val="tx1"/>
                </a:solidFill>
                <a:latin typeface="Arial" panose="020B0604020202020204" pitchFamily="34" charset="0"/>
                <a:cs typeface="Arial" panose="020B0604020202020204" pitchFamily="34" charset="0"/>
              </a:rPr>
              <a:t>Experts shared regional insights about rational management of this case and choice of treatment for such patients.</a:t>
            </a:r>
          </a:p>
        </p:txBody>
      </p:sp>
      <p:sp>
        <p:nvSpPr>
          <p:cNvPr id="14" name="Rectangle: Rounded Corners 13">
            <a:extLst>
              <a:ext uri="{FF2B5EF4-FFF2-40B4-BE49-F238E27FC236}">
                <a16:creationId xmlns:a16="http://schemas.microsoft.com/office/drawing/2014/main" id="{661DE826-F914-4A57-A13B-BC072A5684C5}"/>
              </a:ext>
            </a:extLst>
          </p:cNvPr>
          <p:cNvSpPr/>
          <p:nvPr/>
        </p:nvSpPr>
        <p:spPr>
          <a:xfrm>
            <a:off x="717532" y="4485435"/>
            <a:ext cx="11117202" cy="1736646"/>
          </a:xfrm>
          <a:prstGeom prst="roundRect">
            <a:avLst>
              <a:gd name="adj" fmla="val 11056"/>
            </a:avLst>
          </a:prstGeom>
          <a:ln w="190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b="1" dirty="0">
                <a:latin typeface="Arial" panose="020B0604020202020204" pitchFamily="34" charset="0"/>
                <a:cs typeface="Arial" panose="020B0604020202020204" pitchFamily="34" charset="0"/>
              </a:rPr>
              <a:t>Conclusion: </a:t>
            </a:r>
          </a:p>
          <a:p>
            <a:pPr marL="171450" indent="-171450" algn="just">
              <a:buFont typeface="Arial" panose="020B0604020202020204" pitchFamily="34" charset="0"/>
              <a:buChar char="•"/>
            </a:pPr>
            <a:r>
              <a:rPr lang="en-US" dirty="0">
                <a:latin typeface="Arial" panose="020B0604020202020204" pitchFamily="34" charset="0"/>
                <a:cs typeface="Arial" panose="020B0604020202020204" pitchFamily="34" charset="0"/>
              </a:rPr>
              <a:t>In case of </a:t>
            </a:r>
            <a:r>
              <a:rPr lang="en-US" dirty="0" err="1">
                <a:latin typeface="Arial" panose="020B0604020202020204" pitchFamily="34" charset="0"/>
                <a:cs typeface="Arial" panose="020B0604020202020204" pitchFamily="34" charset="0"/>
              </a:rPr>
              <a:t>nmCRPC</a:t>
            </a:r>
            <a:r>
              <a:rPr lang="en-US" dirty="0">
                <a:latin typeface="Arial" panose="020B0604020202020204" pitchFamily="34" charset="0"/>
                <a:cs typeface="Arial" panose="020B0604020202020204" pitchFamily="34" charset="0"/>
              </a:rPr>
              <a:t>, as per the guidelines ADT can be given </a:t>
            </a:r>
            <a:r>
              <a:rPr lang="en-US" dirty="0" err="1">
                <a:latin typeface="Arial" panose="020B0604020202020204" pitchFamily="34" charset="0"/>
                <a:cs typeface="Arial" panose="020B0604020202020204" pitchFamily="34" charset="0"/>
              </a:rPr>
              <a:t>upto</a:t>
            </a:r>
            <a:r>
              <a:rPr lang="en-US" dirty="0">
                <a:latin typeface="Arial" panose="020B0604020202020204" pitchFamily="34" charset="0"/>
                <a:cs typeface="Arial" panose="020B0604020202020204" pitchFamily="34" charset="0"/>
              </a:rPr>
              <a:t> 18 months after radiation.</a:t>
            </a:r>
          </a:p>
          <a:p>
            <a:pPr marL="171450" indent="-171450" algn="just">
              <a:buFont typeface="Arial" panose="020B0604020202020204" pitchFamily="34" charset="0"/>
              <a:buChar char="•"/>
            </a:pPr>
            <a:r>
              <a:rPr lang="en-US" dirty="0">
                <a:latin typeface="Arial" panose="020B0604020202020204" pitchFamily="34" charset="0"/>
                <a:cs typeface="Arial" panose="020B0604020202020204" pitchFamily="34" charset="0"/>
              </a:rPr>
              <a:t>Incase of salvage prostatectomy, it is important to schedule this patient with a PSMA PET CT to see if there are any lesions outside the prostate.</a:t>
            </a:r>
          </a:p>
          <a:p>
            <a:pPr marL="171450" indent="-171450" algn="just">
              <a:buFont typeface="Arial" panose="020B0604020202020204" pitchFamily="34" charset="0"/>
              <a:buChar char="•"/>
            </a:pPr>
            <a:r>
              <a:rPr lang="en-US" dirty="0">
                <a:latin typeface="Arial" panose="020B0604020202020204" pitchFamily="34" charset="0"/>
                <a:cs typeface="Arial" panose="020B0604020202020204" pitchFamily="34" charset="0"/>
              </a:rPr>
              <a:t>Salvage </a:t>
            </a:r>
            <a:r>
              <a:rPr lang="en-MY" dirty="0">
                <a:latin typeface="Arial" panose="020B0604020202020204" pitchFamily="34" charset="0"/>
                <a:cs typeface="Arial" panose="020B0604020202020204" pitchFamily="34" charset="0"/>
              </a:rPr>
              <a:t>prostatectomy is not recommended for patients above 70 years of age as they don’t do well functionally.</a:t>
            </a:r>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640C98B-2983-49B5-B9E5-2F794CFAAB7C}"/>
              </a:ext>
            </a:extLst>
          </p:cNvPr>
          <p:cNvSpPr txBox="1"/>
          <p:nvPr/>
        </p:nvSpPr>
        <p:spPr>
          <a:xfrm>
            <a:off x="2577893" y="1358127"/>
            <a:ext cx="9256841" cy="624364"/>
          </a:xfrm>
          <a:prstGeom prst="roundRect">
            <a:avLst>
              <a:gd name="adj" fmla="val 11060"/>
            </a:avLst>
          </a:prstGeom>
          <a:solidFill>
            <a:srgbClr val="89E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latin typeface="Arial" panose="020B0604020202020204" pitchFamily="34" charset="0"/>
                <a:cs typeface="Arial" panose="020B0604020202020204" pitchFamily="34" charset="0"/>
              </a:rPr>
              <a:t>Would you risk and go and take out the prostate? Do you believe we will kill him with prostatectomy 10 years after radiation?</a:t>
            </a:r>
          </a:p>
        </p:txBody>
      </p:sp>
      <p:sp>
        <p:nvSpPr>
          <p:cNvPr id="8" name="TextBox 7">
            <a:extLst>
              <a:ext uri="{FF2B5EF4-FFF2-40B4-BE49-F238E27FC236}">
                <a16:creationId xmlns:a16="http://schemas.microsoft.com/office/drawing/2014/main" id="{BDB8ABED-5219-42CC-B830-49E253FE04E9}"/>
              </a:ext>
            </a:extLst>
          </p:cNvPr>
          <p:cNvSpPr txBox="1"/>
          <p:nvPr/>
        </p:nvSpPr>
        <p:spPr>
          <a:xfrm>
            <a:off x="606927" y="1488975"/>
            <a:ext cx="2023564"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Case Progression</a:t>
            </a:r>
          </a:p>
        </p:txBody>
      </p:sp>
      <p:pic>
        <p:nvPicPr>
          <p:cNvPr id="9" name="Graphic 8">
            <a:extLst>
              <a:ext uri="{FF2B5EF4-FFF2-40B4-BE49-F238E27FC236}">
                <a16:creationId xmlns:a16="http://schemas.microsoft.com/office/drawing/2014/main" id="{B6D54D4B-E199-4624-901F-DE9560BA94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2233" y="1493990"/>
            <a:ext cx="383278" cy="383278"/>
          </a:xfrm>
          <a:prstGeom prst="rect">
            <a:avLst/>
          </a:prstGeom>
        </p:spPr>
      </p:pic>
      <p:pic>
        <p:nvPicPr>
          <p:cNvPr id="10" name="Picture 2" descr="Dr. Loh Chit  Sin">
            <a:extLst>
              <a:ext uri="{FF2B5EF4-FFF2-40B4-BE49-F238E27FC236}">
                <a16:creationId xmlns:a16="http://schemas.microsoft.com/office/drawing/2014/main" id="{1CE5B46A-3BBE-4B31-89BA-67952045720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2433" r="8657" b="24727"/>
          <a:stretch/>
        </p:blipFill>
        <p:spPr bwMode="auto">
          <a:xfrm>
            <a:off x="9069631" y="2096340"/>
            <a:ext cx="533787" cy="559290"/>
          </a:xfrm>
          <a:prstGeom prst="ellipse">
            <a:avLst/>
          </a:prstGeom>
          <a:ln w="63500" cap="rnd">
            <a:noFill/>
          </a:ln>
          <a:effectLst>
            <a:outerShdw blurRad="381000" dist="292100" dir="5400000" sx="-80000" sy="-18000" rotWithShape="0">
              <a:srgbClr val="000000">
                <a:alpha val="22000"/>
              </a:srgb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645E3C2-692F-4C4C-B395-1A5D70CB9069}"/>
              </a:ext>
            </a:extLst>
          </p:cNvPr>
          <p:cNvSpPr txBox="1"/>
          <p:nvPr/>
        </p:nvSpPr>
        <p:spPr>
          <a:xfrm>
            <a:off x="8590073" y="2712974"/>
            <a:ext cx="3177204" cy="1660743"/>
          </a:xfrm>
          <a:prstGeom prst="roundRect">
            <a:avLst>
              <a:gd name="adj" fmla="val 10625"/>
            </a:avLst>
          </a:prstGeom>
          <a:noFill/>
          <a:ln w="19050">
            <a:solidFill>
              <a:srgbClr val="7030A0"/>
            </a:solidFill>
          </a:ln>
        </p:spPr>
        <p:txBody>
          <a:bodyPr wrap="square" rtlCol="0">
            <a:spAutoFit/>
          </a:bodyPr>
          <a:lstStyle/>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 would advise him against salvage prostatectomy. To be very cautious about doing prostatectomy for men above the age of 70 because they don’t do well functionally, and they are quite miserable if they leak. The risk stratification of his CRPC was discussed.</a:t>
            </a:r>
          </a:p>
        </p:txBody>
      </p:sp>
      <p:pic>
        <p:nvPicPr>
          <p:cNvPr id="12" name="Graphic 11" descr="Chat bubble with solid fill">
            <a:extLst>
              <a:ext uri="{FF2B5EF4-FFF2-40B4-BE49-F238E27FC236}">
                <a16:creationId xmlns:a16="http://schemas.microsoft.com/office/drawing/2014/main" id="{6EAF4B3F-20A7-4A08-8FF3-D78A183045C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10341" y="2102983"/>
            <a:ext cx="559290" cy="559290"/>
          </a:xfrm>
          <a:prstGeom prst="rect">
            <a:avLst/>
          </a:prstGeom>
        </p:spPr>
      </p:pic>
      <p:sp>
        <p:nvSpPr>
          <p:cNvPr id="13" name="TextBox 12">
            <a:extLst>
              <a:ext uri="{FF2B5EF4-FFF2-40B4-BE49-F238E27FC236}">
                <a16:creationId xmlns:a16="http://schemas.microsoft.com/office/drawing/2014/main" id="{60E2AE38-5FDF-4C1C-A285-76A4C6D5BC72}"/>
              </a:ext>
            </a:extLst>
          </p:cNvPr>
          <p:cNvSpPr txBox="1"/>
          <p:nvPr/>
        </p:nvSpPr>
        <p:spPr>
          <a:xfrm>
            <a:off x="9370283" y="2251823"/>
            <a:ext cx="1629181" cy="276999"/>
          </a:xfrm>
          <a:prstGeom prst="rect">
            <a:avLst/>
          </a:prstGeom>
          <a:noFill/>
        </p:spPr>
        <p:txBody>
          <a:bodyPr wrap="square" rtlCol="0">
            <a:spAutoFit/>
          </a:bodyPr>
          <a:lstStyle/>
          <a:p>
            <a:pPr algn="ctr"/>
            <a:r>
              <a:rPr lang="en-US" sz="1200" b="1" dirty="0"/>
              <a:t>Dr. </a:t>
            </a:r>
            <a:r>
              <a:rPr lang="en-US" sz="1200" b="1" dirty="0" err="1"/>
              <a:t>Loh</a:t>
            </a:r>
            <a:r>
              <a:rPr lang="en-US" sz="1200" b="1" dirty="0"/>
              <a:t> Chit Sin</a:t>
            </a:r>
          </a:p>
        </p:txBody>
      </p:sp>
      <p:pic>
        <p:nvPicPr>
          <p:cNvPr id="15" name="Picture 2" descr="Dr Lee Lui Shiong from Sengkang General Hospital">
            <a:extLst>
              <a:ext uri="{FF2B5EF4-FFF2-40B4-BE49-F238E27FC236}">
                <a16:creationId xmlns:a16="http://schemas.microsoft.com/office/drawing/2014/main" id="{CA91CFE6-4E75-4085-82BB-76A6635E483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26891"/>
          <a:stretch/>
        </p:blipFill>
        <p:spPr bwMode="auto">
          <a:xfrm>
            <a:off x="1192536" y="2073860"/>
            <a:ext cx="533787" cy="559290"/>
          </a:xfrm>
          <a:prstGeom prst="ellipse">
            <a:avLst/>
          </a:prstGeom>
          <a:ln w="63500" cap="rnd">
            <a:noFill/>
          </a:ln>
          <a:effectLst>
            <a:outerShdw blurRad="381000" dist="292100" dir="5400000" sx="-80000" sy="-18000" rotWithShape="0">
              <a:srgbClr val="000000">
                <a:alpha val="22000"/>
              </a:srgbClr>
            </a:outerShdw>
          </a:effectLst>
          <a:extLst>
            <a:ext uri="{909E8E84-426E-40DD-AFC4-6F175D3DCCD1}">
              <a14:hiddenFill xmlns:a14="http://schemas.microsoft.com/office/drawing/2010/main">
                <a:solidFill>
                  <a:srgbClr val="FFFFFF"/>
                </a:solidFill>
              </a14:hiddenFill>
            </a:ext>
          </a:extLst>
        </p:spPr>
      </p:pic>
      <p:pic>
        <p:nvPicPr>
          <p:cNvPr id="16" name="Graphic 15" descr="Chat bubble with solid fill">
            <a:extLst>
              <a:ext uri="{FF2B5EF4-FFF2-40B4-BE49-F238E27FC236}">
                <a16:creationId xmlns:a16="http://schemas.microsoft.com/office/drawing/2014/main" id="{9E1279EB-E0AB-4343-B845-C63969BD62E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5873" y="2136493"/>
            <a:ext cx="559290" cy="559290"/>
          </a:xfrm>
          <a:prstGeom prst="rect">
            <a:avLst/>
          </a:prstGeom>
        </p:spPr>
      </p:pic>
      <p:sp>
        <p:nvSpPr>
          <p:cNvPr id="17" name="TextBox 16">
            <a:extLst>
              <a:ext uri="{FF2B5EF4-FFF2-40B4-BE49-F238E27FC236}">
                <a16:creationId xmlns:a16="http://schemas.microsoft.com/office/drawing/2014/main" id="{DE853500-9005-4DA4-AC8B-D007855B52B3}"/>
              </a:ext>
            </a:extLst>
          </p:cNvPr>
          <p:cNvSpPr txBox="1"/>
          <p:nvPr/>
        </p:nvSpPr>
        <p:spPr>
          <a:xfrm>
            <a:off x="717532" y="2712975"/>
            <a:ext cx="2693701" cy="1660743"/>
          </a:xfrm>
          <a:prstGeom prst="roundRect">
            <a:avLst>
              <a:gd name="adj" fmla="val 9595"/>
            </a:avLst>
          </a:prstGeom>
          <a:noFill/>
          <a:ln w="19050">
            <a:solidFill>
              <a:srgbClr val="7030A0"/>
            </a:solidFill>
          </a:ln>
        </p:spPr>
        <p:txBody>
          <a:bodyPr wrap="square" rtlCol="0">
            <a:spAutoFit/>
          </a:bodyPr>
          <a:lstStyle/>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No salvage prostatectomy for me. PSA free survival for limited duration not likely to be overall survival. Staging will be difficult. Have a survival intense discussion. Not certain that salvage prostatectomy would give an overall survival.</a:t>
            </a:r>
          </a:p>
        </p:txBody>
      </p:sp>
      <p:sp>
        <p:nvSpPr>
          <p:cNvPr id="18" name="TextBox 17">
            <a:extLst>
              <a:ext uri="{FF2B5EF4-FFF2-40B4-BE49-F238E27FC236}">
                <a16:creationId xmlns:a16="http://schemas.microsoft.com/office/drawing/2014/main" id="{20E971A4-0E56-4F0E-9B3E-DC4B67B9B66C}"/>
              </a:ext>
            </a:extLst>
          </p:cNvPr>
          <p:cNvSpPr txBox="1"/>
          <p:nvPr/>
        </p:nvSpPr>
        <p:spPr>
          <a:xfrm>
            <a:off x="1598174" y="2219459"/>
            <a:ext cx="1629181" cy="276999"/>
          </a:xfrm>
          <a:prstGeom prst="rect">
            <a:avLst/>
          </a:prstGeom>
          <a:noFill/>
        </p:spPr>
        <p:txBody>
          <a:bodyPr wrap="square" rtlCol="0">
            <a:spAutoFit/>
          </a:bodyPr>
          <a:lstStyle/>
          <a:p>
            <a:pPr algn="ctr"/>
            <a:r>
              <a:rPr lang="en-US" sz="1200" b="1" dirty="0"/>
              <a:t>Dr. Lee Lui </a:t>
            </a:r>
            <a:r>
              <a:rPr lang="en-US" sz="1200" b="1" dirty="0" err="1"/>
              <a:t>Shiong</a:t>
            </a:r>
            <a:endParaRPr lang="en-US" sz="1200" b="1" dirty="0"/>
          </a:p>
        </p:txBody>
      </p:sp>
      <p:sp>
        <p:nvSpPr>
          <p:cNvPr id="19" name="TextBox 18">
            <a:extLst>
              <a:ext uri="{FF2B5EF4-FFF2-40B4-BE49-F238E27FC236}">
                <a16:creationId xmlns:a16="http://schemas.microsoft.com/office/drawing/2014/main" id="{15BDE706-FC07-45D9-BB23-F919D0CF7FCC}"/>
              </a:ext>
            </a:extLst>
          </p:cNvPr>
          <p:cNvSpPr txBox="1"/>
          <p:nvPr/>
        </p:nvSpPr>
        <p:spPr>
          <a:xfrm>
            <a:off x="3550925" y="2712974"/>
            <a:ext cx="4876971" cy="1660743"/>
          </a:xfrm>
          <a:prstGeom prst="roundRect">
            <a:avLst>
              <a:gd name="adj" fmla="val 10399"/>
            </a:avLst>
          </a:prstGeom>
          <a:noFill/>
          <a:ln w="19050">
            <a:solidFill>
              <a:srgbClr val="7030A0"/>
            </a:solidFill>
          </a:ln>
        </p:spPr>
        <p:txBody>
          <a:bodyPr wrap="square" lIns="91440" tIns="45720" rIns="91440" bIns="45720" rtlCol="0" anchor="t">
            <a:spAutoFit/>
          </a:bodyPr>
          <a:lstStyle/>
          <a:p>
            <a:pPr marL="171450" lvl="0" indent="-171450">
              <a:buFont typeface="Arial" panose="020B0604020202020204" pitchFamily="34" charset="0"/>
              <a:buChar char="•"/>
            </a:pPr>
            <a:r>
              <a:rPr lang="en-US" sz="1200" dirty="0">
                <a:latin typeface="Arial"/>
                <a:cs typeface="Arial"/>
              </a:rPr>
              <a:t>In given time this patient will develop micro metastatic disease. It’s hard to calculate PSA doubling time with PSA so low, so doesn’t quite fit for SPARTAN OR PROSPER. Salvage  prostatectomy is an option but need to have a serious discussion with the patient whether he is willing to undertake certain morbidity with salvage prostatectomy with a risk of serious incompetence and other side effects. Could wait a bit longer to fit the criteria for SPARTAN or PROSPER or ARAMIS.</a:t>
            </a:r>
          </a:p>
        </p:txBody>
      </p:sp>
      <p:pic>
        <p:nvPicPr>
          <p:cNvPr id="20" name="Picture 2" descr="Photo of A/Prof Edmund Chiong">
            <a:extLst>
              <a:ext uri="{FF2B5EF4-FFF2-40B4-BE49-F238E27FC236}">
                <a16:creationId xmlns:a16="http://schemas.microsoft.com/office/drawing/2014/main" id="{3BF1F688-AB68-49AC-B8A1-9605F03D4D3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1" b="10301"/>
          <a:stretch/>
        </p:blipFill>
        <p:spPr bwMode="auto">
          <a:xfrm>
            <a:off x="4042800" y="2094208"/>
            <a:ext cx="533787" cy="559290"/>
          </a:xfrm>
          <a:prstGeom prst="ellipse">
            <a:avLst/>
          </a:prstGeom>
          <a:ln w="63500" cap="rnd">
            <a:noFill/>
          </a:ln>
          <a:effectLst>
            <a:outerShdw blurRad="381000" dist="292100" dir="5400000" sx="-80000" sy="-18000" rotWithShape="0">
              <a:srgbClr val="000000">
                <a:alpha val="22000"/>
              </a:srgbClr>
            </a:outerShdw>
          </a:effectLst>
          <a:extLst>
            <a:ext uri="{909E8E84-426E-40DD-AFC4-6F175D3DCCD1}">
              <a14:hiddenFill xmlns:a14="http://schemas.microsoft.com/office/drawing/2010/main">
                <a:solidFill>
                  <a:srgbClr val="FFFFFF"/>
                </a:solidFill>
              </a14:hiddenFill>
            </a:ext>
          </a:extLst>
        </p:spPr>
      </p:pic>
      <p:pic>
        <p:nvPicPr>
          <p:cNvPr id="21" name="Graphic 20" descr="Chat bubble with solid fill">
            <a:extLst>
              <a:ext uri="{FF2B5EF4-FFF2-40B4-BE49-F238E27FC236}">
                <a16:creationId xmlns:a16="http://schemas.microsoft.com/office/drawing/2014/main" id="{1092DE11-8DDD-4651-ACF0-7C5412FAA80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81783" y="2137893"/>
            <a:ext cx="559290" cy="559290"/>
          </a:xfrm>
          <a:prstGeom prst="rect">
            <a:avLst/>
          </a:prstGeom>
        </p:spPr>
      </p:pic>
      <p:sp>
        <p:nvSpPr>
          <p:cNvPr id="22" name="TextBox 21">
            <a:extLst>
              <a:ext uri="{FF2B5EF4-FFF2-40B4-BE49-F238E27FC236}">
                <a16:creationId xmlns:a16="http://schemas.microsoft.com/office/drawing/2014/main" id="{3796651C-085B-40A5-AE16-68568D10DAFF}"/>
              </a:ext>
            </a:extLst>
          </p:cNvPr>
          <p:cNvSpPr txBox="1"/>
          <p:nvPr/>
        </p:nvSpPr>
        <p:spPr>
          <a:xfrm>
            <a:off x="4634638" y="2222700"/>
            <a:ext cx="1722912" cy="276999"/>
          </a:xfrm>
          <a:prstGeom prst="rect">
            <a:avLst/>
          </a:prstGeom>
          <a:noFill/>
        </p:spPr>
        <p:txBody>
          <a:bodyPr wrap="square" rtlCol="0">
            <a:spAutoFit/>
          </a:bodyPr>
          <a:lstStyle/>
          <a:p>
            <a:r>
              <a:rPr lang="en-US" sz="1200" b="1" dirty="0"/>
              <a:t>A/Prof. Edmund </a:t>
            </a:r>
            <a:r>
              <a:rPr lang="en-US" sz="1200" b="1" dirty="0" err="1"/>
              <a:t>Chiong</a:t>
            </a:r>
            <a:endParaRPr lang="en-US" sz="1200" b="1" dirty="0"/>
          </a:p>
        </p:txBody>
      </p:sp>
    </p:spTree>
    <p:extLst>
      <p:ext uri="{BB962C8B-B14F-4D97-AF65-F5344CB8AC3E}">
        <p14:creationId xmlns:p14="http://schemas.microsoft.com/office/powerpoint/2010/main" val="2983172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CD9744-EB81-4EA1-B060-F89680BF98A5}"/>
              </a:ext>
            </a:extLst>
          </p:cNvPr>
          <p:cNvSpPr txBox="1"/>
          <p:nvPr/>
        </p:nvSpPr>
        <p:spPr>
          <a:xfrm>
            <a:off x="1496888" y="3071455"/>
            <a:ext cx="9510131" cy="715089"/>
          </a:xfrm>
          <a:prstGeom prst="roundRect">
            <a:avLst/>
          </a:prstGeom>
          <a:noFill/>
        </p:spPr>
        <p:txBody>
          <a:bodyPr wrap="square">
            <a:spAutoFit/>
          </a:bodyPr>
          <a:lstStyle/>
          <a:p>
            <a:pPr lvl="0" algn="ctr"/>
            <a:r>
              <a:rPr lang="en-US" sz="3600" b="1"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375387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787</Words>
  <Application>Microsoft Office PowerPoint</Application>
  <PresentationFormat>Widescreen</PresentationFormat>
  <Paragraphs>61</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Ruzanna Mustafa</dc:creator>
  <cp:lastModifiedBy>Ruzanna Mustafa</cp:lastModifiedBy>
  <cp:revision>1</cp:revision>
  <dcterms:created xsi:type="dcterms:W3CDTF">2022-02-23T03:33:33Z</dcterms:created>
  <dcterms:modified xsi:type="dcterms:W3CDTF">2022-03-04T08:49:14Z</dcterms:modified>
</cp:coreProperties>
</file>