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134959497" r:id="rId2"/>
    <p:sldId id="288" r:id="rId3"/>
    <p:sldId id="291" r:id="rId4"/>
    <p:sldId id="2134959495" r:id="rId5"/>
    <p:sldId id="2134959496" r:id="rId6"/>
    <p:sldId id="29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825F00-FACC-8D46-24E1-577DD786872C}" name="Ankit Kulshrestha" initials="AK" userId="S::Ankit.K@eversana.com::f77e09f5-b6b8-4abf-aa12-6d6e066f5757" providerId="AD"/>
  <p188:author id="{64C7715A-170A-7190-2105-9D3AB51E6F27}" name="Neel Patel" initials="NP" userId="S::Neel.Patel@eversana.com::d2b6518e-6815-43a0-8bb9-cfe43f2996f9" providerId="AD"/>
  <p188:author id="{AB62006D-94C7-C307-CE40-F8EADFDB4A1F}" name="Charu" initials="C" userId="S::Charu.Rawat@eversana.com::b7d891a4-a4cd-4e2e-ad8a-d9f3e73b860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u Rawat" initials="CR" lastIdx="2" clrIdx="0">
    <p:extLst>
      <p:ext uri="{19B8F6BF-5375-455C-9EA6-DF929625EA0E}">
        <p15:presenceInfo xmlns:p15="http://schemas.microsoft.com/office/powerpoint/2012/main" userId="S::Charu.Rawat@eversana.com::b7d891a4-a4cd-4e2e-ad8a-d9f3e73b8600" providerId="AD"/>
      </p:ext>
    </p:extLst>
  </p:cmAuthor>
  <p:cmAuthor id="2" name="Axel S. Merseburger" initials="ASM" lastIdx="3" clrIdx="1">
    <p:extLst>
      <p:ext uri="{19B8F6BF-5375-455C-9EA6-DF929625EA0E}">
        <p15:presenceInfo xmlns:p15="http://schemas.microsoft.com/office/powerpoint/2012/main" userId="Axel S. Merseburger" providerId="None"/>
      </p:ext>
    </p:extLst>
  </p:cmAuthor>
  <p:cmAuthor id="3" name="Neel Patel" initials="NP" lastIdx="3" clrIdx="2">
    <p:extLst>
      <p:ext uri="{19B8F6BF-5375-455C-9EA6-DF929625EA0E}">
        <p15:presenceInfo xmlns:p15="http://schemas.microsoft.com/office/powerpoint/2012/main" userId="S::Neel.Patel@eversana.com::d2b6518e-6815-43a0-8bb9-cfe43f2996f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E0FF"/>
    <a:srgbClr val="25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96" autoAdjust="0"/>
    <p:restoredTop sz="92980"/>
  </p:normalViewPr>
  <p:slideViewPr>
    <p:cSldViewPr snapToGrid="0">
      <p:cViewPr varScale="1">
        <p:scale>
          <a:sx n="67" d="100"/>
          <a:sy n="67" d="100"/>
        </p:scale>
        <p:origin x="12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zanna Mustafa" userId="67c88144-be73-44be-8cc4-79ba49da2fce" providerId="ADAL" clId="{3B6F5E8A-598F-4308-BEB9-50F3FFA163E4}"/>
    <pc:docChg chg="delSld modSld">
      <pc:chgData name="Ruzanna Mustafa" userId="67c88144-be73-44be-8cc4-79ba49da2fce" providerId="ADAL" clId="{3B6F5E8A-598F-4308-BEB9-50F3FFA163E4}" dt="2022-03-04T08:46:23.137" v="2" actId="2696"/>
      <pc:docMkLst>
        <pc:docMk/>
      </pc:docMkLst>
      <pc:sldChg chg="del">
        <pc:chgData name="Ruzanna Mustafa" userId="67c88144-be73-44be-8cc4-79ba49da2fce" providerId="ADAL" clId="{3B6F5E8A-598F-4308-BEB9-50F3FFA163E4}" dt="2022-03-04T08:46:23.137" v="2" actId="2696"/>
        <pc:sldMkLst>
          <pc:docMk/>
          <pc:sldMk cId="1800475194" sldId="256"/>
        </pc:sldMkLst>
      </pc:sldChg>
      <pc:sldChg chg="del">
        <pc:chgData name="Ruzanna Mustafa" userId="67c88144-be73-44be-8cc4-79ba49da2fce" providerId="ADAL" clId="{3B6F5E8A-598F-4308-BEB9-50F3FFA163E4}" dt="2022-02-21T09:04:40.758" v="0" actId="2696"/>
        <pc:sldMkLst>
          <pc:docMk/>
          <pc:sldMk cId="613172528" sldId="2134959494"/>
        </pc:sldMkLst>
      </pc:sldChg>
      <pc:sldChg chg="modSp mod">
        <pc:chgData name="Ruzanna Mustafa" userId="67c88144-be73-44be-8cc4-79ba49da2fce" providerId="ADAL" clId="{3B6F5E8A-598F-4308-BEB9-50F3FFA163E4}" dt="2022-03-04T08:46:18.702" v="1" actId="6549"/>
        <pc:sldMkLst>
          <pc:docMk/>
          <pc:sldMk cId="1917611100" sldId="2134959497"/>
        </pc:sldMkLst>
        <pc:spChg chg="mod">
          <ac:chgData name="Ruzanna Mustafa" userId="67c88144-be73-44be-8cc4-79ba49da2fce" providerId="ADAL" clId="{3B6F5E8A-598F-4308-BEB9-50F3FFA163E4}" dt="2022-03-04T08:46:18.702" v="1" actId="6549"/>
          <ac:spMkLst>
            <pc:docMk/>
            <pc:sldMk cId="1917611100" sldId="2134959497"/>
            <ac:spMk id="3" creationId="{5DC20CAC-176E-4707-A30F-9AF079AFDBC3}"/>
          </ac:spMkLst>
        </pc:spChg>
      </pc:sldChg>
      <pc:sldMasterChg chg="delSldLayout">
        <pc:chgData name="Ruzanna Mustafa" userId="67c88144-be73-44be-8cc4-79ba49da2fce" providerId="ADAL" clId="{3B6F5E8A-598F-4308-BEB9-50F3FFA163E4}" dt="2022-02-21T09:04:40.758" v="0" actId="2696"/>
        <pc:sldMasterMkLst>
          <pc:docMk/>
          <pc:sldMasterMk cId="3117799850" sldId="2147483648"/>
        </pc:sldMasterMkLst>
        <pc:sldLayoutChg chg="del">
          <pc:chgData name="Ruzanna Mustafa" userId="67c88144-be73-44be-8cc4-79ba49da2fce" providerId="ADAL" clId="{3B6F5E8A-598F-4308-BEB9-50F3FFA163E4}" dt="2022-02-21T09:04:40.758" v="0" actId="2696"/>
          <pc:sldLayoutMkLst>
            <pc:docMk/>
            <pc:sldMasterMk cId="3117799850" sldId="2147483648"/>
            <pc:sldLayoutMk cId="1184833613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BE5F1-1731-4378-A98B-9939430ED341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1E90-440C-47B3-B575-706B5A7C1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81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91E90-440C-47B3-B575-706B5A7C18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64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91E90-440C-47B3-B575-706B5A7C18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32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1ECB1-866C-4081-9234-F348BC4A1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45FE8F-8292-4CF5-9C53-7807B4289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0E508-74E4-43A5-A01F-010792EF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973C2-BF9E-401A-B12D-35DEDE559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F5884-8872-4D3D-A4C1-DEA29AB47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5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619ED-2CD7-4B1A-A64D-74B271B02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23B6E-C895-4C24-9C78-7F7C77CF2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5C74C-41D6-4881-A514-7C8164E8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ADFCF-CE37-4161-9906-39A47DCD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374C8-BD48-4868-906F-B2E726A7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0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F7D093-1EC6-4679-B017-6D2FA608F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07B15E-82C2-467E-AC2E-215644EB7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A400D-ED25-4B92-9FC7-0FE22A44C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E83D1-88AE-48D5-9424-02FBD4DD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8E657-D93F-42CE-B79D-F2E5DE95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5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D446C-865B-4D0E-8BC9-86529586E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62778-720C-4A40-9D09-59BE92F53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946B0-7C5B-469B-98EA-82FF0132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588A9-C767-4472-8A6E-87F9F343C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B5185-C1F2-48B2-80D8-63EE2F4C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2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CC05B-84C2-445E-8BF8-5F74A5AB2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E8851-C486-4F3F-98E4-C5E4BDB90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2E683-EFE0-4D9F-AE82-448873706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EAACF-74DC-4092-AE83-5CDFB9F4B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81528-5A55-456F-A798-84C538533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2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B4304-F426-4799-B665-A227457B1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D21E2-A25E-47C1-8111-E265C74C69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3BCB4-02DB-4E48-BFD7-7288CB63B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F9CD0-AE2F-4D6F-8E50-FB1043F13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49625-0ADA-403D-A4BF-47EA9B2A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04087-E8EA-4F6A-930D-E7B5527C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3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C04B5-B973-4D7B-8A93-7142AA4D2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E349B-E0D9-45EE-B696-A55599DBA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BE9465-7236-4797-AF33-83271521E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17EDD0-0EE0-48DC-A260-E6273470CA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265D58-49E8-412B-B105-7B5407ED9B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197EFD-BB90-4B3D-84DD-2ADCE4C43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16718D-3431-4908-8A03-BAF4920F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F1268F-999F-405F-80FD-6CBC8EC1F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9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0F5FF-6902-4425-93FF-18B6AF36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81E036-F06C-4FCE-A2B8-981F41971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3A5F75-7D98-4EA2-A409-018CD8155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D0ADF-EFDC-4AD9-ADB9-ACBE522B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9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6AB145-688B-44A1-9774-2A243F974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70C033-A5BC-4F9D-9EE3-A4180AB66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5861F-9444-460A-A184-406E2E01D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8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8497D-4705-4F8A-8B3D-3959542F2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2EE60-8DE6-4E7E-87F9-891062658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99C9B-1C07-4D9E-A38A-3191600AF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F83D6-5A25-488E-B20C-70577BDBD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7B7E0-765F-43B1-9E54-F92C30333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FA0D3-1B4B-4173-84E6-1B27411A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4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54D55-6A67-4965-8DF8-FC5DB25A6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1BA2CF-5638-4083-805A-627BB904B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384459-9E20-4734-9B6A-1F02E4638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ABA02A-452A-4134-8F90-EEDD038AD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1FB59-F2C2-4ED2-9783-6E431427D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FE5AF-8D2E-4C2C-A0F3-4AFBDA58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0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748040-1BB8-49D7-849C-C83B60C1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25167-4C7B-4FAD-813A-DB4A4438F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DDB71-8203-4844-86B1-92D3E3E4A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B4AA6-14E2-464E-92E3-028039538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8A0BA-96F7-451D-9B08-FFFA06DA8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ADDCAE-E569-4986-9443-497B4900E619}"/>
              </a:ext>
            </a:extLst>
          </p:cNvPr>
          <p:cNvGrpSpPr/>
          <p:nvPr userDrawn="1"/>
        </p:nvGrpSpPr>
        <p:grpSpPr>
          <a:xfrm>
            <a:off x="10313932" y="71898"/>
            <a:ext cx="1878068" cy="609139"/>
            <a:chOff x="9276957" y="104045"/>
            <a:chExt cx="2787148" cy="111219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C2F4B7-E9BE-47D2-8A44-5289EA9C84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9276957" y="211218"/>
              <a:ext cx="2571762" cy="100502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85E2EA-60C5-46BE-8C34-9951E371C45B}"/>
                </a:ext>
              </a:extLst>
            </p:cNvPr>
            <p:cNvSpPr txBox="1"/>
            <p:nvPr userDrawn="1"/>
          </p:nvSpPr>
          <p:spPr>
            <a:xfrm>
              <a:off x="10890869" y="104045"/>
              <a:ext cx="1173236" cy="433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7030A0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Project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97BFF0D-419E-4D72-8B2C-A8095094F2D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59816" y="690101"/>
            <a:ext cx="1381163" cy="4091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EAB1F0-5949-47C8-BBF6-49B3AA997E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7000" t="12235" r="9874" b="11836"/>
          <a:stretch/>
        </p:blipFill>
        <p:spPr>
          <a:xfrm>
            <a:off x="10467364" y="6243403"/>
            <a:ext cx="1604546" cy="55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9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C20CAC-176E-4707-A30F-9AF079AFDBC3}"/>
              </a:ext>
            </a:extLst>
          </p:cNvPr>
          <p:cNvSpPr txBox="1"/>
          <p:nvPr/>
        </p:nvSpPr>
        <p:spPr>
          <a:xfrm>
            <a:off x="1928312" y="2336401"/>
            <a:ext cx="8656912" cy="1645563"/>
          </a:xfrm>
          <a:prstGeom prst="roundRect">
            <a:avLst>
              <a:gd name="adj" fmla="val 8743"/>
            </a:avLst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Low-risk/low-volume </a:t>
            </a:r>
            <a:r>
              <a:rPr lang="en-US" sz="4800" b="1" dirty="0" err="1">
                <a:solidFill>
                  <a:schemeClr val="bg1"/>
                </a:solidFill>
              </a:rPr>
              <a:t>mCSPC</a:t>
            </a:r>
            <a:endParaRPr lang="en-US" sz="4800" b="1" dirty="0">
              <a:solidFill>
                <a:schemeClr val="bg1"/>
              </a:solidFill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761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75F9D328-849B-4896-9FC5-E0E3F5922CDE}"/>
              </a:ext>
            </a:extLst>
          </p:cNvPr>
          <p:cNvSpPr txBox="1"/>
          <p:nvPr/>
        </p:nvSpPr>
        <p:spPr>
          <a:xfrm>
            <a:off x="598192" y="1458532"/>
            <a:ext cx="1819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Patient detailing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89A44F-A8F2-40ED-9D78-386ABE30FAF4}"/>
              </a:ext>
            </a:extLst>
          </p:cNvPr>
          <p:cNvSpPr txBox="1"/>
          <p:nvPr/>
        </p:nvSpPr>
        <p:spPr>
          <a:xfrm>
            <a:off x="2713298" y="1414495"/>
            <a:ext cx="9081090" cy="2146935"/>
          </a:xfrm>
          <a:prstGeom prst="roundRect">
            <a:avLst>
              <a:gd name="adj" fmla="val 11060"/>
            </a:avLst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case of 65-year-old healthy and active male patient with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mCSPC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was discussed. Patient had low Gleason score and a single bone metastasis, hydronephrosis, and incomplete bladder emptying. First symptoms started in January 2020 with fatigue and shoulder pain.</a:t>
            </a:r>
          </a:p>
          <a:p>
            <a:pPr marL="538163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Co-morbidity: Hypertension</a:t>
            </a:r>
          </a:p>
          <a:p>
            <a:pPr marL="538163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DRE: Hard mass, cT4</a:t>
            </a:r>
          </a:p>
          <a:p>
            <a:pPr marL="538163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PSA: 67.4 ng/mL</a:t>
            </a:r>
          </a:p>
          <a:p>
            <a:pPr marL="538163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Bone metastases: 1 vertebral</a:t>
            </a:r>
          </a:p>
          <a:p>
            <a:pPr marL="538163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Biopsy results: Gleason score 3 + 4 = 7, no signs of any other cancer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0F8F0C43-889B-48AB-9E1E-062C571C2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7885" y="1896505"/>
            <a:ext cx="1440328" cy="1440328"/>
          </a:xfrm>
          <a:prstGeom prst="rect">
            <a:avLst/>
          </a:prstGeom>
        </p:spPr>
      </p:pic>
      <p:pic>
        <p:nvPicPr>
          <p:cNvPr id="22" name="Graphic 21" descr="Questions outline">
            <a:extLst>
              <a:ext uri="{FF2B5EF4-FFF2-40B4-BE49-F238E27FC236}">
                <a16:creationId xmlns:a16="http://schemas.microsoft.com/office/drawing/2014/main" id="{0BDE7BC2-52BC-4659-BC65-65F5EBC767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8207" y="4615244"/>
            <a:ext cx="1272422" cy="127242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980C365-3920-40FE-84D3-6783C47D31F7}"/>
              </a:ext>
            </a:extLst>
          </p:cNvPr>
          <p:cNvSpPr txBox="1"/>
          <p:nvPr/>
        </p:nvSpPr>
        <p:spPr>
          <a:xfrm>
            <a:off x="644667" y="6365741"/>
            <a:ext cx="98214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ADT: androgen-deprivation therapy; DRE: digital rectal exam; 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mCSPC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metastatic castrate-sensitive prostate cancer; PSA: prostate-specific antigen; RT: radiation therapy</a:t>
            </a: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EF9D29-4D14-405B-8BF3-DB735FCD97E1}"/>
              </a:ext>
            </a:extLst>
          </p:cNvPr>
          <p:cNvSpPr txBox="1"/>
          <p:nvPr/>
        </p:nvSpPr>
        <p:spPr>
          <a:xfrm>
            <a:off x="650800" y="4081787"/>
            <a:ext cx="903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Discussion: How would you treat this patient?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BAF930-A8B9-4274-8367-659DB94753C8}"/>
              </a:ext>
            </a:extLst>
          </p:cNvPr>
          <p:cNvSpPr txBox="1"/>
          <p:nvPr/>
        </p:nvSpPr>
        <p:spPr>
          <a:xfrm>
            <a:off x="2109402" y="5562554"/>
            <a:ext cx="3096780" cy="374571"/>
          </a:xfrm>
          <a:prstGeom prst="roundRect">
            <a:avLst/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b="1" dirty="0"/>
              <a:t>ADT + RT to primary tumor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2C8DD5D-3974-421F-91FC-2F89A5E0D39B}"/>
              </a:ext>
            </a:extLst>
          </p:cNvPr>
          <p:cNvSpPr txBox="1"/>
          <p:nvPr/>
        </p:nvSpPr>
        <p:spPr>
          <a:xfrm>
            <a:off x="2109402" y="4723840"/>
            <a:ext cx="1872887" cy="374571"/>
          </a:xfrm>
          <a:prstGeom prst="roundRect">
            <a:avLst/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GB" b="1" dirty="0">
                <a:sym typeface="Noto Sans CJK TC Bold"/>
              </a:rPr>
              <a:t>ADT + docetaxel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7B9458-EACB-42DC-A00A-9D52A86E1F61}"/>
              </a:ext>
            </a:extLst>
          </p:cNvPr>
          <p:cNvSpPr txBox="1"/>
          <p:nvPr/>
        </p:nvSpPr>
        <p:spPr>
          <a:xfrm>
            <a:off x="9116018" y="4731349"/>
            <a:ext cx="2022963" cy="374571"/>
          </a:xfrm>
          <a:prstGeom prst="roundRect">
            <a:avLst/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GB" b="1" dirty="0">
                <a:sym typeface="Noto Sans CJK TC Bold"/>
              </a:rPr>
              <a:t>ADT monotherapy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D4F462-9820-4A52-889A-618556C10C7A}"/>
              </a:ext>
            </a:extLst>
          </p:cNvPr>
          <p:cNvSpPr txBox="1"/>
          <p:nvPr/>
        </p:nvSpPr>
        <p:spPr>
          <a:xfrm>
            <a:off x="4561895" y="4737100"/>
            <a:ext cx="3906131" cy="374571"/>
          </a:xfrm>
          <a:prstGeom prst="roundRect">
            <a:avLst/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defTabSz="228600" hangingPunct="0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  <a:sym typeface="Noto Sans CJK TC Bold"/>
              </a:rPr>
              <a:t>ADT + Apalutamide or Enzalutamide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873DA7D-9689-4D14-9CA3-5E69BC71C32B}"/>
              </a:ext>
            </a:extLst>
          </p:cNvPr>
          <p:cNvSpPr txBox="1"/>
          <p:nvPr/>
        </p:nvSpPr>
        <p:spPr>
          <a:xfrm>
            <a:off x="4001547" y="4785885"/>
            <a:ext cx="472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194185-A483-4AA2-99DD-67CDB4BB9EFC}"/>
              </a:ext>
            </a:extLst>
          </p:cNvPr>
          <p:cNvSpPr txBox="1"/>
          <p:nvPr/>
        </p:nvSpPr>
        <p:spPr>
          <a:xfrm>
            <a:off x="8555670" y="4810007"/>
            <a:ext cx="472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9C80E3D-3B16-40B0-AEB1-4EEE523D5C1F}"/>
              </a:ext>
            </a:extLst>
          </p:cNvPr>
          <p:cNvSpPr txBox="1"/>
          <p:nvPr/>
        </p:nvSpPr>
        <p:spPr>
          <a:xfrm>
            <a:off x="11226625" y="4810006"/>
            <a:ext cx="472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540272B-02A6-4E2D-9064-280C12FF53CD}"/>
              </a:ext>
            </a:extLst>
          </p:cNvPr>
          <p:cNvSpPr txBox="1"/>
          <p:nvPr/>
        </p:nvSpPr>
        <p:spPr>
          <a:xfrm>
            <a:off x="5319030" y="5639815"/>
            <a:ext cx="472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CD8A5C-921E-400D-A7BC-DD1C678B532C}"/>
              </a:ext>
            </a:extLst>
          </p:cNvPr>
          <p:cNvSpPr txBox="1"/>
          <p:nvPr/>
        </p:nvSpPr>
        <p:spPr>
          <a:xfrm>
            <a:off x="513132" y="282197"/>
            <a:ext cx="9531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details and discussion plan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0A61010-5345-45C0-8726-9C48A41F81CB}"/>
              </a:ext>
            </a:extLst>
          </p:cNvPr>
          <p:cNvSpPr txBox="1"/>
          <p:nvPr/>
        </p:nvSpPr>
        <p:spPr>
          <a:xfrm>
            <a:off x="5853981" y="5576732"/>
            <a:ext cx="5876081" cy="374571"/>
          </a:xfrm>
          <a:prstGeom prst="roundRect">
            <a:avLst/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ADT + RT + Apalutamide or Enzalutamide or Abiraterone</a:t>
            </a:r>
          </a:p>
        </p:txBody>
      </p:sp>
    </p:spTree>
    <p:extLst>
      <p:ext uri="{BB962C8B-B14F-4D97-AF65-F5344CB8AC3E}">
        <p14:creationId xmlns:p14="http://schemas.microsoft.com/office/powerpoint/2010/main" val="285065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5B3D92-2413-46CB-9D19-D567B4D7668C}"/>
              </a:ext>
            </a:extLst>
          </p:cNvPr>
          <p:cNvSpPr txBox="1"/>
          <p:nvPr/>
        </p:nvSpPr>
        <p:spPr>
          <a:xfrm>
            <a:off x="538815" y="268627"/>
            <a:ext cx="714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Panelist insights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3424DF-95E6-45A4-952C-C77A927A8F9C}"/>
              </a:ext>
            </a:extLst>
          </p:cNvPr>
          <p:cNvSpPr txBox="1"/>
          <p:nvPr/>
        </p:nvSpPr>
        <p:spPr>
          <a:xfrm>
            <a:off x="6677537" y="1664050"/>
            <a:ext cx="5064883" cy="4376023"/>
          </a:xfrm>
          <a:prstGeom prst="roundRect">
            <a:avLst>
              <a:gd name="adj" fmla="val 5998"/>
            </a:avLst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panelists agreed that: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Treatment intensification improves overall survival also in low-risk/low-volume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mCSPC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Approach of the treatment should be multi-disciplinary and decision-making is rested with patient collaboration.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TITAN, ARCHES, ENZAMET trials showed benefit in overall survival in patients on ADT + oral agent.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RT + combined systemic therapy is another option to treat the primary tumor, as per STAMPEDE trial.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ADT + prostate radiation can be advocated if the patient can tolerate.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79C15F-B11A-493E-AE24-202B75D8377B}"/>
              </a:ext>
            </a:extLst>
          </p:cNvPr>
          <p:cNvSpPr txBox="1"/>
          <p:nvPr/>
        </p:nvSpPr>
        <p:spPr>
          <a:xfrm>
            <a:off x="630862" y="6451857"/>
            <a:ext cx="10137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A/Prof: Associate Professor; ADT: androgen-deprivation therapy; APA: Apalutamide;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Enza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: Enzalutamide;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mCSPC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: metastatic castrate-sensitive prostate cancer; MDT: multidisciplinary team; OS: overall survival; RT: radiation therapy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A6C1B2-EB35-42B4-AE25-D44B887BF083}"/>
              </a:ext>
            </a:extLst>
          </p:cNvPr>
          <p:cNvSpPr txBox="1"/>
          <p:nvPr/>
        </p:nvSpPr>
        <p:spPr>
          <a:xfrm>
            <a:off x="553805" y="1015852"/>
            <a:ext cx="98792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 shared regional insights about rational management of this case and choice of treatment for such patients.</a:t>
            </a:r>
          </a:p>
        </p:txBody>
      </p:sp>
      <p:pic>
        <p:nvPicPr>
          <p:cNvPr id="18" name="Picture 2" descr="Dr Lee Lui Shiong from Sengkang General Hospital">
            <a:extLst>
              <a:ext uri="{FF2B5EF4-FFF2-40B4-BE49-F238E27FC236}">
                <a16:creationId xmlns:a16="http://schemas.microsoft.com/office/drawing/2014/main" id="{B344F199-6031-490B-91D8-997D55C92A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91"/>
          <a:stretch/>
        </p:blipFill>
        <p:spPr bwMode="auto">
          <a:xfrm>
            <a:off x="631111" y="1492842"/>
            <a:ext cx="914401" cy="9580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9332DA6-03F9-4709-B337-A3823276E250}"/>
              </a:ext>
            </a:extLst>
          </p:cNvPr>
          <p:cNvSpPr txBox="1"/>
          <p:nvPr/>
        </p:nvSpPr>
        <p:spPr>
          <a:xfrm>
            <a:off x="1872702" y="1488391"/>
            <a:ext cx="4535185" cy="1660743"/>
          </a:xfrm>
          <a:prstGeom prst="roundRect">
            <a:avLst>
              <a:gd name="adj" fmla="val 9595"/>
            </a:avLst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patient should be seen in MDT clinic and must participate in therapy discussions.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 this case, the weightage is more towards quality of life.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combination of ADT + oral agent would be preferable.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Chemotherapy as an oral agent is not ideal for this patient and is a better fit for high-volume disease.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RT + combined systemic therapy to treat the primary tumor can also be considered.</a:t>
            </a:r>
          </a:p>
        </p:txBody>
      </p:sp>
      <p:pic>
        <p:nvPicPr>
          <p:cNvPr id="23" name="Graphic 22" descr="Chat bubble with solid fill">
            <a:extLst>
              <a:ext uri="{FF2B5EF4-FFF2-40B4-BE49-F238E27FC236}">
                <a16:creationId xmlns:a16="http://schemas.microsoft.com/office/drawing/2014/main" id="{BA166837-6FC1-429A-A7BC-EF5F98787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4677" y="1488391"/>
            <a:ext cx="559290" cy="55929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AF03EC4-12C9-4165-BA6D-413174908559}"/>
              </a:ext>
            </a:extLst>
          </p:cNvPr>
          <p:cNvSpPr txBox="1"/>
          <p:nvPr/>
        </p:nvSpPr>
        <p:spPr>
          <a:xfrm>
            <a:off x="273720" y="2513088"/>
            <a:ext cx="1629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A/Prof. Lee Lui </a:t>
            </a:r>
            <a:r>
              <a:rPr lang="en-US" sz="1100" b="1" dirty="0" err="1"/>
              <a:t>Shiong</a:t>
            </a:r>
            <a:endParaRPr lang="en-US" sz="1100" b="1" dirty="0"/>
          </a:p>
        </p:txBody>
      </p:sp>
      <p:pic>
        <p:nvPicPr>
          <p:cNvPr id="26" name="Picture 2" descr="Dr. Loh Chit  Sin">
            <a:extLst>
              <a:ext uri="{FF2B5EF4-FFF2-40B4-BE49-F238E27FC236}">
                <a16:creationId xmlns:a16="http://schemas.microsoft.com/office/drawing/2014/main" id="{4F5F0A4E-0298-4960-8446-4E749BBE7F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3" r="8657" b="24727"/>
          <a:stretch/>
        </p:blipFill>
        <p:spPr bwMode="auto">
          <a:xfrm>
            <a:off x="630862" y="3218796"/>
            <a:ext cx="854502" cy="9580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raphic 26" descr="Chat bubble with solid fill">
            <a:extLst>
              <a:ext uri="{FF2B5EF4-FFF2-40B4-BE49-F238E27FC236}">
                <a16:creationId xmlns:a16="http://schemas.microsoft.com/office/drawing/2014/main" id="{D7A4C31B-4AEF-4431-84FF-25B7A3A8B4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3235" y="3298726"/>
            <a:ext cx="522653" cy="55929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24B7E22-C579-4D7A-BEB0-36CE90A322B5}"/>
              </a:ext>
            </a:extLst>
          </p:cNvPr>
          <p:cNvSpPr txBox="1"/>
          <p:nvPr/>
        </p:nvSpPr>
        <p:spPr>
          <a:xfrm>
            <a:off x="1872702" y="3290206"/>
            <a:ext cx="4526596" cy="1123712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 agreement with A/Prof Lee’s suggestion, at least radiation therapy can be considered for this patient.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For patients who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are not inclined to radiation, but still wish to have the primary lesions treated occasionally, such patients can be considered for surgery.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1DAA8E-A1CF-42A9-B10C-A4FA5639BA3C}"/>
              </a:ext>
            </a:extLst>
          </p:cNvPr>
          <p:cNvSpPr txBox="1"/>
          <p:nvPr/>
        </p:nvSpPr>
        <p:spPr>
          <a:xfrm>
            <a:off x="243522" y="4226696"/>
            <a:ext cx="1629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Dr. </a:t>
            </a:r>
            <a:r>
              <a:rPr lang="en-US" sz="1100" b="1" dirty="0" err="1"/>
              <a:t>Loh</a:t>
            </a:r>
            <a:r>
              <a:rPr lang="en-US" sz="1100" b="1" dirty="0"/>
              <a:t> Chit Sin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6C4E7F-EAF8-454B-841F-DE73493F4AC4}"/>
              </a:ext>
            </a:extLst>
          </p:cNvPr>
          <p:cNvSpPr txBox="1"/>
          <p:nvPr/>
        </p:nvSpPr>
        <p:spPr>
          <a:xfrm>
            <a:off x="1872702" y="4560191"/>
            <a:ext cx="4535186" cy="1856125"/>
          </a:xfrm>
          <a:prstGeom prst="roundRect">
            <a:avLst>
              <a:gd name="adj" fmla="val 10399"/>
            </a:avLst>
          </a:prstGeom>
          <a:noFill/>
          <a:ln w="19050">
            <a:solidFill>
              <a:srgbClr val="7030A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Preference would be to start with a hormonal treatment + oral agents, as its effects in terms of OS is more profound than ADT + RT to prostate alone, possibly followed by radiation therapy to prostate later.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ADT + oral agent (APA or ENZA) which will be beneficial based on TITAN, ENZAMET and ARCHES studies, even though it is a low volume disease.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ADT + prostate radiation can be advocated if the patient can tolerate.</a:t>
            </a:r>
          </a:p>
        </p:txBody>
      </p:sp>
      <p:pic>
        <p:nvPicPr>
          <p:cNvPr id="34" name="Picture 2" descr="Photo of A/Prof Edmund Chiong">
            <a:extLst>
              <a:ext uri="{FF2B5EF4-FFF2-40B4-BE49-F238E27FC236}">
                <a16:creationId xmlns:a16="http://schemas.microsoft.com/office/drawing/2014/main" id="{08CC8358-EC42-4AFB-B763-B737FBC00A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301"/>
          <a:stretch/>
        </p:blipFill>
        <p:spPr bwMode="auto">
          <a:xfrm>
            <a:off x="602007" y="4682033"/>
            <a:ext cx="914400" cy="9580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Graphic 34" descr="Chat bubble with solid fill">
            <a:extLst>
              <a:ext uri="{FF2B5EF4-FFF2-40B4-BE49-F238E27FC236}">
                <a16:creationId xmlns:a16="http://schemas.microsoft.com/office/drawing/2014/main" id="{B3302064-3700-406E-A058-5F9DE61EA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4677" y="4636376"/>
            <a:ext cx="559290" cy="55929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8F25803-9B90-4783-9F58-080C3BA4DA43}"/>
              </a:ext>
            </a:extLst>
          </p:cNvPr>
          <p:cNvSpPr txBox="1"/>
          <p:nvPr/>
        </p:nvSpPr>
        <p:spPr>
          <a:xfrm>
            <a:off x="372124" y="5672310"/>
            <a:ext cx="1629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A/Prof. Edmund </a:t>
            </a:r>
            <a:r>
              <a:rPr lang="en-US" sz="1100" b="1" dirty="0" err="1"/>
              <a:t>Chiong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744742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048327-D96B-4046-AFB3-02AB3C9940FB}"/>
              </a:ext>
            </a:extLst>
          </p:cNvPr>
          <p:cNvSpPr txBox="1"/>
          <p:nvPr/>
        </p:nvSpPr>
        <p:spPr>
          <a:xfrm>
            <a:off x="517363" y="269610"/>
            <a:ext cx="6977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insights</a:t>
            </a:r>
          </a:p>
        </p:txBody>
      </p:sp>
      <p:graphicFrame>
        <p:nvGraphicFramePr>
          <p:cNvPr id="3" name="Table 16">
            <a:extLst>
              <a:ext uri="{FF2B5EF4-FFF2-40B4-BE49-F238E27FC236}">
                <a16:creationId xmlns:a16="http://schemas.microsoft.com/office/drawing/2014/main" id="{D5F46CCE-D51F-4E4E-802D-D6A68280C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642696"/>
              </p:ext>
            </p:extLst>
          </p:nvPr>
        </p:nvGraphicFramePr>
        <p:xfrm>
          <a:off x="641934" y="3105390"/>
          <a:ext cx="5530161" cy="2524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029">
                  <a:extLst>
                    <a:ext uri="{9D8B030D-6E8A-4147-A177-3AD203B41FA5}">
                      <a16:colId xmlns:a16="http://schemas.microsoft.com/office/drawing/2014/main" val="1079266343"/>
                    </a:ext>
                  </a:extLst>
                </a:gridCol>
                <a:gridCol w="1495647">
                  <a:extLst>
                    <a:ext uri="{9D8B030D-6E8A-4147-A177-3AD203B41FA5}">
                      <a16:colId xmlns:a16="http://schemas.microsoft.com/office/drawing/2014/main" val="2814773455"/>
                    </a:ext>
                  </a:extLst>
                </a:gridCol>
                <a:gridCol w="1284540">
                  <a:extLst>
                    <a:ext uri="{9D8B030D-6E8A-4147-A177-3AD203B41FA5}">
                      <a16:colId xmlns:a16="http://schemas.microsoft.com/office/drawing/2014/main" val="4036085231"/>
                    </a:ext>
                  </a:extLst>
                </a:gridCol>
                <a:gridCol w="1365945">
                  <a:extLst>
                    <a:ext uri="{9D8B030D-6E8A-4147-A177-3AD203B41FA5}">
                      <a16:colId xmlns:a16="http://schemas.microsoft.com/office/drawing/2014/main" val="2316780435"/>
                    </a:ext>
                  </a:extLst>
                </a:gridCol>
              </a:tblGrid>
              <a:tr h="644690">
                <a:tc>
                  <a:txBody>
                    <a:bodyPr/>
                    <a:lstStyle/>
                    <a:p>
                      <a:pPr algn="l"/>
                      <a:r>
                        <a:rPr lang="en-US" sz="1700" dirty="0">
                          <a:solidFill>
                            <a:schemeClr val="bg1"/>
                          </a:solidFill>
                        </a:rPr>
                        <a:t>Trials/</a:t>
                      </a:r>
                    </a:p>
                    <a:p>
                      <a:pPr algn="l"/>
                      <a:r>
                        <a:rPr lang="en-US" sz="1700" dirty="0">
                          <a:solidFill>
                            <a:schemeClr val="bg1"/>
                          </a:solidFill>
                        </a:rPr>
                        <a:t>Parameters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bg1"/>
                          </a:solidFill>
                        </a:rPr>
                        <a:t>STAMPEDE</a:t>
                      </a:r>
                      <a:r>
                        <a:rPr lang="en-US" sz="1700" baseline="300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bg1"/>
                          </a:solidFill>
                        </a:rPr>
                        <a:t>ARCHES</a:t>
                      </a:r>
                      <a:r>
                        <a:rPr lang="en-US" sz="1700" baseline="300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bg1"/>
                          </a:solidFill>
                        </a:rPr>
                        <a:t>TITAN</a:t>
                      </a:r>
                      <a:r>
                        <a:rPr lang="en-US" sz="1700" baseline="300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713622"/>
                  </a:ext>
                </a:extLst>
              </a:tr>
              <a:tr h="626484">
                <a:tc>
                  <a:txBody>
                    <a:bodyPr/>
                    <a:lstStyle/>
                    <a:p>
                      <a:pPr algn="l"/>
                      <a:r>
                        <a:rPr lang="en-US" sz="1700" b="1" dirty="0"/>
                        <a:t>Intervention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ADT + Doc/RT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ADT + </a:t>
                      </a:r>
                      <a:r>
                        <a:rPr lang="en-US" sz="1700" dirty="0" err="1"/>
                        <a:t>Enza</a:t>
                      </a:r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ADT + </a:t>
                      </a:r>
                      <a:r>
                        <a:rPr lang="en-US" sz="1700" dirty="0" err="1"/>
                        <a:t>Apa</a:t>
                      </a:r>
                      <a:endParaRPr lang="en-US" sz="1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883091"/>
                  </a:ext>
                </a:extLst>
              </a:tr>
              <a:tr h="626484">
                <a:tc>
                  <a:txBody>
                    <a:bodyPr/>
                    <a:lstStyle/>
                    <a:p>
                      <a:pPr algn="l"/>
                      <a:r>
                        <a:rPr lang="en-US" sz="1700" b="1" dirty="0"/>
                        <a:t>Comparator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ADT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ADT + PBO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ADT + PBO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3215029"/>
                  </a:ext>
                </a:extLst>
              </a:tr>
              <a:tr h="626484">
                <a:tc>
                  <a:txBody>
                    <a:bodyPr/>
                    <a:lstStyle/>
                    <a:p>
                      <a:pPr algn="l"/>
                      <a:r>
                        <a:rPr lang="en-US" sz="1700" b="1" dirty="0"/>
                        <a:t>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3901959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BB9800E2-34EB-4C73-AD8F-9582AD9BBAF8}"/>
              </a:ext>
            </a:extLst>
          </p:cNvPr>
          <p:cNvGrpSpPr/>
          <p:nvPr/>
        </p:nvGrpSpPr>
        <p:grpSpPr>
          <a:xfrm>
            <a:off x="2439119" y="5063724"/>
            <a:ext cx="3413445" cy="476956"/>
            <a:chOff x="7763798" y="3275586"/>
            <a:chExt cx="3413445" cy="476956"/>
          </a:xfrm>
        </p:grpSpPr>
        <p:pic>
          <p:nvPicPr>
            <p:cNvPr id="12" name="Graphic 11" descr="Arrow Up with solid fill">
              <a:extLst>
                <a:ext uri="{FF2B5EF4-FFF2-40B4-BE49-F238E27FC236}">
                  <a16:creationId xmlns:a16="http://schemas.microsoft.com/office/drawing/2014/main" id="{B8ABB8E4-C73B-4A53-AE3D-31820249C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63798" y="3277497"/>
              <a:ext cx="669851" cy="455428"/>
            </a:xfrm>
            <a:prstGeom prst="rect">
              <a:avLst/>
            </a:prstGeom>
          </p:spPr>
        </p:pic>
        <p:pic>
          <p:nvPicPr>
            <p:cNvPr id="13" name="Graphic 12" descr="Arrow Up with solid fill">
              <a:extLst>
                <a:ext uri="{FF2B5EF4-FFF2-40B4-BE49-F238E27FC236}">
                  <a16:creationId xmlns:a16="http://schemas.microsoft.com/office/drawing/2014/main" id="{ECC69EA9-B4B7-464D-B2D6-D6832FC66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47520" y="3275586"/>
              <a:ext cx="669851" cy="455428"/>
            </a:xfrm>
            <a:prstGeom prst="rect">
              <a:avLst/>
            </a:prstGeom>
          </p:spPr>
        </p:pic>
        <p:pic>
          <p:nvPicPr>
            <p:cNvPr id="18" name="Graphic 17" descr="Arrow Up with solid fill">
              <a:extLst>
                <a:ext uri="{FF2B5EF4-FFF2-40B4-BE49-F238E27FC236}">
                  <a16:creationId xmlns:a16="http://schemas.microsoft.com/office/drawing/2014/main" id="{E54AC67E-9427-408C-A3E9-C9DACEF99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507392" y="3297114"/>
              <a:ext cx="669851" cy="45542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8F108D4-B320-4C1F-AE41-B726D003E43C}"/>
              </a:ext>
            </a:extLst>
          </p:cNvPr>
          <p:cNvGrpSpPr/>
          <p:nvPr/>
        </p:nvGrpSpPr>
        <p:grpSpPr>
          <a:xfrm>
            <a:off x="655617" y="5650244"/>
            <a:ext cx="1700166" cy="246221"/>
            <a:chOff x="8094078" y="243069"/>
            <a:chExt cx="2221701" cy="246221"/>
          </a:xfrm>
        </p:grpSpPr>
        <p:pic>
          <p:nvPicPr>
            <p:cNvPr id="22" name="Graphic 21" descr="Arrow Up with solid fill">
              <a:extLst>
                <a:ext uri="{FF2B5EF4-FFF2-40B4-BE49-F238E27FC236}">
                  <a16:creationId xmlns:a16="http://schemas.microsoft.com/office/drawing/2014/main" id="{CCA79C13-28EC-44AF-B4B7-948CE9396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94078" y="296749"/>
              <a:ext cx="204235" cy="13885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A2D972C-0436-46C7-B490-8973BE89969E}"/>
                </a:ext>
              </a:extLst>
            </p:cNvPr>
            <p:cNvSpPr txBox="1"/>
            <p:nvPr/>
          </p:nvSpPr>
          <p:spPr>
            <a:xfrm>
              <a:off x="8242736" y="243069"/>
              <a:ext cx="20730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meaning better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D4F0959-A929-4D1E-9E88-929805E559EC}"/>
              </a:ext>
            </a:extLst>
          </p:cNvPr>
          <p:cNvSpPr txBox="1"/>
          <p:nvPr/>
        </p:nvSpPr>
        <p:spPr>
          <a:xfrm>
            <a:off x="637285" y="6482728"/>
            <a:ext cx="9697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Abi: Abiraterone; ADT: androgen-deprivation therapy; 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Apa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Apalutamide; Doc: Docetaxel; 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Enza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Enzalutamide; Expo: exponential; OS: overall survival; PBO: placebo; RT: radiotherapy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820915-A2C1-454B-A113-9B4C70EB4687}"/>
              </a:ext>
            </a:extLst>
          </p:cNvPr>
          <p:cNvSpPr txBox="1"/>
          <p:nvPr/>
        </p:nvSpPr>
        <p:spPr>
          <a:xfrm>
            <a:off x="637285" y="6236611"/>
            <a:ext cx="10122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da-DK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Parker C, et al. Lancet. 2018;392:2353-66. 2. Andrew J. Armstrong, presented at ESMO 2021; LBA25. 3. </a:t>
            </a:r>
            <a:r>
              <a:rPr lang="it-IT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Chi, KN. et al. ASCO-GU 2021. Oral Presentation #11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980C97-46C1-43D6-93B1-B43E2B6B8E5D}"/>
              </a:ext>
            </a:extLst>
          </p:cNvPr>
          <p:cNvSpPr txBox="1"/>
          <p:nvPr/>
        </p:nvSpPr>
        <p:spPr>
          <a:xfrm>
            <a:off x="618141" y="1213067"/>
            <a:ext cx="10773194" cy="1572974"/>
          </a:xfrm>
          <a:prstGeom prst="roundRect">
            <a:avLst>
              <a:gd name="adj" fmla="val 5998"/>
            </a:avLst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Apalutamide showed OS benefits in both low-volume and high-volume disease patients, as evident from TITAN study.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Similar OS benefit was shown by enzalutamide in ARCHES trial sub-group analysis, regardless of tumor volume.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STAMPEDE study, standard of care + radiation therapy to primary tumor revealed OS benefits only in patients with low-burden disease.</a:t>
            </a:r>
          </a:p>
        </p:txBody>
      </p:sp>
      <p:pic>
        <p:nvPicPr>
          <p:cNvPr id="30" name="圖片 4">
            <a:extLst>
              <a:ext uri="{FF2B5EF4-FFF2-40B4-BE49-F238E27FC236}">
                <a16:creationId xmlns:a16="http://schemas.microsoft.com/office/drawing/2014/main" id="{2939A932-D0FE-4D4F-B946-EE94DBFED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7139" y="3519630"/>
            <a:ext cx="4839226" cy="21099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C06F8D8-1D05-4791-9731-4A6F4B800CFD}"/>
              </a:ext>
            </a:extLst>
          </p:cNvPr>
          <p:cNvSpPr/>
          <p:nvPr/>
        </p:nvSpPr>
        <p:spPr>
          <a:xfrm>
            <a:off x="6507139" y="3127896"/>
            <a:ext cx="4839226" cy="32085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Low-metastatic burden disease</a:t>
            </a:r>
            <a:r>
              <a:rPr lang="en-US" b="1" baseline="30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4290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F661B4-4DBF-47FB-8FB9-94AA6C8F87E6}"/>
              </a:ext>
            </a:extLst>
          </p:cNvPr>
          <p:cNvSpPr txBox="1"/>
          <p:nvPr/>
        </p:nvSpPr>
        <p:spPr>
          <a:xfrm>
            <a:off x="517188" y="256148"/>
            <a:ext cx="6853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and Conclusion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40BBD5-6759-4177-9526-590664B0B18B}"/>
              </a:ext>
            </a:extLst>
          </p:cNvPr>
          <p:cNvSpPr txBox="1"/>
          <p:nvPr/>
        </p:nvSpPr>
        <p:spPr>
          <a:xfrm>
            <a:off x="839480" y="6280681"/>
            <a:ext cx="91338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ADT: androgen-deprivation therapy;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mCSPC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metastatic castrate-sensitive prostate cancer; OS: overall survival</a:t>
            </a: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5FE280-6877-4904-9F88-60C1B6F707A4}"/>
              </a:ext>
            </a:extLst>
          </p:cNvPr>
          <p:cNvSpPr txBox="1"/>
          <p:nvPr/>
        </p:nvSpPr>
        <p:spPr>
          <a:xfrm>
            <a:off x="637110" y="1341334"/>
            <a:ext cx="10942791" cy="2438638"/>
          </a:xfrm>
          <a:prstGeom prst="roundRect">
            <a:avLst>
              <a:gd name="adj" fmla="val 5998"/>
            </a:avLst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361950" indent="-2698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Treatment intensification improves overall survival also in low-risk/low-volume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mCSPC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1950" indent="-2698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TITAN, ARCHES, ENZAMET trials showed benefit in overall survival in patients on ADT + oral agent.</a:t>
            </a:r>
          </a:p>
          <a:p>
            <a:pPr marL="361950" indent="-2698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ADT + prostate radiation can be considered if the patient can tolerate. If not radiation therapy, then primary lesions can be removed surgically (but high-level evidence for OS benefit is still lacking).</a:t>
            </a:r>
          </a:p>
          <a:p>
            <a:pPr marL="361950" indent="-2698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Both, enzalutamide and apalutamide showed OS benefits regardless of disease-volume.</a:t>
            </a:r>
          </a:p>
          <a:p>
            <a:pPr marL="361950" indent="-2698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Similar OS benefit was observed for STAMPEDE study, only in patients with low-burden disease.</a:t>
            </a:r>
          </a:p>
        </p:txBody>
      </p:sp>
    </p:spTree>
    <p:extLst>
      <p:ext uri="{BB962C8B-B14F-4D97-AF65-F5344CB8AC3E}">
        <p14:creationId xmlns:p14="http://schemas.microsoft.com/office/powerpoint/2010/main" val="168629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CD9744-EB81-4EA1-B060-F89680BF98A5}"/>
              </a:ext>
            </a:extLst>
          </p:cNvPr>
          <p:cNvSpPr txBox="1"/>
          <p:nvPr/>
        </p:nvSpPr>
        <p:spPr>
          <a:xfrm>
            <a:off x="1496888" y="3071455"/>
            <a:ext cx="9510131" cy="715089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065551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814</Words>
  <Application>Microsoft Office PowerPoint</Application>
  <PresentationFormat>Widescreen</PresentationFormat>
  <Paragraphs>75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Adobe Heiti Std R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Sophia Meow Cheng [JACMY]</dc:creator>
  <cp:lastModifiedBy>Ruzanna Mustafa</cp:lastModifiedBy>
  <cp:revision>303</cp:revision>
  <dcterms:created xsi:type="dcterms:W3CDTF">2021-09-08T01:57:49Z</dcterms:created>
  <dcterms:modified xsi:type="dcterms:W3CDTF">2022-03-04T08:46:24Z</dcterms:modified>
</cp:coreProperties>
</file>