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34959500" r:id="rId2"/>
    <p:sldId id="288" r:id="rId3"/>
    <p:sldId id="2134959495" r:id="rId4"/>
    <p:sldId id="2134959498" r:id="rId5"/>
    <p:sldId id="2134959497" r:id="rId6"/>
    <p:sldId id="2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825F00-FACC-8D46-24E1-577DD786872C}" name="Ankit Kulshrestha" initials="AK" userId="S::Ankit.K@eversana.com::f77e09f5-b6b8-4abf-aa12-6d6e066f5757" providerId="AD"/>
  <p188:author id="{64C7715A-170A-7190-2105-9D3AB51E6F27}" name="Neel Patel" initials="NP" userId="S::Neel.Patel@eversana.com::d2b6518e-6815-43a0-8bb9-cfe43f2996f9" providerId="AD"/>
  <p188:author id="{AB62006D-94C7-C307-CE40-F8EADFDB4A1F}" name="Charu" initials="C" userId="S::Charu.Rawat@eversana.com::b7d891a4-a4cd-4e2e-ad8a-d9f3e73b86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u Rawat" initials="CR" lastIdx="2" clrIdx="0">
    <p:extLst>
      <p:ext uri="{19B8F6BF-5375-455C-9EA6-DF929625EA0E}">
        <p15:presenceInfo xmlns:p15="http://schemas.microsoft.com/office/powerpoint/2012/main" userId="S::Charu.Rawat@eversana.com::b7d891a4-a4cd-4e2e-ad8a-d9f3e73b86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zanna Mustafa" userId="67c88144-be73-44be-8cc4-79ba49da2fce" providerId="ADAL" clId="{05B179F1-5BCC-4264-94D1-4458DC53D839}"/>
    <pc:docChg chg="undo custSel addSld delSld modSld">
      <pc:chgData name="Ruzanna Mustafa" userId="67c88144-be73-44be-8cc4-79ba49da2fce" providerId="ADAL" clId="{05B179F1-5BCC-4264-94D1-4458DC53D839}" dt="2022-03-04T08:48:16.269" v="6" actId="6549"/>
      <pc:docMkLst>
        <pc:docMk/>
      </pc:docMkLst>
      <pc:sldChg chg="del">
        <pc:chgData name="Ruzanna Mustafa" userId="67c88144-be73-44be-8cc4-79ba49da2fce" providerId="ADAL" clId="{05B179F1-5BCC-4264-94D1-4458DC53D839}" dt="2022-03-04T08:48:07.789" v="2" actId="2696"/>
        <pc:sldMkLst>
          <pc:docMk/>
          <pc:sldMk cId="1800475194" sldId="256"/>
        </pc:sldMkLst>
      </pc:sldChg>
      <pc:sldChg chg="del">
        <pc:chgData name="Ruzanna Mustafa" userId="67c88144-be73-44be-8cc4-79ba49da2fce" providerId="ADAL" clId="{05B179F1-5BCC-4264-94D1-4458DC53D839}" dt="2022-02-21T09:05:05.617" v="0" actId="2696"/>
        <pc:sldMkLst>
          <pc:docMk/>
          <pc:sldMk cId="1783169961" sldId="2134959499"/>
        </pc:sldMkLst>
      </pc:sldChg>
      <pc:sldChg chg="modSp mod">
        <pc:chgData name="Ruzanna Mustafa" userId="67c88144-be73-44be-8cc4-79ba49da2fce" providerId="ADAL" clId="{05B179F1-5BCC-4264-94D1-4458DC53D839}" dt="2022-03-04T08:48:16.269" v="6" actId="6549"/>
        <pc:sldMkLst>
          <pc:docMk/>
          <pc:sldMk cId="1917611100" sldId="2134959500"/>
        </pc:sldMkLst>
        <pc:spChg chg="mod">
          <ac:chgData name="Ruzanna Mustafa" userId="67c88144-be73-44be-8cc4-79ba49da2fce" providerId="ADAL" clId="{05B179F1-5BCC-4264-94D1-4458DC53D839}" dt="2022-03-04T08:48:16.269" v="6" actId="6549"/>
          <ac:spMkLst>
            <pc:docMk/>
            <pc:sldMk cId="1917611100" sldId="2134959500"/>
            <ac:spMk id="3" creationId="{5DC20CAC-176E-4707-A30F-9AF079AFDBC3}"/>
          </ac:spMkLst>
        </pc:spChg>
      </pc:sldChg>
      <pc:sldChg chg="add del">
        <pc:chgData name="Ruzanna Mustafa" userId="67c88144-be73-44be-8cc4-79ba49da2fce" providerId="ADAL" clId="{05B179F1-5BCC-4264-94D1-4458DC53D839}" dt="2022-03-04T08:48:09.848" v="3" actId="2696"/>
        <pc:sldMkLst>
          <pc:docMk/>
          <pc:sldMk cId="49252285" sldId="2134959501"/>
        </pc:sldMkLst>
      </pc:sldChg>
      <pc:sldMasterChg chg="delSldLayout">
        <pc:chgData name="Ruzanna Mustafa" userId="67c88144-be73-44be-8cc4-79ba49da2fce" providerId="ADAL" clId="{05B179F1-5BCC-4264-94D1-4458DC53D839}" dt="2022-02-21T09:05:05.617" v="0" actId="2696"/>
        <pc:sldMasterMkLst>
          <pc:docMk/>
          <pc:sldMasterMk cId="3117799850" sldId="2147483648"/>
        </pc:sldMasterMkLst>
        <pc:sldLayoutChg chg="del">
          <pc:chgData name="Ruzanna Mustafa" userId="67c88144-be73-44be-8cc4-79ba49da2fce" providerId="ADAL" clId="{05B179F1-5BCC-4264-94D1-4458DC53D839}" dt="2022-02-21T09:05:05.617" v="0" actId="2696"/>
          <pc:sldLayoutMkLst>
            <pc:docMk/>
            <pc:sldMasterMk cId="3117799850" sldId="2147483648"/>
            <pc:sldLayoutMk cId="1184833613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ECB1-866C-4081-9234-F348BC4A1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5FE8F-8292-4CF5-9C53-7807B4289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0E508-74E4-43A5-A01F-010792EF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973C2-BF9E-401A-B12D-35DEDE55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5884-8872-4D3D-A4C1-DEA29AB4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9ED-2CD7-4B1A-A64D-74B271B0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23B6E-C895-4C24-9C78-7F7C77CF2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C74C-41D6-4881-A514-7C8164E8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ADFCF-CE37-4161-9906-39A47DCD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74C8-BD48-4868-906F-B2E726A7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7D093-1EC6-4679-B017-6D2FA608F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7B15E-82C2-467E-AC2E-215644EB7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A400D-ED25-4B92-9FC7-0FE22A44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E83D1-88AE-48D5-9424-02FBD4DD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E657-D93F-42CE-B79D-F2E5DE95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446C-865B-4D0E-8BC9-86529586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2778-720C-4A40-9D09-59BE92F5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46B0-7C5B-469B-98EA-82FF013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588A9-C767-4472-8A6E-87F9F343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B5185-C1F2-48B2-80D8-63EE2F4C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2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C05B-84C2-445E-8BF8-5F74A5AB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8851-C486-4F3F-98E4-C5E4BDB9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2E683-EFE0-4D9F-AE82-44887370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EAACF-74DC-4092-AE83-5CDFB9F4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1528-5A55-456F-A798-84C53853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4304-F426-4799-B665-A227457B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21E2-A25E-47C1-8111-E265C74C6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3BCB4-02DB-4E48-BFD7-7288CB63B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F9CD0-AE2F-4D6F-8E50-FB1043F1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49625-0ADA-403D-A4BF-47EA9B2A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04087-E8EA-4F6A-930D-E7B5527C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04B5-B973-4D7B-8A93-7142AA4D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349B-E0D9-45EE-B696-A55599DB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E9465-7236-4797-AF33-83271521E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7EDD0-0EE0-48DC-A260-E6273470C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65D58-49E8-412B-B105-7B5407ED9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97EFD-BB90-4B3D-84DD-2ADCE4C4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6718D-3431-4908-8A03-BAF4920F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1268F-999F-405F-80FD-6CBC8EC1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F5FF-6902-4425-93FF-18B6AF36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1E036-F06C-4FCE-A2B8-981F4197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A5F75-7D98-4EA2-A409-018CD815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D0ADF-EFDC-4AD9-ADB9-ACBE522B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AB145-688B-44A1-9774-2A243F97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0C033-A5BC-4F9D-9EE3-A4180AB6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5861F-9444-460A-A184-406E2E01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497D-4705-4F8A-8B3D-3959542F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EE60-8DE6-4E7E-87F9-89106265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99C9B-1C07-4D9E-A38A-3191600AF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F83D6-5A25-488E-B20C-70577BDB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7B7E0-765F-43B1-9E54-F92C3033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FA0D3-1B4B-4173-84E6-1B27411A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4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4D55-6A67-4965-8DF8-FC5DB25A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BA2CF-5638-4083-805A-627BB904B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84459-9E20-4734-9B6A-1F02E4638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BA02A-452A-4134-8F90-EEDD038A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1FB59-F2C2-4ED2-9783-6E431427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FE5AF-8D2E-4C2C-A0F3-4AFBDA58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48040-1BB8-49D7-849C-C83B60C1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5167-4C7B-4FAD-813A-DB4A4438F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DDB71-8203-4844-86B1-92D3E3E4A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4AA6-14E2-464E-92E3-028039538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8A0BA-96F7-451D-9B08-FFFA06DA8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ADDCAE-E569-4986-9443-497B4900E619}"/>
              </a:ext>
            </a:extLst>
          </p:cNvPr>
          <p:cNvGrpSpPr/>
          <p:nvPr userDrawn="1"/>
        </p:nvGrpSpPr>
        <p:grpSpPr>
          <a:xfrm>
            <a:off x="10313932" y="71898"/>
            <a:ext cx="1878068" cy="609139"/>
            <a:chOff x="9276957" y="104045"/>
            <a:chExt cx="2787148" cy="11121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C2F4B7-E9BE-47D2-8A44-5289EA9C8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9276957" y="211218"/>
              <a:ext cx="2571762" cy="10050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5E2EA-60C5-46BE-8C34-9951E371C45B}"/>
                </a:ext>
              </a:extLst>
            </p:cNvPr>
            <p:cNvSpPr txBox="1"/>
            <p:nvPr userDrawn="1"/>
          </p:nvSpPr>
          <p:spPr>
            <a:xfrm>
              <a:off x="10890869" y="104045"/>
              <a:ext cx="1173236" cy="4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7030A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Project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BFF0D-419E-4D72-8B2C-A8095094F2D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59816" y="690101"/>
            <a:ext cx="1381163" cy="409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EAB1F0-5949-47C8-BBF6-49B3AA997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7000" t="12235" r="9874" b="11836"/>
          <a:stretch/>
        </p:blipFill>
        <p:spPr>
          <a:xfrm>
            <a:off x="10467364" y="6243403"/>
            <a:ext cx="1604546" cy="5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9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C20CAC-176E-4707-A30F-9AF079AFDBC3}"/>
              </a:ext>
            </a:extLst>
          </p:cNvPr>
          <p:cNvSpPr txBox="1"/>
          <p:nvPr/>
        </p:nvSpPr>
        <p:spPr>
          <a:xfrm>
            <a:off x="1885781" y="1386560"/>
            <a:ext cx="8656912" cy="3194328"/>
          </a:xfrm>
          <a:prstGeom prst="roundRect">
            <a:avLst>
              <a:gd name="adj" fmla="val 8743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Subsequent therapy after upfront chemo or neoadjuvant hormonal therapy (NHT)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61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8DC70C28-F5EC-4844-BB01-F5D8A85338F9}"/>
              </a:ext>
            </a:extLst>
          </p:cNvPr>
          <p:cNvSpPr txBox="1"/>
          <p:nvPr/>
        </p:nvSpPr>
        <p:spPr>
          <a:xfrm>
            <a:off x="513132" y="282197"/>
            <a:ext cx="9531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details and discussion plan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2C7DE9-F11A-444B-A829-18F8B467F9B0}"/>
              </a:ext>
            </a:extLst>
          </p:cNvPr>
          <p:cNvSpPr txBox="1"/>
          <p:nvPr/>
        </p:nvSpPr>
        <p:spPr>
          <a:xfrm>
            <a:off x="1652598" y="1514636"/>
            <a:ext cx="248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Patient detailing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371C26-E833-45FE-A6B5-2617B150379F}"/>
              </a:ext>
            </a:extLst>
          </p:cNvPr>
          <p:cNvSpPr txBox="1"/>
          <p:nvPr/>
        </p:nvSpPr>
        <p:spPr>
          <a:xfrm>
            <a:off x="686295" y="2261445"/>
            <a:ext cx="5826643" cy="3565446"/>
          </a:xfrm>
          <a:prstGeom prst="roundRect">
            <a:avLst>
              <a:gd name="adj" fmla="val 11060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60-year-old case with adenocarcinoma progressing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mCRPC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was discussed.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Patient had hypertension and no drug allergy history.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Gleason score was 4+3=7.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CT scan and RO showed pelvic lymph nodes along with multiple bone lesions.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Routine investigations: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PSA: 220 ng/mL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ALP: 554 IU/L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Patient had upfront chemotherapy and received Apalutamide and then progressed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mCRPC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F1CAA85-7F79-4878-B649-7C3DB0F20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513" y="1339477"/>
            <a:ext cx="858763" cy="887115"/>
          </a:xfrm>
          <a:prstGeom prst="rect">
            <a:avLst/>
          </a:prstGeom>
        </p:spPr>
      </p:pic>
      <p:pic>
        <p:nvPicPr>
          <p:cNvPr id="46" name="Graphic 45" descr="Questions outline">
            <a:extLst>
              <a:ext uri="{FF2B5EF4-FFF2-40B4-BE49-F238E27FC236}">
                <a16:creationId xmlns:a16="http://schemas.microsoft.com/office/drawing/2014/main" id="{41EE8A51-12D3-4C53-B685-2DA86F5A0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9618" y="1289228"/>
            <a:ext cx="958353" cy="95835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2C93450-D4B9-4A78-B815-436EEB111058}"/>
              </a:ext>
            </a:extLst>
          </p:cNvPr>
          <p:cNvSpPr txBox="1"/>
          <p:nvPr/>
        </p:nvSpPr>
        <p:spPr>
          <a:xfrm>
            <a:off x="754420" y="6336767"/>
            <a:ext cx="9821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ALP: alkaline phosphatase; CT: computed tomography;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mCRPC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metastatic castration-resistant prostate cancer; PSA: prostate specific antigen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0A8DDA-7AC6-47EC-9DD6-22403C2C153C}"/>
              </a:ext>
            </a:extLst>
          </p:cNvPr>
          <p:cNvSpPr txBox="1"/>
          <p:nvPr/>
        </p:nvSpPr>
        <p:spPr>
          <a:xfrm>
            <a:off x="7697971" y="1467594"/>
            <a:ext cx="385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Discussion: How would you treat this patient?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1E9A4F-3A3C-409E-A06A-7D1D7912B96F}"/>
              </a:ext>
            </a:extLst>
          </p:cNvPr>
          <p:cNvSpPr txBox="1"/>
          <p:nvPr/>
        </p:nvSpPr>
        <p:spPr>
          <a:xfrm>
            <a:off x="9314821" y="2835991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B10360-A6AB-4DE9-8A51-2169697832AC}"/>
              </a:ext>
            </a:extLst>
          </p:cNvPr>
          <p:cNvSpPr txBox="1"/>
          <p:nvPr/>
        </p:nvSpPr>
        <p:spPr>
          <a:xfrm>
            <a:off x="9343585" y="3633511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B8FDC8-E3B9-4C54-9333-130647FFF3F9}"/>
              </a:ext>
            </a:extLst>
          </p:cNvPr>
          <p:cNvSpPr txBox="1"/>
          <p:nvPr/>
        </p:nvSpPr>
        <p:spPr>
          <a:xfrm>
            <a:off x="8522709" y="2404976"/>
            <a:ext cx="2075624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 dirty="0"/>
              <a:t>Abiraterone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089BDE-6DC0-4597-86C0-01F91CB8DEE0}"/>
              </a:ext>
            </a:extLst>
          </p:cNvPr>
          <p:cNvSpPr txBox="1"/>
          <p:nvPr/>
        </p:nvSpPr>
        <p:spPr>
          <a:xfrm>
            <a:off x="8561538" y="3963791"/>
            <a:ext cx="2036797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Enzalutamide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AB9496-EF30-4FB4-8372-C54CE96332AD}"/>
              </a:ext>
            </a:extLst>
          </p:cNvPr>
          <p:cNvSpPr txBox="1"/>
          <p:nvPr/>
        </p:nvSpPr>
        <p:spPr>
          <a:xfrm>
            <a:off x="8561539" y="3157111"/>
            <a:ext cx="2036797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defTabSz="228600" hangingPunct="0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sym typeface="Noto Sans CJK TC Bold"/>
              </a:rPr>
              <a:t>Docetaxel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FA7071-9F61-420B-A70A-3D0180BC3271}"/>
              </a:ext>
            </a:extLst>
          </p:cNvPr>
          <p:cNvSpPr txBox="1"/>
          <p:nvPr/>
        </p:nvSpPr>
        <p:spPr>
          <a:xfrm>
            <a:off x="9343584" y="4414089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DB9820-DA13-4ED7-AD05-0967183533DE}"/>
              </a:ext>
            </a:extLst>
          </p:cNvPr>
          <p:cNvSpPr txBox="1"/>
          <p:nvPr/>
        </p:nvSpPr>
        <p:spPr>
          <a:xfrm>
            <a:off x="9314821" y="5239324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368233-DF26-40A7-B2D0-FDE16BEA5EC1}"/>
              </a:ext>
            </a:extLst>
          </p:cNvPr>
          <p:cNvSpPr txBox="1"/>
          <p:nvPr/>
        </p:nvSpPr>
        <p:spPr>
          <a:xfrm>
            <a:off x="8561537" y="4740057"/>
            <a:ext cx="2036797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 dirty="0">
                <a:sym typeface="Noto Sans CJK TC Bold"/>
              </a:rPr>
              <a:t>Radium-223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4C624E9-9D15-4535-8B66-E43D50532D7F}"/>
              </a:ext>
            </a:extLst>
          </p:cNvPr>
          <p:cNvSpPr txBox="1"/>
          <p:nvPr/>
        </p:nvSpPr>
        <p:spPr>
          <a:xfrm>
            <a:off x="8522709" y="5584931"/>
            <a:ext cx="2075625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 dirty="0">
                <a:sym typeface="Noto Sans CJK TC Bold"/>
              </a:rPr>
              <a:t>Cabazitaxel</a:t>
            </a:r>
          </a:p>
        </p:txBody>
      </p:sp>
    </p:spTree>
    <p:extLst>
      <p:ext uri="{BB962C8B-B14F-4D97-AF65-F5344CB8AC3E}">
        <p14:creationId xmlns:p14="http://schemas.microsoft.com/office/powerpoint/2010/main" val="285065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4C529C-3388-476E-9F76-4622C22D129D}"/>
              </a:ext>
            </a:extLst>
          </p:cNvPr>
          <p:cNvSpPr txBox="1"/>
          <p:nvPr/>
        </p:nvSpPr>
        <p:spPr>
          <a:xfrm>
            <a:off x="515408" y="296887"/>
            <a:ext cx="714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 insights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2E2E6-2164-4916-A8CF-AC4231BF1C94}"/>
              </a:ext>
            </a:extLst>
          </p:cNvPr>
          <p:cNvSpPr txBox="1"/>
          <p:nvPr/>
        </p:nvSpPr>
        <p:spPr>
          <a:xfrm>
            <a:off x="7386929" y="1693826"/>
            <a:ext cx="4297647" cy="4047113"/>
          </a:xfrm>
          <a:prstGeom prst="roundRect">
            <a:avLst>
              <a:gd name="adj" fmla="val 4422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panelists agreed that: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Choice of therapy depends on individual practice.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Back-to-back monotherapy agents is not a better option to treat the patient.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Germline mutation testing can also benefit the treatment procedure.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this patient, changing treatment to another AR-blocker will not be beneficial.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Gallium and Lutetium,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theranostic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twins, are advisable for treatment.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Lutetium-PSMA and PARP inhibitors can be considered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D29F8-BEB3-4E84-B56A-BC99BDD22C8B}"/>
              </a:ext>
            </a:extLst>
          </p:cNvPr>
          <p:cNvSpPr txBox="1"/>
          <p:nvPr/>
        </p:nvSpPr>
        <p:spPr>
          <a:xfrm>
            <a:off x="515408" y="6448333"/>
            <a:ext cx="9618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A/Prof: Associate Professor; AR: androgen receptor; PSMA: prostate specific membrane antigen; PARP: poly adenosine diphosphate-ribose polymerase</a:t>
            </a:r>
          </a:p>
        </p:txBody>
      </p:sp>
      <p:pic>
        <p:nvPicPr>
          <p:cNvPr id="8" name="Picture 2" descr="Dr. Loh Chit  Sin">
            <a:extLst>
              <a:ext uri="{FF2B5EF4-FFF2-40B4-BE49-F238E27FC236}">
                <a16:creationId xmlns:a16="http://schemas.microsoft.com/office/drawing/2014/main" id="{B3F60697-CC5C-44E1-A4EA-0F370A8F7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r="8657" b="24727"/>
          <a:stretch/>
        </p:blipFill>
        <p:spPr bwMode="auto">
          <a:xfrm>
            <a:off x="708990" y="1608884"/>
            <a:ext cx="914400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r Lee Lui Shiong from Sengkang General Hospital">
            <a:extLst>
              <a:ext uri="{FF2B5EF4-FFF2-40B4-BE49-F238E27FC236}">
                <a16:creationId xmlns:a16="http://schemas.microsoft.com/office/drawing/2014/main" id="{F976CE9B-337C-4E65-98BC-1E86BA2D9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1"/>
          <a:stretch/>
        </p:blipFill>
        <p:spPr bwMode="auto">
          <a:xfrm>
            <a:off x="708991" y="3187850"/>
            <a:ext cx="914400" cy="93305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E0F2B76D-AC89-4AB4-9F80-89CA68FCE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8034" y="3196225"/>
            <a:ext cx="559290" cy="5592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88111-D759-4690-AA4C-3B23EA22C0E4}"/>
              </a:ext>
            </a:extLst>
          </p:cNvPr>
          <p:cNvSpPr txBox="1"/>
          <p:nvPr/>
        </p:nvSpPr>
        <p:spPr>
          <a:xfrm>
            <a:off x="2117489" y="3086974"/>
            <a:ext cx="4846320" cy="1269980"/>
          </a:xfrm>
          <a:prstGeom prst="roundRect">
            <a:avLst>
              <a:gd name="adj" fmla="val 9595"/>
            </a:avLst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Most patients prefer oral agents as they are convenient to use.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the patient has already received one novel AR driven agent and gets switched to other, the efficacy is limited.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my practice, we would also consider germline mutation testing.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patient has a long runway and has time to try different combinations.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1B409F-D31E-4A30-AE7A-812AF82FB15E}"/>
              </a:ext>
            </a:extLst>
          </p:cNvPr>
          <p:cNvSpPr txBox="1"/>
          <p:nvPr/>
        </p:nvSpPr>
        <p:spPr>
          <a:xfrm>
            <a:off x="2117489" y="1533918"/>
            <a:ext cx="4846320" cy="1328023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 treatment options are reasonable alternatives, however one not reported is Lutetium.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 the patient has already had Apalutamide, change to another AR pathway blocker will not be effective.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 long as gallium scan is positive, I would consider the patient for Lutetium.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 descr="Chat bubble with solid fill">
            <a:extLst>
              <a:ext uri="{FF2B5EF4-FFF2-40B4-BE49-F238E27FC236}">
                <a16:creationId xmlns:a16="http://schemas.microsoft.com/office/drawing/2014/main" id="{E8B18D46-1C70-4890-885C-5095030A3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510" y="1693826"/>
            <a:ext cx="559290" cy="5592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71E007-DB10-4D3F-AED7-27DF1FE607DE}"/>
              </a:ext>
            </a:extLst>
          </p:cNvPr>
          <p:cNvSpPr txBox="1"/>
          <p:nvPr/>
        </p:nvSpPr>
        <p:spPr>
          <a:xfrm>
            <a:off x="515408" y="915758"/>
            <a:ext cx="9879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shared regional insights about rational management of this case and choice of treatment for such patients.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9DF465-3CC5-40BD-93D9-4AF76DA5D1A1}"/>
              </a:ext>
            </a:extLst>
          </p:cNvPr>
          <p:cNvSpPr txBox="1"/>
          <p:nvPr/>
        </p:nvSpPr>
        <p:spPr>
          <a:xfrm>
            <a:off x="376136" y="2586972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Dr. </a:t>
            </a:r>
            <a:r>
              <a:rPr lang="en-US" sz="1100" b="1" dirty="0" err="1"/>
              <a:t>Loh</a:t>
            </a:r>
            <a:r>
              <a:rPr lang="en-US" sz="1100" b="1" dirty="0"/>
              <a:t> Chit Sin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833C6-7605-45FC-94C2-DE36CA226E4B}"/>
              </a:ext>
            </a:extLst>
          </p:cNvPr>
          <p:cNvSpPr txBox="1"/>
          <p:nvPr/>
        </p:nvSpPr>
        <p:spPr>
          <a:xfrm>
            <a:off x="425225" y="4191955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A/Prof. Lee Lui </a:t>
            </a:r>
            <a:r>
              <a:rPr lang="en-US" sz="1100" b="1" dirty="0" err="1"/>
              <a:t>Shiong</a:t>
            </a:r>
            <a:endParaRPr lang="en-US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FA1EA-0040-487E-AE6B-16BD8ADF6A74}"/>
              </a:ext>
            </a:extLst>
          </p:cNvPr>
          <p:cNvSpPr txBox="1"/>
          <p:nvPr/>
        </p:nvSpPr>
        <p:spPr>
          <a:xfrm>
            <a:off x="2121063" y="4529610"/>
            <a:ext cx="4846320" cy="1660743"/>
          </a:xfrm>
          <a:prstGeom prst="roundRect">
            <a:avLst>
              <a:gd name="adj" fmla="val 10399"/>
            </a:avLst>
          </a:prstGeom>
          <a:noFill/>
          <a:ln w="19050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Back-to-back hormonal therapy agents is not a good option to treat the patient.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After treatment with apalutamide, I would not start abiraterone because the efficacy is quite poor.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Docetaxel and Radium-223 are not preferable treatments for this patient.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Genetic testing will definitely be beneficial.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Lutetium-PSMA and PARP inhibitors can be considered.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Photo of A/Prof Edmund Chiong">
            <a:extLst>
              <a:ext uri="{FF2B5EF4-FFF2-40B4-BE49-F238E27FC236}">
                <a16:creationId xmlns:a16="http://schemas.microsoft.com/office/drawing/2014/main" id="{159E3936-7D15-4CA5-89FC-DE7639F13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01"/>
          <a:stretch/>
        </p:blipFill>
        <p:spPr bwMode="auto">
          <a:xfrm>
            <a:off x="786621" y="4716561"/>
            <a:ext cx="914400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Chat bubble with solid fill">
            <a:extLst>
              <a:ext uri="{FF2B5EF4-FFF2-40B4-BE49-F238E27FC236}">
                <a16:creationId xmlns:a16="http://schemas.microsoft.com/office/drawing/2014/main" id="{5B2AF64B-DCAB-4E18-A042-FA40A7AD7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3359" y="4760660"/>
            <a:ext cx="559290" cy="5592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076C3D-5ED1-4B26-8EEA-F9DA200BA1A7}"/>
              </a:ext>
            </a:extLst>
          </p:cNvPr>
          <p:cNvSpPr txBox="1"/>
          <p:nvPr/>
        </p:nvSpPr>
        <p:spPr>
          <a:xfrm>
            <a:off x="488309" y="5705059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A/Prof. Edmund </a:t>
            </a:r>
            <a:r>
              <a:rPr lang="en-US" sz="1100" b="1" dirty="0" err="1"/>
              <a:t>Chiong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38186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45962E-A524-466F-8002-E573877B1D63}"/>
              </a:ext>
            </a:extLst>
          </p:cNvPr>
          <p:cNvSpPr txBox="1"/>
          <p:nvPr/>
        </p:nvSpPr>
        <p:spPr>
          <a:xfrm>
            <a:off x="534279" y="263707"/>
            <a:ext cx="714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insights</a:t>
            </a:r>
          </a:p>
        </p:txBody>
      </p:sp>
      <p:graphicFrame>
        <p:nvGraphicFramePr>
          <p:cNvPr id="11" name="Table 16">
            <a:extLst>
              <a:ext uri="{FF2B5EF4-FFF2-40B4-BE49-F238E27FC236}">
                <a16:creationId xmlns:a16="http://schemas.microsoft.com/office/drawing/2014/main" id="{D43C494C-F564-44A3-B668-77EB6D09C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675883"/>
              </p:ext>
            </p:extLst>
          </p:nvPr>
        </p:nvGraphicFramePr>
        <p:xfrm>
          <a:off x="686388" y="3813544"/>
          <a:ext cx="10825126" cy="216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152">
                  <a:extLst>
                    <a:ext uri="{9D8B030D-6E8A-4147-A177-3AD203B41FA5}">
                      <a16:colId xmlns:a16="http://schemas.microsoft.com/office/drawing/2014/main" val="1079266343"/>
                    </a:ext>
                  </a:extLst>
                </a:gridCol>
                <a:gridCol w="1548314">
                  <a:extLst>
                    <a:ext uri="{9D8B030D-6E8A-4147-A177-3AD203B41FA5}">
                      <a16:colId xmlns:a16="http://schemas.microsoft.com/office/drawing/2014/main" val="2911032309"/>
                    </a:ext>
                  </a:extLst>
                </a:gridCol>
                <a:gridCol w="1319110">
                  <a:extLst>
                    <a:ext uri="{9D8B030D-6E8A-4147-A177-3AD203B41FA5}">
                      <a16:colId xmlns:a16="http://schemas.microsoft.com/office/drawing/2014/main" val="2814773455"/>
                    </a:ext>
                  </a:extLst>
                </a:gridCol>
                <a:gridCol w="1319110">
                  <a:extLst>
                    <a:ext uri="{9D8B030D-6E8A-4147-A177-3AD203B41FA5}">
                      <a16:colId xmlns:a16="http://schemas.microsoft.com/office/drawing/2014/main" val="837094788"/>
                    </a:ext>
                  </a:extLst>
                </a:gridCol>
                <a:gridCol w="1319110">
                  <a:extLst>
                    <a:ext uri="{9D8B030D-6E8A-4147-A177-3AD203B41FA5}">
                      <a16:colId xmlns:a16="http://schemas.microsoft.com/office/drawing/2014/main" val="3182005718"/>
                    </a:ext>
                  </a:extLst>
                </a:gridCol>
                <a:gridCol w="1319110">
                  <a:extLst>
                    <a:ext uri="{9D8B030D-6E8A-4147-A177-3AD203B41FA5}">
                      <a16:colId xmlns:a16="http://schemas.microsoft.com/office/drawing/2014/main" val="788694889"/>
                    </a:ext>
                  </a:extLst>
                </a:gridCol>
                <a:gridCol w="1319110">
                  <a:extLst>
                    <a:ext uri="{9D8B030D-6E8A-4147-A177-3AD203B41FA5}">
                      <a16:colId xmlns:a16="http://schemas.microsoft.com/office/drawing/2014/main" val="1597231296"/>
                    </a:ext>
                  </a:extLst>
                </a:gridCol>
                <a:gridCol w="1319110">
                  <a:extLst>
                    <a:ext uri="{9D8B030D-6E8A-4147-A177-3AD203B41FA5}">
                      <a16:colId xmlns:a16="http://schemas.microsoft.com/office/drawing/2014/main" val="989024730"/>
                    </a:ext>
                  </a:extLst>
                </a:gridCol>
              </a:tblGrid>
              <a:tr h="551846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Trials/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Parameters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VISION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PROFound</a:t>
                      </a:r>
                      <a:r>
                        <a:rPr lang="en-US" sz="16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ALSYMPCA</a:t>
                      </a:r>
                      <a:r>
                        <a:rPr lang="en-US" sz="16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TROPIC</a:t>
                      </a:r>
                      <a:r>
                        <a:rPr lang="en-US" sz="16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AFFIRM</a:t>
                      </a:r>
                      <a:r>
                        <a:rPr lang="en-US" sz="16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Cougar 301</a:t>
                      </a:r>
                      <a:r>
                        <a:rPr lang="en-US" sz="16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CARD</a:t>
                      </a:r>
                      <a:r>
                        <a:rPr lang="en-US" sz="16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13622"/>
                  </a:ext>
                </a:extLst>
              </a:tr>
              <a:tr h="50612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177Lu-PSMA-617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vs SOC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Olaparib vs AA/</a:t>
                      </a:r>
                      <a:r>
                        <a:rPr lang="en-US" sz="1500" dirty="0" err="1"/>
                        <a:t>Enza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Ra-223 vs BSC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Caba vs Mito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/>
                        <a:t>Enza</a:t>
                      </a:r>
                      <a:r>
                        <a:rPr lang="en-US" sz="1500" dirty="0"/>
                        <a:t> vs PBO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AA vs PBO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Caba vs AA/</a:t>
                      </a:r>
                      <a:r>
                        <a:rPr lang="en-US" sz="1500" dirty="0" err="1"/>
                        <a:t>Enza</a:t>
                      </a:r>
                      <a:endParaRPr 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883091"/>
                  </a:ext>
                </a:extLst>
              </a:tr>
              <a:tr h="52083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OS,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15.3 vs 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18.5 vs 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14.9 vs 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15.1 vs 12.7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18.4 vs 13.6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15.8 vs 11.2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13.6 vs 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2563686"/>
                  </a:ext>
                </a:extLst>
              </a:tr>
              <a:tr h="52083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0.70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0.74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0.64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428906"/>
                  </a:ext>
                </a:extLst>
              </a:tr>
            </a:tbl>
          </a:graphicData>
        </a:graphic>
      </p:graphicFrame>
      <p:sp>
        <p:nvSpPr>
          <p:cNvPr id="13" name="object 3">
            <a:extLst>
              <a:ext uri="{FF2B5EF4-FFF2-40B4-BE49-F238E27FC236}">
                <a16:creationId xmlns:a16="http://schemas.microsoft.com/office/drawing/2014/main" id="{3000F24B-0FF6-4FF6-84BF-ED4C5AF2F209}"/>
              </a:ext>
            </a:extLst>
          </p:cNvPr>
          <p:cNvSpPr txBox="1"/>
          <p:nvPr/>
        </p:nvSpPr>
        <p:spPr>
          <a:xfrm>
            <a:off x="5054009" y="6150971"/>
            <a:ext cx="539425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defTabSz="457200" hangingPunct="0"/>
            <a:r>
              <a:rPr lang="da-DK" sz="900" kern="0" spc="-8" dirty="0">
                <a:latin typeface="Arial"/>
                <a:cs typeface="Arial"/>
                <a:sym typeface="Noto Sans CJK TC Regular"/>
              </a:rPr>
              <a:t>1. Morris MJ, et al. Plenary session at ASCO 2021; abstract LBA4. 2. de Bono J, et al. N Engl J Med. 2020;382:2091-102. 3. Parker C, et al. N Engl J Med. 2013;369:213-23. 4. de Bono JS, et al. Lancet. 2010;376:1147-54. 5. Scher HI, et al. N Engl J Med. 2012;367:1187-97. 6. Fizazi K, et al. Lancet Oncol. 2012;13:983-92. 7. Tombal B, et al. J Clin Oncol. 2020;38 Suppl 15:5569.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7CD2BA4E-7E7C-4CC2-9558-E244DEB1A2DA}"/>
              </a:ext>
            </a:extLst>
          </p:cNvPr>
          <p:cNvSpPr txBox="1"/>
          <p:nvPr/>
        </p:nvSpPr>
        <p:spPr>
          <a:xfrm>
            <a:off x="686388" y="6150971"/>
            <a:ext cx="414079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defTabSz="457200" hangingPunct="0"/>
            <a:r>
              <a:rPr lang="en-US" sz="900" kern="0" spc="-8" dirty="0">
                <a:latin typeface="Arial"/>
                <a:cs typeface="Arial"/>
                <a:sym typeface="Noto Sans CJK TC Regular"/>
              </a:rPr>
              <a:t>1L, first line; 2L, second line; 3L, third line; </a:t>
            </a:r>
            <a:r>
              <a:rPr lang="da-DK" sz="900" kern="0" spc="-8" dirty="0">
                <a:latin typeface="Arial"/>
                <a:cs typeface="Arial"/>
                <a:sym typeface="Noto Sans CJK TC Regular"/>
              </a:rPr>
              <a:t>AA: Abiraterone acetate; BSC: best standard care; Caba: Cabazitaxel; Enza: Enzalutamide; HR: hazard ratio; Lu-PSMA: Lutetium-Prostate-specific membrane antigen; Mito: Mitoxantrone; OS: overall survival; PBO: placebo; Ra-223: Radium-223; SOC: standard of care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C0F78-E175-4B14-A409-92C4FEA56AE5}"/>
              </a:ext>
            </a:extLst>
          </p:cNvPr>
          <p:cNvSpPr txBox="1"/>
          <p:nvPr/>
        </p:nvSpPr>
        <p:spPr>
          <a:xfrm>
            <a:off x="686388" y="1111219"/>
            <a:ext cx="10825126" cy="2525524"/>
          </a:xfrm>
          <a:prstGeom prst="roundRect">
            <a:avLst>
              <a:gd name="adj" fmla="val 4422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There are various options to treat mCRPC as discussed by panelists and reported in the table below. However, the best option is not known so far.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Olaparib is available as a precision medicine in case of BRCA1 or BRCA2 alterations. Therefore, investing in genetic counselling makes sense.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 real world practice, hormone-hormone combinations is invoked. A lot of patients receive enzalutamide post abiraterone or abiraterone post apalutamide. However, regarding efficacy, more data is required.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 US, most common therapies as per line are: 1L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AA + prednisone, 2L 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Enza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3L  Docetaxel.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patient can be administered with docetaxel or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cabazitaxel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or Ra-223 or Lutitium-177 to switch mode of action, instead of hormone-hormone sequencing as preferred in US.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4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ECA85D-5A2A-423D-A77F-798B783B4952}"/>
              </a:ext>
            </a:extLst>
          </p:cNvPr>
          <p:cNvSpPr txBox="1"/>
          <p:nvPr/>
        </p:nvSpPr>
        <p:spPr>
          <a:xfrm>
            <a:off x="536293" y="275393"/>
            <a:ext cx="714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and 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600B1-E260-4481-8F56-4EA20830CD45}"/>
              </a:ext>
            </a:extLst>
          </p:cNvPr>
          <p:cNvSpPr txBox="1"/>
          <p:nvPr/>
        </p:nvSpPr>
        <p:spPr>
          <a:xfrm>
            <a:off x="446577" y="6351947"/>
            <a:ext cx="584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ADT: androgen-deprivation therapy; AR: androgen receptor;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mCSPC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metastatic castration-resistant prostate cancer; OS: overall survival; PFS: progression-free survival, Ra-223: Raium-223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34">
            <a:extLst>
              <a:ext uri="{FF2B5EF4-FFF2-40B4-BE49-F238E27FC236}">
                <a16:creationId xmlns:a16="http://schemas.microsoft.com/office/drawing/2014/main" id="{A4896D7C-3112-4B31-B0C1-034293073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063" y="1519665"/>
            <a:ext cx="3395329" cy="2088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35">
            <a:extLst>
              <a:ext uri="{FF2B5EF4-FFF2-40B4-BE49-F238E27FC236}">
                <a16:creationId xmlns:a16="http://schemas.microsoft.com/office/drawing/2014/main" id="{01208EBE-3B0B-4163-AFC6-5AFBDAC2D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63" y="4153792"/>
            <a:ext cx="3395329" cy="20201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62B9D1-30F8-4D41-A508-3F89147DD604}"/>
              </a:ext>
            </a:extLst>
          </p:cNvPr>
          <p:cNvSpPr txBox="1"/>
          <p:nvPr/>
        </p:nvSpPr>
        <p:spPr>
          <a:xfrm>
            <a:off x="8327173" y="1108566"/>
            <a:ext cx="2441173" cy="34051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Noto Sans CJK TC Regular"/>
              </a:rPr>
              <a:t>PFS2: Hormonal Group</a:t>
            </a:r>
            <a:r>
              <a:rPr lang="en-US" sz="1400" b="1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Noto Sans CJK TC Regular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948D8-0A27-4E9B-8C6C-DA995A0F15DC}"/>
              </a:ext>
            </a:extLst>
          </p:cNvPr>
          <p:cNvSpPr txBox="1"/>
          <p:nvPr/>
        </p:nvSpPr>
        <p:spPr>
          <a:xfrm>
            <a:off x="616690" y="1108434"/>
            <a:ext cx="6922049" cy="5014446"/>
          </a:xfrm>
          <a:prstGeom prst="roundRect">
            <a:avLst>
              <a:gd name="adj" fmla="val 4422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 patients with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mCRPC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germline or somatic HRR mutation testing will prove to be beneficial in the course of treatment.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lot of patients receive enzalutamide post abiraterone or abiraterone post apalutamide. However, more data is required in terms of efficacy.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For this case, it will make sense to switch mode of action and go with docetaxel or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cabazitaxel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or Ra-223 or Lutitium-177, instead of hormone-hormone sequencing.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According to Kim Chi study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when the patient is treated with apalutamide upfront, there are less AR alterations. So, in theory abiraterone in sequence could make sense, but more clinical data is required for clarity.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Apalutamide results in risk reduction of secondary progression, regardless of choice for hormonal or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taxane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therapy.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Upfront intensification is necessary with regards to better PFS and OS benefit of 14 months after therapy intensification.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228813-7758-4886-9170-806F9B08347C}"/>
              </a:ext>
            </a:extLst>
          </p:cNvPr>
          <p:cNvSpPr txBox="1"/>
          <p:nvPr/>
        </p:nvSpPr>
        <p:spPr>
          <a:xfrm>
            <a:off x="6284335" y="6351947"/>
            <a:ext cx="412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Chi K, et al. N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Engl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 Med. 2019;381:13–24. Chi K, et al. Poster #883P presented at ESMO 2019. 2. </a:t>
            </a:r>
            <a:r>
              <a:rPr lang="pt-BR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Agarwal N, et al. ASCO GU 2020. 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FAC7C-8CFB-483F-B3AE-DE35103724BF}"/>
              </a:ext>
            </a:extLst>
          </p:cNvPr>
          <p:cNvSpPr txBox="1"/>
          <p:nvPr/>
        </p:nvSpPr>
        <p:spPr>
          <a:xfrm>
            <a:off x="8359397" y="3748992"/>
            <a:ext cx="2441173" cy="34051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Noto Sans CJK TC Regular"/>
              </a:rPr>
              <a:t>PFS2: </a:t>
            </a:r>
            <a:r>
              <a:rPr lang="en-US" sz="1400" b="1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Noto Sans CJK TC Regular"/>
              </a:rPr>
              <a:t>Taxane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Noto Sans CJK TC Regular"/>
              </a:rPr>
              <a:t> Group</a:t>
            </a:r>
            <a:r>
              <a:rPr lang="en-US" sz="1400" b="1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Noto Sans CJK TC Regula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637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D9744-EB81-4EA1-B060-F89680BF98A5}"/>
              </a:ext>
            </a:extLst>
          </p:cNvPr>
          <p:cNvSpPr txBox="1"/>
          <p:nvPr/>
        </p:nvSpPr>
        <p:spPr>
          <a:xfrm>
            <a:off x="1496888" y="3071455"/>
            <a:ext cx="9510131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6555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1047</Words>
  <Application>Microsoft Office PowerPoint</Application>
  <PresentationFormat>Widescreen</PresentationFormat>
  <Paragraphs>102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Adobe Heiti Std 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Sophia Meow Cheng [JACMY]</dc:creator>
  <cp:lastModifiedBy>Ruzanna Mustafa</cp:lastModifiedBy>
  <cp:revision>362</cp:revision>
  <dcterms:created xsi:type="dcterms:W3CDTF">2021-09-08T01:57:49Z</dcterms:created>
  <dcterms:modified xsi:type="dcterms:W3CDTF">2022-03-04T08:48:19Z</dcterms:modified>
</cp:coreProperties>
</file>