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34959498" r:id="rId2"/>
    <p:sldId id="288" r:id="rId3"/>
    <p:sldId id="2134959497" r:id="rId4"/>
    <p:sldId id="29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C7715A-170A-7190-2105-9D3AB51E6F27}" name="Neel Patel" initials="NP" userId="S::Neel.Patel@eversana.com::d2b6518e-6815-43a0-8bb9-cfe43f2996f9" providerId="AD"/>
  <p188:author id="{AB62006D-94C7-C307-CE40-F8EADFDB4A1F}" name="Charu" initials="C" userId="S::Charu.Rawat@eversana.com::b7d891a4-a4cd-4e2e-ad8a-d9f3e73b86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u Rawat" initials="CR" lastIdx="2" clrIdx="0">
    <p:extLst>
      <p:ext uri="{19B8F6BF-5375-455C-9EA6-DF929625EA0E}">
        <p15:presenceInfo xmlns:p15="http://schemas.microsoft.com/office/powerpoint/2012/main" userId="S::Charu.Rawat@eversana.com::b7d891a4-a4cd-4e2e-ad8a-d9f3e73b86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zanna Mustafa" userId="67c88144-be73-44be-8cc4-79ba49da2fce" providerId="ADAL" clId="{4B0090EC-0DDC-4E36-86BD-ECB627FF7713}"/>
    <pc:docChg chg="delSld modSld">
      <pc:chgData name="Ruzanna Mustafa" userId="67c88144-be73-44be-8cc4-79ba49da2fce" providerId="ADAL" clId="{4B0090EC-0DDC-4E36-86BD-ECB627FF7713}" dt="2022-03-04T08:48:35.609" v="3" actId="6549"/>
      <pc:docMkLst>
        <pc:docMk/>
      </pc:docMkLst>
      <pc:sldChg chg="del">
        <pc:chgData name="Ruzanna Mustafa" userId="67c88144-be73-44be-8cc4-79ba49da2fce" providerId="ADAL" clId="{4B0090EC-0DDC-4E36-86BD-ECB627FF7713}" dt="2022-03-04T08:48:32.179" v="1" actId="2696"/>
        <pc:sldMkLst>
          <pc:docMk/>
          <pc:sldMk cId="1800475194" sldId="256"/>
        </pc:sldMkLst>
      </pc:sldChg>
      <pc:sldChg chg="del">
        <pc:chgData name="Ruzanna Mustafa" userId="67c88144-be73-44be-8cc4-79ba49da2fce" providerId="ADAL" clId="{4B0090EC-0DDC-4E36-86BD-ECB627FF7713}" dt="2022-02-21T09:05:17.624" v="0" actId="2696"/>
        <pc:sldMkLst>
          <pc:docMk/>
          <pc:sldMk cId="2947839130" sldId="2134959495"/>
        </pc:sldMkLst>
      </pc:sldChg>
      <pc:sldChg chg="modSp mod">
        <pc:chgData name="Ruzanna Mustafa" userId="67c88144-be73-44be-8cc4-79ba49da2fce" providerId="ADAL" clId="{4B0090EC-0DDC-4E36-86BD-ECB627FF7713}" dt="2022-03-04T08:48:35.609" v="3" actId="6549"/>
        <pc:sldMkLst>
          <pc:docMk/>
          <pc:sldMk cId="1917611100" sldId="2134959498"/>
        </pc:sldMkLst>
        <pc:spChg chg="mod">
          <ac:chgData name="Ruzanna Mustafa" userId="67c88144-be73-44be-8cc4-79ba49da2fce" providerId="ADAL" clId="{4B0090EC-0DDC-4E36-86BD-ECB627FF7713}" dt="2022-03-04T08:48:35.609" v="3" actId="6549"/>
          <ac:spMkLst>
            <pc:docMk/>
            <pc:sldMk cId="1917611100" sldId="2134959498"/>
            <ac:spMk id="3" creationId="{5DC20CAC-176E-4707-A30F-9AF079AFDBC3}"/>
          </ac:spMkLst>
        </pc:spChg>
      </pc:sldChg>
      <pc:sldMasterChg chg="delSldLayout">
        <pc:chgData name="Ruzanna Mustafa" userId="67c88144-be73-44be-8cc4-79ba49da2fce" providerId="ADAL" clId="{4B0090EC-0DDC-4E36-86BD-ECB627FF7713}" dt="2022-02-21T09:05:17.624" v="0" actId="2696"/>
        <pc:sldMasterMkLst>
          <pc:docMk/>
          <pc:sldMasterMk cId="3117799850" sldId="2147483648"/>
        </pc:sldMasterMkLst>
        <pc:sldLayoutChg chg="del">
          <pc:chgData name="Ruzanna Mustafa" userId="67c88144-be73-44be-8cc4-79ba49da2fce" providerId="ADAL" clId="{4B0090EC-0DDC-4E36-86BD-ECB627FF7713}" dt="2022-02-21T09:05:17.624" v="0" actId="2696"/>
          <pc:sldLayoutMkLst>
            <pc:docMk/>
            <pc:sldMasterMk cId="3117799850" sldId="2147483648"/>
            <pc:sldLayoutMk cId="1184833613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ECB1-866C-4081-9234-F348BC4A1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5FE8F-8292-4CF5-9C53-7807B4289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0E508-74E4-43A5-A01F-010792EF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973C2-BF9E-401A-B12D-35DEDE55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5884-8872-4D3D-A4C1-DEA29AB4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9ED-2CD7-4B1A-A64D-74B271B0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23B6E-C895-4C24-9C78-7F7C77CF2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C74C-41D6-4881-A514-7C8164E8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ADFCF-CE37-4161-9906-39A47DCD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74C8-BD48-4868-906F-B2E726A7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7D093-1EC6-4679-B017-6D2FA608F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7B15E-82C2-467E-AC2E-215644EB7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A400D-ED25-4B92-9FC7-0FE22A44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E83D1-88AE-48D5-9424-02FBD4DD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E657-D93F-42CE-B79D-F2E5DE95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446C-865B-4D0E-8BC9-86529586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2778-720C-4A40-9D09-59BE92F5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46B0-7C5B-469B-98EA-82FF013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588A9-C767-4472-8A6E-87F9F343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B5185-C1F2-48B2-80D8-63EE2F4C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2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C05B-84C2-445E-8BF8-5F74A5AB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8851-C486-4F3F-98E4-C5E4BDB9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2E683-EFE0-4D9F-AE82-44887370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EAACF-74DC-4092-AE83-5CDFB9F4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1528-5A55-456F-A798-84C53853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4304-F426-4799-B665-A227457B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21E2-A25E-47C1-8111-E265C74C6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3BCB4-02DB-4E48-BFD7-7288CB63B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F9CD0-AE2F-4D6F-8E50-FB1043F1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49625-0ADA-403D-A4BF-47EA9B2A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04087-E8EA-4F6A-930D-E7B5527C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04B5-B973-4D7B-8A93-7142AA4D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349B-E0D9-45EE-B696-A55599DB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E9465-7236-4797-AF33-83271521E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7EDD0-0EE0-48DC-A260-E6273470C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65D58-49E8-412B-B105-7B5407ED9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97EFD-BB90-4B3D-84DD-2ADCE4C4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6718D-3431-4908-8A03-BAF4920F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1268F-999F-405F-80FD-6CBC8EC1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F5FF-6902-4425-93FF-18B6AF36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1E036-F06C-4FCE-A2B8-981F4197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A5F75-7D98-4EA2-A409-018CD815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D0ADF-EFDC-4AD9-ADB9-ACBE522B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AB145-688B-44A1-9774-2A243F97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0C033-A5BC-4F9D-9EE3-A4180AB6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5861F-9444-460A-A184-406E2E01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497D-4705-4F8A-8B3D-3959542F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EE60-8DE6-4E7E-87F9-89106265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99C9B-1C07-4D9E-A38A-3191600AF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F83D6-5A25-488E-B20C-70577BDB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7B7E0-765F-43B1-9E54-F92C3033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FA0D3-1B4B-4173-84E6-1B27411A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4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4D55-6A67-4965-8DF8-FC5DB25A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BA2CF-5638-4083-805A-627BB904B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84459-9E20-4734-9B6A-1F02E4638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BA02A-452A-4134-8F90-EEDD038A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1FB59-F2C2-4ED2-9783-6E431427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FE5AF-8D2E-4C2C-A0F3-4AFBDA58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48040-1BB8-49D7-849C-C83B60C1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5167-4C7B-4FAD-813A-DB4A4438F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DDB71-8203-4844-86B1-92D3E3E4A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4AA6-14E2-464E-92E3-028039538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8A0BA-96F7-451D-9B08-FFFA06DA8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ADDCAE-E569-4986-9443-497B4900E619}"/>
              </a:ext>
            </a:extLst>
          </p:cNvPr>
          <p:cNvGrpSpPr/>
          <p:nvPr userDrawn="1"/>
        </p:nvGrpSpPr>
        <p:grpSpPr>
          <a:xfrm>
            <a:off x="10313932" y="71898"/>
            <a:ext cx="1878068" cy="609139"/>
            <a:chOff x="9276957" y="104045"/>
            <a:chExt cx="2787148" cy="11121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C2F4B7-E9BE-47D2-8A44-5289EA9C8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9276957" y="211218"/>
              <a:ext cx="2571762" cy="10050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5E2EA-60C5-46BE-8C34-9951E371C45B}"/>
                </a:ext>
              </a:extLst>
            </p:cNvPr>
            <p:cNvSpPr txBox="1"/>
            <p:nvPr userDrawn="1"/>
          </p:nvSpPr>
          <p:spPr>
            <a:xfrm>
              <a:off x="10890869" y="104045"/>
              <a:ext cx="1173236" cy="4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7030A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Project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BFF0D-419E-4D72-8B2C-A8095094F2D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59816" y="690101"/>
            <a:ext cx="1381163" cy="409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EAB1F0-5949-47C8-BBF6-49B3AA997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7000" t="12235" r="9874" b="11836"/>
          <a:stretch/>
        </p:blipFill>
        <p:spPr>
          <a:xfrm>
            <a:off x="10467364" y="6243403"/>
            <a:ext cx="1604546" cy="5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9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C20CAC-176E-4707-A30F-9AF079AFDBC3}"/>
              </a:ext>
            </a:extLst>
          </p:cNvPr>
          <p:cNvSpPr txBox="1"/>
          <p:nvPr/>
        </p:nvSpPr>
        <p:spPr>
          <a:xfrm>
            <a:off x="1928312" y="2336401"/>
            <a:ext cx="8656912" cy="1645563"/>
          </a:xfrm>
          <a:prstGeom prst="roundRect">
            <a:avLst>
              <a:gd name="adj" fmla="val 8743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4800" b="1">
                <a:solidFill>
                  <a:schemeClr val="bg1"/>
                </a:solidFill>
              </a:rPr>
              <a:t>Imaging </a:t>
            </a:r>
            <a:r>
              <a:rPr lang="en-US" sz="4800" b="1" dirty="0">
                <a:solidFill>
                  <a:schemeClr val="bg1"/>
                </a:solidFill>
              </a:rPr>
              <a:t>study in </a:t>
            </a:r>
            <a:r>
              <a:rPr lang="en-US" sz="4800" b="1" dirty="0" err="1">
                <a:solidFill>
                  <a:schemeClr val="bg1"/>
                </a:solidFill>
              </a:rPr>
              <a:t>nmCRPC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61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7CD8A5C-921E-400D-A7BC-DD1C678B532C}"/>
              </a:ext>
            </a:extLst>
          </p:cNvPr>
          <p:cNvSpPr txBox="1"/>
          <p:nvPr/>
        </p:nvSpPr>
        <p:spPr>
          <a:xfrm>
            <a:off x="513132" y="282197"/>
            <a:ext cx="9531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details and discussion plan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7F5BE-74F1-4419-8E81-8F7033A526AB}"/>
              </a:ext>
            </a:extLst>
          </p:cNvPr>
          <p:cNvSpPr txBox="1"/>
          <p:nvPr/>
        </p:nvSpPr>
        <p:spPr>
          <a:xfrm>
            <a:off x="1580340" y="1576512"/>
            <a:ext cx="1819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Patient detailing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9A8416-50C1-45B7-84D3-D6C4FB1FE0D9}"/>
              </a:ext>
            </a:extLst>
          </p:cNvPr>
          <p:cNvSpPr txBox="1"/>
          <p:nvPr/>
        </p:nvSpPr>
        <p:spPr>
          <a:xfrm>
            <a:off x="648037" y="2269701"/>
            <a:ext cx="5266661" cy="3828336"/>
          </a:xfrm>
          <a:prstGeom prst="roundRect">
            <a:avLst>
              <a:gd name="adj" fmla="val 11060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72-year-old case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nmCRPC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was discussed. The patient had localized Gleason 9 prostate cancer and was diagnosed in 10/2019.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Additional parameters were:</a:t>
            </a:r>
          </a:p>
          <a:p>
            <a:pPr marL="5381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Radiotherapy + 3 years of ADT planned </a:t>
            </a:r>
          </a:p>
          <a:p>
            <a:pPr marL="5381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PSA at diagnosis: 15.4 ng/ml</a:t>
            </a:r>
          </a:p>
          <a:p>
            <a:pPr marL="5381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PSA nadir 08/2020: 0.3 ng/ml</a:t>
            </a:r>
          </a:p>
          <a:p>
            <a:pPr marL="5381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PSA rise 11/2020: 1.5 ng/ml (conventional imaging no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381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PSA-DT &lt;5 month</a:t>
            </a:r>
          </a:p>
          <a:p>
            <a:pPr marL="5381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Apalutamide treatment started 12/2020, PSA now 0.2 ng/ml 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7411C53-3B2A-4C2A-AFF2-8E40FC683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037" y="1294507"/>
            <a:ext cx="858763" cy="887115"/>
          </a:xfrm>
          <a:prstGeom prst="rect">
            <a:avLst/>
          </a:prstGeom>
        </p:spPr>
      </p:pic>
      <p:pic>
        <p:nvPicPr>
          <p:cNvPr id="26" name="Graphic 25" descr="Questions outline">
            <a:extLst>
              <a:ext uri="{FF2B5EF4-FFF2-40B4-BE49-F238E27FC236}">
                <a16:creationId xmlns:a16="http://schemas.microsoft.com/office/drawing/2014/main" id="{3A95F19C-20A4-4918-AE1D-87D2E6530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5292" y="1242042"/>
            <a:ext cx="958353" cy="9583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5FAC029-E8DA-47C6-8BC0-EE0A43B37AE8}"/>
              </a:ext>
            </a:extLst>
          </p:cNvPr>
          <p:cNvSpPr txBox="1"/>
          <p:nvPr/>
        </p:nvSpPr>
        <p:spPr>
          <a:xfrm>
            <a:off x="754420" y="6336767"/>
            <a:ext cx="9821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ADT: androgen-deprivation therapy;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nmCRPC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on-metastatic castration-resistant prostate cancer; PSA: prostate specific antigen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66AFC6-41F4-4F4D-B759-2D0F43C63D15}"/>
              </a:ext>
            </a:extLst>
          </p:cNvPr>
          <p:cNvSpPr txBox="1"/>
          <p:nvPr/>
        </p:nvSpPr>
        <p:spPr>
          <a:xfrm>
            <a:off x="7697971" y="1370159"/>
            <a:ext cx="385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Discussion: How frequent would you monitor imaging test?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1D9AE1-E49F-49CA-85C2-C4ABECA931B3}"/>
              </a:ext>
            </a:extLst>
          </p:cNvPr>
          <p:cNvSpPr txBox="1"/>
          <p:nvPr/>
        </p:nvSpPr>
        <p:spPr>
          <a:xfrm>
            <a:off x="8026048" y="2455392"/>
            <a:ext cx="2962334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 dirty="0"/>
              <a:t>3-6 months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BDFAAD-6BDE-4109-8663-05DC3D583C5F}"/>
              </a:ext>
            </a:extLst>
          </p:cNvPr>
          <p:cNvSpPr txBox="1"/>
          <p:nvPr/>
        </p:nvSpPr>
        <p:spPr>
          <a:xfrm>
            <a:off x="8026048" y="4621868"/>
            <a:ext cx="2962336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When PSA progress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1814DD-D1F5-41A1-9EE9-789525192957}"/>
              </a:ext>
            </a:extLst>
          </p:cNvPr>
          <p:cNvSpPr txBox="1"/>
          <p:nvPr/>
        </p:nvSpPr>
        <p:spPr>
          <a:xfrm>
            <a:off x="8026048" y="3580570"/>
            <a:ext cx="2962335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defTabSz="228600" hangingPunct="0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sym typeface="Noto Sans CJK TC Bold"/>
              </a:rPr>
              <a:t>6-12 months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7E4496-4DF6-4B21-9360-DCD5D285A1C7}"/>
              </a:ext>
            </a:extLst>
          </p:cNvPr>
          <p:cNvSpPr txBox="1"/>
          <p:nvPr/>
        </p:nvSpPr>
        <p:spPr>
          <a:xfrm>
            <a:off x="9270864" y="3114830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DFF301-D7EA-469A-8533-13D87429E453}"/>
              </a:ext>
            </a:extLst>
          </p:cNvPr>
          <p:cNvSpPr txBox="1"/>
          <p:nvPr/>
        </p:nvSpPr>
        <p:spPr>
          <a:xfrm>
            <a:off x="9270864" y="4153535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5065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0D797B-E203-44D3-B415-E4194E5A5C2C}"/>
              </a:ext>
            </a:extLst>
          </p:cNvPr>
          <p:cNvSpPr txBox="1"/>
          <p:nvPr/>
        </p:nvSpPr>
        <p:spPr>
          <a:xfrm>
            <a:off x="2108251" y="1410661"/>
            <a:ext cx="6943600" cy="879217"/>
          </a:xfrm>
          <a:prstGeom prst="roundRect">
            <a:avLst>
              <a:gd name="adj" fmla="val 10399"/>
            </a:avLst>
          </a:prstGeom>
          <a:noFill/>
          <a:ln w="19050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I do not routinely do imaging in my practice.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I will look at initial PSA at presentation and determine if PSA is a reliable marker for follow-up, which should be the case most of the time.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In </a:t>
            </a:r>
            <a:r>
              <a:rPr lang="en-US" sz="1200" dirty="0" err="1">
                <a:latin typeface="Arial"/>
                <a:cs typeface="Arial"/>
              </a:rPr>
              <a:t>nmCRPC</a:t>
            </a:r>
            <a:r>
              <a:rPr lang="en-US" sz="1200" dirty="0">
                <a:latin typeface="Arial"/>
                <a:cs typeface="Arial"/>
              </a:rPr>
              <a:t>, I don’t prefer using imaging unless the PSA progresses.</a:t>
            </a:r>
          </a:p>
        </p:txBody>
      </p:sp>
      <p:pic>
        <p:nvPicPr>
          <p:cNvPr id="3" name="Picture 2" descr="Photo of A/Prof Edmund Chiong">
            <a:extLst>
              <a:ext uri="{FF2B5EF4-FFF2-40B4-BE49-F238E27FC236}">
                <a16:creationId xmlns:a16="http://schemas.microsoft.com/office/drawing/2014/main" id="{CE0E3898-40BD-4D5C-9446-750A24857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01"/>
          <a:stretch/>
        </p:blipFill>
        <p:spPr bwMode="auto">
          <a:xfrm>
            <a:off x="748840" y="1370756"/>
            <a:ext cx="914400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2B686-16E7-4923-B3D9-988269213893}"/>
              </a:ext>
            </a:extLst>
          </p:cNvPr>
          <p:cNvSpPr txBox="1"/>
          <p:nvPr/>
        </p:nvSpPr>
        <p:spPr>
          <a:xfrm>
            <a:off x="533427" y="277320"/>
            <a:ext cx="853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 insights and 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9B85E-79D3-48B4-BF0C-5FD9318C10D1}"/>
              </a:ext>
            </a:extLst>
          </p:cNvPr>
          <p:cNvSpPr txBox="1"/>
          <p:nvPr/>
        </p:nvSpPr>
        <p:spPr>
          <a:xfrm>
            <a:off x="773517" y="6371040"/>
            <a:ext cx="9618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A/Prof: Associate Professor;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nmCRPC: non-metastatic castration-resistant prostate cancer; PSA: prostate specific antigen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Chat bubble with solid fill">
            <a:extLst>
              <a:ext uri="{FF2B5EF4-FFF2-40B4-BE49-F238E27FC236}">
                <a16:creationId xmlns:a16="http://schemas.microsoft.com/office/drawing/2014/main" id="{A2B52977-8C87-4F05-80B8-C6FA734CC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5578" y="1414855"/>
            <a:ext cx="559290" cy="559290"/>
          </a:xfrm>
          <a:prstGeom prst="rect">
            <a:avLst/>
          </a:prstGeom>
        </p:spPr>
      </p:pic>
      <p:pic>
        <p:nvPicPr>
          <p:cNvPr id="7" name="Picture 2" descr="Dr. Loh Chit  Sin">
            <a:extLst>
              <a:ext uri="{FF2B5EF4-FFF2-40B4-BE49-F238E27FC236}">
                <a16:creationId xmlns:a16="http://schemas.microsoft.com/office/drawing/2014/main" id="{1CA3F920-0374-4E69-A9CD-4936838BC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r="8657" b="24727"/>
          <a:stretch/>
        </p:blipFill>
        <p:spPr bwMode="auto">
          <a:xfrm>
            <a:off x="2897214" y="2422186"/>
            <a:ext cx="914400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r Lee Lui Shiong from Sengkang General Hospital">
            <a:extLst>
              <a:ext uri="{FF2B5EF4-FFF2-40B4-BE49-F238E27FC236}">
                <a16:creationId xmlns:a16="http://schemas.microsoft.com/office/drawing/2014/main" id="{F7DA1184-1EFA-428A-9A83-DF5AF9DB1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1"/>
          <a:stretch/>
        </p:blipFill>
        <p:spPr bwMode="auto">
          <a:xfrm>
            <a:off x="5332654" y="3309566"/>
            <a:ext cx="914401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28ED5F26-D198-4C9B-8B0A-839FDABFE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8752" y="3311780"/>
            <a:ext cx="559290" cy="559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D05761-B6CC-40E3-84CD-943C93D76599}"/>
              </a:ext>
            </a:extLst>
          </p:cNvPr>
          <p:cNvSpPr txBox="1"/>
          <p:nvPr/>
        </p:nvSpPr>
        <p:spPr>
          <a:xfrm>
            <a:off x="6648042" y="3644864"/>
            <a:ext cx="4508205" cy="488454"/>
          </a:xfrm>
          <a:prstGeom prst="roundRect">
            <a:avLst>
              <a:gd name="adj" fmla="val 9595"/>
            </a:avLst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our practice, we largely depend on biochemical follow-up.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Imaging is not used routinely.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9B694-E440-42FC-8EEA-5937FC2682EF}"/>
              </a:ext>
            </a:extLst>
          </p:cNvPr>
          <p:cNvSpPr txBox="1"/>
          <p:nvPr/>
        </p:nvSpPr>
        <p:spPr>
          <a:xfrm>
            <a:off x="4166789" y="2596036"/>
            <a:ext cx="6253356" cy="510778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Imaging tests should be performed at least once a year, irrespective of PSA progression.</a:t>
            </a:r>
          </a:p>
        </p:txBody>
      </p:sp>
      <p:pic>
        <p:nvPicPr>
          <p:cNvPr id="12" name="Graphic 11" descr="Chat bubble with solid fill">
            <a:extLst>
              <a:ext uri="{FF2B5EF4-FFF2-40B4-BE49-F238E27FC236}">
                <a16:creationId xmlns:a16="http://schemas.microsoft.com/office/drawing/2014/main" id="{0B07388F-D0ED-41B0-B599-B5BDB2EA5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1962" y="2378123"/>
            <a:ext cx="559290" cy="5592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C405DA-0DDD-4DAC-94D9-66988C93EEC6}"/>
              </a:ext>
            </a:extLst>
          </p:cNvPr>
          <p:cNvSpPr txBox="1"/>
          <p:nvPr/>
        </p:nvSpPr>
        <p:spPr>
          <a:xfrm>
            <a:off x="555912" y="894886"/>
            <a:ext cx="9879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shared regional insights about rational management of this case and choice of treatment for such patients.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634D1-FDF2-45B9-AAAC-15363C3AC4C2}"/>
              </a:ext>
            </a:extLst>
          </p:cNvPr>
          <p:cNvSpPr txBox="1"/>
          <p:nvPr/>
        </p:nvSpPr>
        <p:spPr>
          <a:xfrm>
            <a:off x="479070" y="2378304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A/Prof. Edmund </a:t>
            </a:r>
            <a:r>
              <a:rPr lang="en-US" sz="1100" b="1" dirty="0" err="1"/>
              <a:t>Chiong</a:t>
            </a:r>
            <a:endParaRPr lang="en-US" sz="11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BA55A-AE19-405D-ABF7-E28CD97EDD1D}"/>
              </a:ext>
            </a:extLst>
          </p:cNvPr>
          <p:cNvSpPr txBox="1"/>
          <p:nvPr/>
        </p:nvSpPr>
        <p:spPr>
          <a:xfrm>
            <a:off x="2539823" y="3422397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Dr. </a:t>
            </a:r>
            <a:r>
              <a:rPr lang="en-US" sz="1100" b="1" dirty="0" err="1"/>
              <a:t>Loh</a:t>
            </a:r>
            <a:r>
              <a:rPr lang="en-US" sz="1100" b="1" dirty="0"/>
              <a:t> Chit Sin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EC13B4-EF0B-4525-BF2B-0AB117188E44}"/>
              </a:ext>
            </a:extLst>
          </p:cNvPr>
          <p:cNvSpPr txBox="1"/>
          <p:nvPr/>
        </p:nvSpPr>
        <p:spPr>
          <a:xfrm>
            <a:off x="5018861" y="4309353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A/Prof. </a:t>
            </a:r>
            <a:r>
              <a:rPr lang="en-US" sz="1100" b="1" dirty="0"/>
              <a:t>Lee Lui </a:t>
            </a:r>
            <a:r>
              <a:rPr lang="en-US" sz="1100" b="1" dirty="0" err="1"/>
              <a:t>Shiong</a:t>
            </a:r>
            <a:endParaRPr lang="en-US" sz="11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DDDE63-0255-40A0-85E9-E02B909FCE55}"/>
              </a:ext>
            </a:extLst>
          </p:cNvPr>
          <p:cNvSpPr txBox="1"/>
          <p:nvPr/>
        </p:nvSpPr>
        <p:spPr>
          <a:xfrm>
            <a:off x="773517" y="4808626"/>
            <a:ext cx="10382730" cy="1111806"/>
          </a:xfrm>
          <a:prstGeom prst="roundRect">
            <a:avLst>
              <a:gd name="adj" fmla="val 11060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Two of the panelists agreed that imaging for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nmCRPC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patients should not be performed on a regular basis.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A/Prof. Edmund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Chiong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further added that imaging can be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performed when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there is PSA progression.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Loh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Chit Sin believed that imaging should be performed at least once a year, irrespective of PSA progression.</a:t>
            </a:r>
          </a:p>
        </p:txBody>
      </p:sp>
    </p:spTree>
    <p:extLst>
      <p:ext uri="{BB962C8B-B14F-4D97-AF65-F5344CB8AC3E}">
        <p14:creationId xmlns:p14="http://schemas.microsoft.com/office/powerpoint/2010/main" val="396324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D9744-EB81-4EA1-B060-F89680BF98A5}"/>
              </a:ext>
            </a:extLst>
          </p:cNvPr>
          <p:cNvSpPr txBox="1"/>
          <p:nvPr/>
        </p:nvSpPr>
        <p:spPr>
          <a:xfrm>
            <a:off x="1496888" y="3071455"/>
            <a:ext cx="9510131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6555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332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Adobe Heiti Std 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Sophia Meow Cheng [JACMY]</dc:creator>
  <cp:lastModifiedBy>Ruzanna Mustafa</cp:lastModifiedBy>
  <cp:revision>294</cp:revision>
  <dcterms:created xsi:type="dcterms:W3CDTF">2021-09-08T01:57:49Z</dcterms:created>
  <dcterms:modified xsi:type="dcterms:W3CDTF">2022-03-04T08:48:36Z</dcterms:modified>
</cp:coreProperties>
</file>