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134959510" r:id="rId2"/>
    <p:sldId id="288" r:id="rId3"/>
    <p:sldId id="2134959495" r:id="rId4"/>
    <p:sldId id="2134959498" r:id="rId5"/>
    <p:sldId id="29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4C7715A-170A-7190-2105-9D3AB51E6F27}" name="Neel Patel" initials="NP" userId="S::Neel.Patel@eversana.com::d2b6518e-6815-43a0-8bb9-cfe43f2996f9" providerId="AD"/>
  <p188:author id="{AB62006D-94C7-C307-CE40-F8EADFDB4A1F}" name="Charu" initials="C" userId="S::Charu.Rawat@eversana.com::b7d891a4-a4cd-4e2e-ad8a-d9f3e73b860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u Rawat" initials="CR" lastIdx="2" clrIdx="0">
    <p:extLst>
      <p:ext uri="{19B8F6BF-5375-455C-9EA6-DF929625EA0E}">
        <p15:presenceInfo xmlns:p15="http://schemas.microsoft.com/office/powerpoint/2012/main" userId="S::Charu.Rawat@eversana.com::b7d891a4-a4cd-4e2e-ad8a-d9f3e73b86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C6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uzanna Mustafa" userId="67c88144-be73-44be-8cc4-79ba49da2fce" providerId="ADAL" clId="{5D439DDE-C912-4BA0-BDA8-7D69C1699D2E}"/>
    <pc:docChg chg="delSld modSld">
      <pc:chgData name="Ruzanna Mustafa" userId="67c88144-be73-44be-8cc4-79ba49da2fce" providerId="ADAL" clId="{5D439DDE-C912-4BA0-BDA8-7D69C1699D2E}" dt="2022-03-04T08:49:56.991" v="3" actId="6549"/>
      <pc:docMkLst>
        <pc:docMk/>
      </pc:docMkLst>
      <pc:sldChg chg="del">
        <pc:chgData name="Ruzanna Mustafa" userId="67c88144-be73-44be-8cc4-79ba49da2fce" providerId="ADAL" clId="{5D439DDE-C912-4BA0-BDA8-7D69C1699D2E}" dt="2022-03-04T08:49:53.855" v="1" actId="2696"/>
        <pc:sldMkLst>
          <pc:docMk/>
          <pc:sldMk cId="1800475194" sldId="256"/>
        </pc:sldMkLst>
      </pc:sldChg>
      <pc:sldChg chg="del">
        <pc:chgData name="Ruzanna Mustafa" userId="67c88144-be73-44be-8cc4-79ba49da2fce" providerId="ADAL" clId="{5D439DDE-C912-4BA0-BDA8-7D69C1699D2E}" dt="2022-02-21T09:14:13.696" v="0" actId="2696"/>
        <pc:sldMkLst>
          <pc:docMk/>
          <pc:sldMk cId="2947839130" sldId="2134959499"/>
        </pc:sldMkLst>
      </pc:sldChg>
      <pc:sldChg chg="modSp mod">
        <pc:chgData name="Ruzanna Mustafa" userId="67c88144-be73-44be-8cc4-79ba49da2fce" providerId="ADAL" clId="{5D439DDE-C912-4BA0-BDA8-7D69C1699D2E}" dt="2022-03-04T08:49:56.991" v="3" actId="6549"/>
        <pc:sldMkLst>
          <pc:docMk/>
          <pc:sldMk cId="1917611100" sldId="2134959510"/>
        </pc:sldMkLst>
        <pc:spChg chg="mod">
          <ac:chgData name="Ruzanna Mustafa" userId="67c88144-be73-44be-8cc4-79ba49da2fce" providerId="ADAL" clId="{5D439DDE-C912-4BA0-BDA8-7D69C1699D2E}" dt="2022-03-04T08:49:56.991" v="3" actId="6549"/>
          <ac:spMkLst>
            <pc:docMk/>
            <pc:sldMk cId="1917611100" sldId="2134959510"/>
            <ac:spMk id="3" creationId="{5DC20CAC-176E-4707-A30F-9AF079AFDBC3}"/>
          </ac:spMkLst>
        </pc:spChg>
      </pc:sldChg>
      <pc:sldMasterChg chg="delSldLayout">
        <pc:chgData name="Ruzanna Mustafa" userId="67c88144-be73-44be-8cc4-79ba49da2fce" providerId="ADAL" clId="{5D439DDE-C912-4BA0-BDA8-7D69C1699D2E}" dt="2022-02-21T09:14:13.696" v="0" actId="2696"/>
        <pc:sldMasterMkLst>
          <pc:docMk/>
          <pc:sldMasterMk cId="3117799850" sldId="2147483648"/>
        </pc:sldMasterMkLst>
        <pc:sldLayoutChg chg="del">
          <pc:chgData name="Ruzanna Mustafa" userId="67c88144-be73-44be-8cc4-79ba49da2fce" providerId="ADAL" clId="{5D439DDE-C912-4BA0-BDA8-7D69C1699D2E}" dt="2022-02-21T09:14:13.696" v="0" actId="2696"/>
          <pc:sldLayoutMkLst>
            <pc:docMk/>
            <pc:sldMasterMk cId="3117799850" sldId="2147483648"/>
            <pc:sldLayoutMk cId="1184833613" sldId="214748366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ECB1-866C-4081-9234-F348BC4A1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5FE8F-8292-4CF5-9C53-7807B4289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0E508-74E4-43A5-A01F-010792EF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973C2-BF9E-401A-B12D-35DEDE55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F5884-8872-4D3D-A4C1-DEA29AB47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56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19ED-2CD7-4B1A-A64D-74B271B02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23B6E-C895-4C24-9C78-7F7C77CF2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5C74C-41D6-4881-A514-7C8164E81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ADFCF-CE37-4161-9906-39A47DCD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374C8-BD48-4868-906F-B2E726A78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0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F7D093-1EC6-4679-B017-6D2FA608F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07B15E-82C2-467E-AC2E-215644EB73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A400D-ED25-4B92-9FC7-0FE22A44C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0E83D1-88AE-48D5-9424-02FBD4D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8E657-D93F-42CE-B79D-F2E5DE95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D446C-865B-4D0E-8BC9-86529586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2778-720C-4A40-9D09-59BE92F5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946B0-7C5B-469B-98EA-82FF013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588A9-C767-4472-8A6E-87F9F343C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B5185-C1F2-48B2-80D8-63EE2F4CA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21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CC05B-84C2-445E-8BF8-5F74A5AB2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E8851-C486-4F3F-98E4-C5E4BDB90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2E683-EFE0-4D9F-AE82-44887370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EAACF-74DC-4092-AE83-5CDFB9F4B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81528-5A55-456F-A798-84C538533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826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B4304-F426-4799-B665-A227457B1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D21E2-A25E-47C1-8111-E265C74C69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3BCB4-02DB-4E48-BFD7-7288CB63B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5F9CD0-AE2F-4D6F-8E50-FB1043F13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649625-0ADA-403D-A4BF-47EA9B2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04087-E8EA-4F6A-930D-E7B5527C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3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04B5-B973-4D7B-8A93-7142AA4D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349B-E0D9-45EE-B696-A55599DBA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E9465-7236-4797-AF33-83271521E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7EDD0-0EE0-48DC-A260-E6273470CA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265D58-49E8-412B-B105-7B5407ED9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197EFD-BB90-4B3D-84DD-2ADCE4C43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16718D-3431-4908-8A03-BAF4920F5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1268F-999F-405F-80FD-6CBC8EC1F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0F5FF-6902-4425-93FF-18B6AF36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1E036-F06C-4FCE-A2B8-981F41971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3A5F75-7D98-4EA2-A409-018CD815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AD0ADF-EFDC-4AD9-ADB9-ACBE522B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29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AB145-688B-44A1-9774-2A243F97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70C033-A5BC-4F9D-9EE3-A4180AB66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A5861F-9444-460A-A184-406E2E01D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8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497D-4705-4F8A-8B3D-3959542F2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2EE60-8DE6-4E7E-87F9-891062658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199C9B-1C07-4D9E-A38A-3191600AF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EF83D6-5A25-488E-B20C-70577BDB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47B7E0-765F-43B1-9E54-F92C30333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2FA0D3-1B4B-4173-84E6-1B27411A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4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54D55-6A67-4965-8DF8-FC5DB25A6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1BA2CF-5638-4083-805A-627BB904BA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84459-9E20-4734-9B6A-1F02E4638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BA02A-452A-4134-8F90-EEDD038AD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11FB59-F2C2-4ED2-9783-6E431427D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CFE5AF-8D2E-4C2C-A0F3-4AFBDA58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748040-1BB8-49D7-849C-C83B60C10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25167-4C7B-4FAD-813A-DB4A4438F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DDB71-8203-4844-86B1-92D3E3E4A7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425-8C3A-4A13-84FE-D978AAAF592E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B4AA6-14E2-464E-92E3-02803953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8A0BA-96F7-451D-9B08-FFFA06DA8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84111-63DA-4521-807B-192B3375DB2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ADDCAE-E569-4986-9443-497B4900E619}"/>
              </a:ext>
            </a:extLst>
          </p:cNvPr>
          <p:cNvGrpSpPr/>
          <p:nvPr userDrawn="1"/>
        </p:nvGrpSpPr>
        <p:grpSpPr>
          <a:xfrm>
            <a:off x="10313932" y="71898"/>
            <a:ext cx="1878068" cy="609139"/>
            <a:chOff x="9276957" y="104045"/>
            <a:chExt cx="2787148" cy="111219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FC2F4B7-E9BE-47D2-8A44-5289EA9C84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9276957" y="211218"/>
              <a:ext cx="2571762" cy="10050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85E2EA-60C5-46BE-8C34-9951E371C45B}"/>
                </a:ext>
              </a:extLst>
            </p:cNvPr>
            <p:cNvSpPr txBox="1"/>
            <p:nvPr userDrawn="1"/>
          </p:nvSpPr>
          <p:spPr>
            <a:xfrm>
              <a:off x="10890869" y="104045"/>
              <a:ext cx="1173236" cy="433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7030A0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Project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97BFF0D-419E-4D72-8B2C-A8095094F2D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659816" y="690101"/>
            <a:ext cx="1381163" cy="4091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EAB1F0-5949-47C8-BBF6-49B3AA997E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l="7000" t="12235" r="9874" b="11836"/>
          <a:stretch/>
        </p:blipFill>
        <p:spPr>
          <a:xfrm>
            <a:off x="10467364" y="6243403"/>
            <a:ext cx="1604546" cy="55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9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C20CAC-176E-4707-A30F-9AF079AFDBC3}"/>
              </a:ext>
            </a:extLst>
          </p:cNvPr>
          <p:cNvSpPr txBox="1"/>
          <p:nvPr/>
        </p:nvSpPr>
        <p:spPr>
          <a:xfrm>
            <a:off x="1767544" y="1444645"/>
            <a:ext cx="8656912" cy="3194328"/>
          </a:xfrm>
          <a:prstGeom prst="roundRect">
            <a:avLst>
              <a:gd name="adj" fmla="val 8743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Managing adverse event reactions - Case A (Cutaneous reactions with Apalutamide)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7611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object 2">
            <a:extLst>
              <a:ext uri="{FF2B5EF4-FFF2-40B4-BE49-F238E27FC236}">
                <a16:creationId xmlns:a16="http://schemas.microsoft.com/office/drawing/2014/main" id="{3180483D-4E83-489C-BCB8-AC96B0C82F6D}"/>
              </a:ext>
            </a:extLst>
          </p:cNvPr>
          <p:cNvSpPr/>
          <p:nvPr/>
        </p:nvSpPr>
        <p:spPr>
          <a:xfrm>
            <a:off x="873130" y="4599965"/>
            <a:ext cx="2204821" cy="1632538"/>
          </a:xfrm>
          <a:prstGeom prst="round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8BF64-D1B6-4712-A7F8-7E24AE917C1E}"/>
              </a:ext>
            </a:extLst>
          </p:cNvPr>
          <p:cNvSpPr txBox="1"/>
          <p:nvPr/>
        </p:nvSpPr>
        <p:spPr>
          <a:xfrm>
            <a:off x="733155" y="6365741"/>
            <a:ext cx="982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APA: Apalutamide; PO: medication taken by mouth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7F54B9-1F9F-4990-97C8-D55887CE1044}"/>
              </a:ext>
            </a:extLst>
          </p:cNvPr>
          <p:cNvSpPr txBox="1"/>
          <p:nvPr/>
        </p:nvSpPr>
        <p:spPr>
          <a:xfrm>
            <a:off x="513132" y="282197"/>
            <a:ext cx="95310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details and discussion plan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7C520BE-6E39-4975-8F8B-A6CFF7CC668A}"/>
              </a:ext>
            </a:extLst>
          </p:cNvPr>
          <p:cNvSpPr txBox="1"/>
          <p:nvPr/>
        </p:nvSpPr>
        <p:spPr>
          <a:xfrm>
            <a:off x="1697645" y="1271933"/>
            <a:ext cx="2126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detailing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4883B49-5F02-4971-B03F-4774347D693D}"/>
              </a:ext>
            </a:extLst>
          </p:cNvPr>
          <p:cNvSpPr txBox="1"/>
          <p:nvPr/>
        </p:nvSpPr>
        <p:spPr>
          <a:xfrm>
            <a:off x="671713" y="1985272"/>
            <a:ext cx="5266661" cy="1938814"/>
          </a:xfrm>
          <a:prstGeom prst="roundRect">
            <a:avLst>
              <a:gd name="adj" fmla="val 11060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case of 69-year-old gardener, Asymptomatic, fit individual enrolled in clinical trial NCT 03124433 was discussed. Additional parameters included: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PO Apalutamide 240 mg once daily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Week 3 reported truncal skin lesions that were no painful or pruritic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Progressed over 1 week to involve limbs</a:t>
            </a:r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A58821A6-7D9B-429E-AD3C-F6C6E7DEA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2431" y="1065646"/>
            <a:ext cx="858763" cy="887115"/>
          </a:xfrm>
          <a:prstGeom prst="rect">
            <a:avLst/>
          </a:prstGeom>
        </p:spPr>
      </p:pic>
      <p:pic>
        <p:nvPicPr>
          <p:cNvPr id="61" name="Graphic 60" descr="Questions outline">
            <a:extLst>
              <a:ext uri="{FF2B5EF4-FFF2-40B4-BE49-F238E27FC236}">
                <a16:creationId xmlns:a16="http://schemas.microsoft.com/office/drawing/2014/main" id="{D421301E-6876-4AD4-ACD5-04BBEDAD6B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27320" y="1065646"/>
            <a:ext cx="958353" cy="95835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137F313C-8E69-40EA-A885-73AA05F26FE2}"/>
              </a:ext>
            </a:extLst>
          </p:cNvPr>
          <p:cNvSpPr txBox="1"/>
          <p:nvPr/>
        </p:nvSpPr>
        <p:spPr>
          <a:xfrm>
            <a:off x="7619999" y="1193763"/>
            <a:ext cx="385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Discussion: How frequent would you monitor imaging test?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3FCFADF-40F1-4AD5-B3D0-EA2D857705C1}"/>
              </a:ext>
            </a:extLst>
          </p:cNvPr>
          <p:cNvSpPr txBox="1"/>
          <p:nvPr/>
        </p:nvSpPr>
        <p:spPr>
          <a:xfrm>
            <a:off x="9201646" y="2529033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3665ED9-E5AC-4464-86B3-CC21E4AB0D23}"/>
              </a:ext>
            </a:extLst>
          </p:cNvPr>
          <p:cNvSpPr txBox="1"/>
          <p:nvPr/>
        </p:nvSpPr>
        <p:spPr>
          <a:xfrm>
            <a:off x="9201646" y="3342797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249CD8A-9940-48B3-B271-4435BEA501B4}"/>
              </a:ext>
            </a:extLst>
          </p:cNvPr>
          <p:cNvSpPr txBox="1"/>
          <p:nvPr/>
        </p:nvSpPr>
        <p:spPr>
          <a:xfrm>
            <a:off x="8363942" y="2051216"/>
            <a:ext cx="2148114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/>
              <a:t>Topical steroids</a:t>
            </a:r>
            <a:endParaRPr lang="en-IN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2124C57-F9DB-4143-890D-24C7F38671B4}"/>
              </a:ext>
            </a:extLst>
          </p:cNvPr>
          <p:cNvSpPr txBox="1"/>
          <p:nvPr/>
        </p:nvSpPr>
        <p:spPr>
          <a:xfrm>
            <a:off x="8363942" y="4622667"/>
            <a:ext cx="2204821" cy="646986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lvl="0"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Cessation of APA for 2 weeks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257667-AB5F-4394-868D-FC2880BCF2AE}"/>
              </a:ext>
            </a:extLst>
          </p:cNvPr>
          <p:cNvSpPr txBox="1"/>
          <p:nvPr/>
        </p:nvSpPr>
        <p:spPr>
          <a:xfrm>
            <a:off x="8406911" y="3728070"/>
            <a:ext cx="2105145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160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algn="ctr"/>
            <a:r>
              <a:rPr lang="en-GB" b="1" dirty="0">
                <a:sym typeface="Noto Sans CJK TC Bold"/>
              </a:rPr>
              <a:t>Biopsy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D06AA62-72D1-4E73-8270-88A962F10720}"/>
              </a:ext>
            </a:extLst>
          </p:cNvPr>
          <p:cNvSpPr txBox="1"/>
          <p:nvPr/>
        </p:nvSpPr>
        <p:spPr>
          <a:xfrm>
            <a:off x="8410845" y="2898062"/>
            <a:ext cx="2101211" cy="374571"/>
          </a:xfrm>
          <a:prstGeom prst="roundRect">
            <a:avLst/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 defTabSz="228600" hangingPunct="0"/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  <a:sym typeface="Noto Sans CJK TC Bold"/>
              </a:rPr>
              <a:t>Anti-histamines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2A856FD-7D2C-490D-95F9-5CA7FF04D390}"/>
              </a:ext>
            </a:extLst>
          </p:cNvPr>
          <p:cNvSpPr txBox="1"/>
          <p:nvPr/>
        </p:nvSpPr>
        <p:spPr>
          <a:xfrm>
            <a:off x="9201646" y="4222533"/>
            <a:ext cx="472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</p:txBody>
      </p:sp>
      <p:sp>
        <p:nvSpPr>
          <p:cNvPr id="70" name="object 4">
            <a:extLst>
              <a:ext uri="{FF2B5EF4-FFF2-40B4-BE49-F238E27FC236}">
                <a16:creationId xmlns:a16="http://schemas.microsoft.com/office/drawing/2014/main" id="{588124A8-3B7E-4CB8-8A7F-8CA626AB1FB8}"/>
              </a:ext>
            </a:extLst>
          </p:cNvPr>
          <p:cNvSpPr/>
          <p:nvPr/>
        </p:nvSpPr>
        <p:spPr>
          <a:xfrm>
            <a:off x="3429427" y="4593743"/>
            <a:ext cx="2204821" cy="1632538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4A1708-6001-4813-B799-C5235EB339CB}"/>
              </a:ext>
            </a:extLst>
          </p:cNvPr>
          <p:cNvSpPr/>
          <p:nvPr/>
        </p:nvSpPr>
        <p:spPr>
          <a:xfrm>
            <a:off x="880002" y="4135207"/>
            <a:ext cx="2204821" cy="40949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Rashes within a month of using APA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FDA30AEB-1378-48FF-AFEB-0F0CB38944DB}"/>
              </a:ext>
            </a:extLst>
          </p:cNvPr>
          <p:cNvSpPr/>
          <p:nvPr/>
        </p:nvSpPr>
        <p:spPr>
          <a:xfrm>
            <a:off x="3429427" y="4128985"/>
            <a:ext cx="2204821" cy="409490"/>
          </a:xfrm>
          <a:prstGeom prst="round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After 1-2 weeks later to picture on right</a:t>
            </a:r>
          </a:p>
        </p:txBody>
      </p:sp>
    </p:spTree>
    <p:extLst>
      <p:ext uri="{BB962C8B-B14F-4D97-AF65-F5344CB8AC3E}">
        <p14:creationId xmlns:p14="http://schemas.microsoft.com/office/powerpoint/2010/main" val="2850650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Profile photo of Prof. Dr. Axel S. Merseburger">
            <a:extLst>
              <a:ext uri="{FF2B5EF4-FFF2-40B4-BE49-F238E27FC236}">
                <a16:creationId xmlns:a16="http://schemas.microsoft.com/office/drawing/2014/main" id="{4747A3BD-A8BB-4B71-A2B1-1F54F9EB4FC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" r="7402"/>
          <a:stretch/>
        </p:blipFill>
        <p:spPr bwMode="auto">
          <a:xfrm>
            <a:off x="702391" y="4485950"/>
            <a:ext cx="914401" cy="942415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E80D73-EE72-437C-8CA1-61220FD47888}"/>
              </a:ext>
            </a:extLst>
          </p:cNvPr>
          <p:cNvSpPr txBox="1"/>
          <p:nvPr/>
        </p:nvSpPr>
        <p:spPr>
          <a:xfrm>
            <a:off x="2072303" y="1603146"/>
            <a:ext cx="4294722" cy="1465362"/>
          </a:xfrm>
          <a:prstGeom prst="roundRect">
            <a:avLst>
              <a:gd name="adj" fmla="val 10399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In my series of patients, there is hardly any rash observed.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In elderly patients, I start apalutamide with low doses, considering the risk of cognitive function impairment, and the dose is increased gradually. The patients never develop rash.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/>
                <a:cs typeface="Arial"/>
              </a:rPr>
              <a:t>Therefore, this may be dose dependent.</a:t>
            </a:r>
          </a:p>
        </p:txBody>
      </p:sp>
      <p:pic>
        <p:nvPicPr>
          <p:cNvPr id="3" name="Picture 2" descr="Photo of A/Prof Edmund Chiong">
            <a:extLst>
              <a:ext uri="{FF2B5EF4-FFF2-40B4-BE49-F238E27FC236}">
                <a16:creationId xmlns:a16="http://schemas.microsoft.com/office/drawing/2014/main" id="{2D68A35F-F3D0-45F6-8913-D5356DF1A7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301"/>
          <a:stretch/>
        </p:blipFill>
        <p:spPr bwMode="auto">
          <a:xfrm>
            <a:off x="748841" y="1473530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E940BA-F43C-4D8D-9A66-6F7AAA4049AA}"/>
              </a:ext>
            </a:extLst>
          </p:cNvPr>
          <p:cNvSpPr txBox="1"/>
          <p:nvPr/>
        </p:nvSpPr>
        <p:spPr>
          <a:xfrm>
            <a:off x="522903" y="273507"/>
            <a:ext cx="7149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Panelist insights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F9F88-1CA4-45CD-A708-C67B00A48CA1}"/>
              </a:ext>
            </a:extLst>
          </p:cNvPr>
          <p:cNvSpPr txBox="1"/>
          <p:nvPr/>
        </p:nvSpPr>
        <p:spPr>
          <a:xfrm>
            <a:off x="6690610" y="1950588"/>
            <a:ext cx="4883888" cy="3582270"/>
          </a:xfrm>
          <a:prstGeom prst="roundRect">
            <a:avLst>
              <a:gd name="adj" fmla="val 4422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The panelists agreed that: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This type of rash is generally not seen in patients undergoing treatment with apalutamide.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Goal should be to resolve the problem of rash and then restart the treatment. 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Reduction in apalutamide dose may be an effective option. 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Higher dose of oral corticosteroids is another option, which can be started at 1 mg/kg followed by dose reduction.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A20A9-23EA-4236-8687-36BEDD6ED66F}"/>
              </a:ext>
            </a:extLst>
          </p:cNvPr>
          <p:cNvSpPr txBox="1"/>
          <p:nvPr/>
        </p:nvSpPr>
        <p:spPr>
          <a:xfrm>
            <a:off x="702391" y="6398481"/>
            <a:ext cx="9618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A/Prof: Associate Professor</a:t>
            </a:r>
          </a:p>
        </p:txBody>
      </p:sp>
      <p:pic>
        <p:nvPicPr>
          <p:cNvPr id="7" name="Graphic 6" descr="Chat bubble with solid fill">
            <a:extLst>
              <a:ext uri="{FF2B5EF4-FFF2-40B4-BE49-F238E27FC236}">
                <a16:creationId xmlns:a16="http://schemas.microsoft.com/office/drawing/2014/main" id="{48814E80-D55D-4C79-9F93-47609242F9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579" y="1517629"/>
            <a:ext cx="559290" cy="559290"/>
          </a:xfrm>
          <a:prstGeom prst="rect">
            <a:avLst/>
          </a:prstGeom>
        </p:spPr>
      </p:pic>
      <p:pic>
        <p:nvPicPr>
          <p:cNvPr id="8" name="Picture 2" descr="Dr. Loh Chit  Sin">
            <a:extLst>
              <a:ext uri="{FF2B5EF4-FFF2-40B4-BE49-F238E27FC236}">
                <a16:creationId xmlns:a16="http://schemas.microsoft.com/office/drawing/2014/main" id="{91D2144A-5C5B-4E60-873B-150283B8D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3" r="8657" b="24727"/>
          <a:stretch/>
        </p:blipFill>
        <p:spPr bwMode="auto">
          <a:xfrm>
            <a:off x="702392" y="2961147"/>
            <a:ext cx="914400" cy="958088"/>
          </a:xfrm>
          <a:prstGeom prst="ellipse">
            <a:avLst/>
          </a:prstGeom>
          <a:ln w="190500" cap="rnd">
            <a:noFill/>
            <a:prstDash val="solid"/>
          </a:ln>
          <a:effectLst>
            <a:outerShdw blurRad="127000" algn="bl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" descr="Chat bubble with solid fill">
            <a:extLst>
              <a:ext uri="{FF2B5EF4-FFF2-40B4-BE49-F238E27FC236}">
                <a16:creationId xmlns:a16="http://schemas.microsoft.com/office/drawing/2014/main" id="{1E949B28-D8B5-415F-817D-249E8EB1E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4129" y="4500869"/>
            <a:ext cx="559290" cy="5592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1C2B0B-E601-402E-A940-415FE431A400}"/>
              </a:ext>
            </a:extLst>
          </p:cNvPr>
          <p:cNvSpPr txBox="1"/>
          <p:nvPr/>
        </p:nvSpPr>
        <p:spPr>
          <a:xfrm>
            <a:off x="2072545" y="4284689"/>
            <a:ext cx="4294306" cy="1660743"/>
          </a:xfrm>
          <a:prstGeom prst="roundRect">
            <a:avLst>
              <a:gd name="adj" fmla="val 9595"/>
            </a:avLst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Reduction in apalutamide dose or higher dose of oral corticosteroid dose can be considered.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Corticosteroids can be started as high dose (1mg/kg) followed by weekly reduction in dose.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Also, a few local corticosteroids might help in majorly affected areas.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Primary goal would be to resolve and then restart again, washing out corticosteroids.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0F111A-D585-49B7-9483-0E7A9C0D8517}"/>
              </a:ext>
            </a:extLst>
          </p:cNvPr>
          <p:cNvSpPr txBox="1"/>
          <p:nvPr/>
        </p:nvSpPr>
        <p:spPr>
          <a:xfrm>
            <a:off x="2072303" y="3216898"/>
            <a:ext cx="4294306" cy="919401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This type of rashes are generally not seen for patients on apalutamide.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 personally have seen rash in a patient after 4-5 months, but even they were not this florid.</a:t>
            </a:r>
          </a:p>
        </p:txBody>
      </p:sp>
      <p:pic>
        <p:nvPicPr>
          <p:cNvPr id="12" name="Graphic 11" descr="Chat bubble with solid fill">
            <a:extLst>
              <a:ext uri="{FF2B5EF4-FFF2-40B4-BE49-F238E27FC236}">
                <a16:creationId xmlns:a16="http://schemas.microsoft.com/office/drawing/2014/main" id="{6FCB0B29-7B28-4C69-9F1B-644DDB8CA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85259" y="3201101"/>
            <a:ext cx="559290" cy="5592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07D82C-FFE8-43F3-876E-7189607BADA5}"/>
              </a:ext>
            </a:extLst>
          </p:cNvPr>
          <p:cNvSpPr txBox="1"/>
          <p:nvPr/>
        </p:nvSpPr>
        <p:spPr>
          <a:xfrm>
            <a:off x="515408" y="951579"/>
            <a:ext cx="98792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 shared regional insights about rational management of this case and choice of treatment for such patients.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BB0776-483A-4C10-848C-B121AA3B699F}"/>
              </a:ext>
            </a:extLst>
          </p:cNvPr>
          <p:cNvSpPr txBox="1"/>
          <p:nvPr/>
        </p:nvSpPr>
        <p:spPr>
          <a:xfrm>
            <a:off x="450529" y="2416330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A/Prof. Edmund </a:t>
            </a:r>
            <a:r>
              <a:rPr lang="en-US" sz="1100" b="1" dirty="0" err="1"/>
              <a:t>Chiong</a:t>
            </a:r>
            <a:endParaRPr lang="en-US" sz="11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4ED0A1-437C-4C32-AF91-69BCA3E1E3C0}"/>
              </a:ext>
            </a:extLst>
          </p:cNvPr>
          <p:cNvSpPr txBox="1"/>
          <p:nvPr/>
        </p:nvSpPr>
        <p:spPr>
          <a:xfrm>
            <a:off x="345002" y="3979214"/>
            <a:ext cx="16291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Dr. </a:t>
            </a:r>
            <a:r>
              <a:rPr lang="en-US" sz="1100" b="1" dirty="0" err="1"/>
              <a:t>Loh</a:t>
            </a:r>
            <a:r>
              <a:rPr lang="en-US" sz="1100" b="1" dirty="0"/>
              <a:t> Chit Sin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17FAC8-C5EC-46EE-937C-B5B6EE263026}"/>
              </a:ext>
            </a:extLst>
          </p:cNvPr>
          <p:cNvSpPr txBox="1"/>
          <p:nvPr/>
        </p:nvSpPr>
        <p:spPr>
          <a:xfrm>
            <a:off x="286382" y="5492637"/>
            <a:ext cx="1629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Prof. Axel S. </a:t>
            </a:r>
            <a:r>
              <a:rPr lang="en-US" sz="1100" b="1" dirty="0" err="1"/>
              <a:t>Merseburger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48915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F6D420-317E-4F8F-9BC8-A6C17885476C}"/>
              </a:ext>
            </a:extLst>
          </p:cNvPr>
          <p:cNvSpPr txBox="1"/>
          <p:nvPr/>
        </p:nvSpPr>
        <p:spPr>
          <a:xfrm>
            <a:off x="679581" y="417150"/>
            <a:ext cx="9548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pic>
        <p:nvPicPr>
          <p:cNvPr id="3" name="Picture 2" descr="Dr Lee Lui Shiong from Sengkang General Hospital">
            <a:extLst>
              <a:ext uri="{FF2B5EF4-FFF2-40B4-BE49-F238E27FC236}">
                <a16:creationId xmlns:a16="http://schemas.microsoft.com/office/drawing/2014/main" id="{F5921639-E229-4C2B-A470-25F5E4910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91"/>
          <a:stretch/>
        </p:blipFill>
        <p:spPr bwMode="auto">
          <a:xfrm>
            <a:off x="7155895" y="1352226"/>
            <a:ext cx="993873" cy="9700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B9A384-2FA5-4C35-A681-8AD8D145D3D7}"/>
              </a:ext>
            </a:extLst>
          </p:cNvPr>
          <p:cNvSpPr txBox="1"/>
          <p:nvPr/>
        </p:nvSpPr>
        <p:spPr>
          <a:xfrm>
            <a:off x="7600422" y="2418075"/>
            <a:ext cx="2962940" cy="34051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effectLst>
            <a:glow rad="101600">
              <a:srgbClr val="25C6FF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Cessation of APA for 2 weeks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3FF977-2B6A-4CAF-B3D7-AB515F7852A3}"/>
              </a:ext>
            </a:extLst>
          </p:cNvPr>
          <p:cNvSpPr txBox="1"/>
          <p:nvPr/>
        </p:nvSpPr>
        <p:spPr>
          <a:xfrm>
            <a:off x="759168" y="1491541"/>
            <a:ext cx="5559768" cy="3635343"/>
          </a:xfrm>
          <a:prstGeom prst="roundRect">
            <a:avLst>
              <a:gd name="adj" fmla="val 4422"/>
            </a:avLst>
          </a:prstGeom>
          <a:solidFill>
            <a:srgbClr val="89E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Reduce the dose or maybe start with mild corticosteroid. 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High dose corticosteroid can be initiated, and the goal should be to resolve, and then restart again. 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Patient preferred no treatment, and Apalutamide was stopped for 2 weeks.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Time taken was almost a month, but it resolved with no treatment.</a:t>
            </a:r>
          </a:p>
          <a:p>
            <a:pPr marL="171450" indent="-171450">
              <a:lnSpc>
                <a:spcPct val="12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Rechallenge at half dose and gradually increase.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DA0E8651-DC01-4B25-9374-D9595482099B}"/>
              </a:ext>
            </a:extLst>
          </p:cNvPr>
          <p:cNvSpPr/>
          <p:nvPr/>
        </p:nvSpPr>
        <p:spPr>
          <a:xfrm>
            <a:off x="9025185" y="2794119"/>
            <a:ext cx="113414" cy="35075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60EE9F-C0D6-48A6-92B6-521F19C1D57B}"/>
              </a:ext>
            </a:extLst>
          </p:cNvPr>
          <p:cNvSpPr txBox="1"/>
          <p:nvPr/>
        </p:nvSpPr>
        <p:spPr>
          <a:xfrm>
            <a:off x="7600422" y="3181821"/>
            <a:ext cx="2962940" cy="34051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Total resolution over 2 weeks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DD4D04-34DB-4C23-BEC7-963509BB0E92}"/>
              </a:ext>
            </a:extLst>
          </p:cNvPr>
          <p:cNvSpPr txBox="1"/>
          <p:nvPr/>
        </p:nvSpPr>
        <p:spPr>
          <a:xfrm>
            <a:off x="7600422" y="3936969"/>
            <a:ext cx="2962940" cy="578882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Re-challenged: half dose at week 1, full-dose at week 2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881D2-1E62-402B-984A-8FDDB71B9482}"/>
              </a:ext>
            </a:extLst>
          </p:cNvPr>
          <p:cNvSpPr txBox="1"/>
          <p:nvPr/>
        </p:nvSpPr>
        <p:spPr>
          <a:xfrm>
            <a:off x="7600422" y="4917749"/>
            <a:ext cx="2962940" cy="34051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No recurrence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FB335E22-9F0E-488A-B040-1053E4260B83}"/>
              </a:ext>
            </a:extLst>
          </p:cNvPr>
          <p:cNvSpPr/>
          <p:nvPr/>
        </p:nvSpPr>
        <p:spPr>
          <a:xfrm>
            <a:off x="9025185" y="4552053"/>
            <a:ext cx="113414" cy="35075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35CDC24-904C-461A-AC9E-431AF17619F5}"/>
              </a:ext>
            </a:extLst>
          </p:cNvPr>
          <p:cNvSpPr/>
          <p:nvPr/>
        </p:nvSpPr>
        <p:spPr>
          <a:xfrm>
            <a:off x="9025185" y="3559143"/>
            <a:ext cx="113414" cy="350752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FB9A3E-A05A-4BDE-B602-881C754D6078}"/>
              </a:ext>
            </a:extLst>
          </p:cNvPr>
          <p:cNvSpPr txBox="1"/>
          <p:nvPr/>
        </p:nvSpPr>
        <p:spPr>
          <a:xfrm>
            <a:off x="8081368" y="1561985"/>
            <a:ext cx="2849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Treatment approach by A/Prof. Lee Lui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Shiong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7274BC-AEE6-4AA3-BB76-C92040FDB371}"/>
              </a:ext>
            </a:extLst>
          </p:cNvPr>
          <p:cNvSpPr txBox="1"/>
          <p:nvPr/>
        </p:nvSpPr>
        <p:spPr>
          <a:xfrm>
            <a:off x="733155" y="6365741"/>
            <a:ext cx="9821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APA: Apalutamide</a:t>
            </a:r>
            <a:endParaRPr lang="en-US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215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D9744-EB81-4EA1-B060-F89680BF98A5}"/>
              </a:ext>
            </a:extLst>
          </p:cNvPr>
          <p:cNvSpPr txBox="1"/>
          <p:nvPr/>
        </p:nvSpPr>
        <p:spPr>
          <a:xfrm>
            <a:off x="1496888" y="3071455"/>
            <a:ext cx="9510131" cy="71508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65551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2521</TotalTime>
  <Words>482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Adobe Heiti Std R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Sophia Meow Cheng [JACMY]</dc:creator>
  <cp:lastModifiedBy>Ruzanna Mustafa</cp:lastModifiedBy>
  <cp:revision>348</cp:revision>
  <dcterms:created xsi:type="dcterms:W3CDTF">2021-09-08T01:57:49Z</dcterms:created>
  <dcterms:modified xsi:type="dcterms:W3CDTF">2022-03-04T08:49:59Z</dcterms:modified>
</cp:coreProperties>
</file>