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34959510" r:id="rId2"/>
    <p:sldId id="2134959497" r:id="rId3"/>
    <p:sldId id="2134959501" r:id="rId4"/>
    <p:sldId id="2134959499" r:id="rId5"/>
    <p:sldId id="2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C7715A-170A-7190-2105-9D3AB51E6F27}" name="Neel Patel" initials="NP" userId="S::Neel.Patel@eversana.com::d2b6518e-6815-43a0-8bb9-cfe43f2996f9" providerId="AD"/>
  <p188:author id="{AB62006D-94C7-C307-CE40-F8EADFDB4A1F}" name="Charu" initials="C" userId="S::Charu.Rawat@eversana.com::b7d891a4-a4cd-4e2e-ad8a-d9f3e73b86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u Rawat" initials="CR" lastIdx="2" clrIdx="0">
    <p:extLst>
      <p:ext uri="{19B8F6BF-5375-455C-9EA6-DF929625EA0E}">
        <p15:presenceInfo xmlns:p15="http://schemas.microsoft.com/office/powerpoint/2012/main" userId="S::Charu.Rawat@eversana.com::b7d891a4-a4cd-4e2e-ad8a-d9f3e73b8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2A16F0CB-7249-441F-B1EF-E0AB9EAF7851}"/>
    <pc:docChg chg="delSld modSld">
      <pc:chgData name="Ruzanna Mustafa" userId="67c88144-be73-44be-8cc4-79ba49da2fce" providerId="ADAL" clId="{2A16F0CB-7249-441F-B1EF-E0AB9EAF7851}" dt="2022-03-04T08:50:15.582" v="3" actId="1076"/>
      <pc:docMkLst>
        <pc:docMk/>
      </pc:docMkLst>
      <pc:sldChg chg="del">
        <pc:chgData name="Ruzanna Mustafa" userId="67c88144-be73-44be-8cc4-79ba49da2fce" providerId="ADAL" clId="{2A16F0CB-7249-441F-B1EF-E0AB9EAF7851}" dt="2022-03-04T08:50:09.361" v="1" actId="2696"/>
        <pc:sldMkLst>
          <pc:docMk/>
          <pc:sldMk cId="1800475194" sldId="256"/>
        </pc:sldMkLst>
      </pc:sldChg>
      <pc:sldChg chg="del">
        <pc:chgData name="Ruzanna Mustafa" userId="67c88144-be73-44be-8cc4-79ba49da2fce" providerId="ADAL" clId="{2A16F0CB-7249-441F-B1EF-E0AB9EAF7851}" dt="2022-02-21T09:14:42.794" v="0" actId="2696"/>
        <pc:sldMkLst>
          <pc:docMk/>
          <pc:sldMk cId="2947839130" sldId="2134959502"/>
        </pc:sldMkLst>
      </pc:sldChg>
      <pc:sldChg chg="modSp mod">
        <pc:chgData name="Ruzanna Mustafa" userId="67c88144-be73-44be-8cc4-79ba49da2fce" providerId="ADAL" clId="{2A16F0CB-7249-441F-B1EF-E0AB9EAF7851}" dt="2022-03-04T08:50:15.582" v="3" actId="1076"/>
        <pc:sldMkLst>
          <pc:docMk/>
          <pc:sldMk cId="1917611100" sldId="2134959510"/>
        </pc:sldMkLst>
        <pc:spChg chg="mod">
          <ac:chgData name="Ruzanna Mustafa" userId="67c88144-be73-44be-8cc4-79ba49da2fce" providerId="ADAL" clId="{2A16F0CB-7249-441F-B1EF-E0AB9EAF7851}" dt="2022-03-04T08:50:15.582" v="3" actId="1076"/>
          <ac:spMkLst>
            <pc:docMk/>
            <pc:sldMk cId="1917611100" sldId="2134959510"/>
            <ac:spMk id="3" creationId="{5DC20CAC-176E-4707-A30F-9AF079AFDBC3}"/>
          </ac:spMkLst>
        </pc:spChg>
      </pc:sldChg>
      <pc:sldMasterChg chg="delSldLayout">
        <pc:chgData name="Ruzanna Mustafa" userId="67c88144-be73-44be-8cc4-79ba49da2fce" providerId="ADAL" clId="{2A16F0CB-7249-441F-B1EF-E0AB9EAF7851}" dt="2022-02-21T09:14:42.794" v="0" actId="2696"/>
        <pc:sldMasterMkLst>
          <pc:docMk/>
          <pc:sldMasterMk cId="3117799850" sldId="2147483648"/>
        </pc:sldMasterMkLst>
        <pc:sldLayoutChg chg="del">
          <pc:chgData name="Ruzanna Mustafa" userId="67c88144-be73-44be-8cc4-79ba49da2fce" providerId="ADAL" clId="{2A16F0CB-7249-441F-B1EF-E0AB9EAF7851}" dt="2022-02-21T09:14:42.794" v="0" actId="2696"/>
          <pc:sldLayoutMkLst>
            <pc:docMk/>
            <pc:sldMasterMk cId="3117799850" sldId="2147483648"/>
            <pc:sldLayoutMk cId="118483361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ECB1-866C-4081-9234-F348BC4A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5FE8F-8292-4CF5-9C53-7807B428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E508-74E4-43A5-A01F-010792EF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73C2-BF9E-401A-B12D-35DEDE55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5884-8872-4D3D-A4C1-DEA29AB4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9ED-2CD7-4B1A-A64D-74B271B0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23B6E-C895-4C24-9C78-7F7C77CF2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C74C-41D6-4881-A514-7C8164E8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DFCF-CE37-4161-9906-39A47DC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4C8-BD48-4868-906F-B2E726A7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7D093-1EC6-4679-B017-6D2FA608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7B15E-82C2-467E-AC2E-215644EB7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400D-ED25-4B92-9FC7-0FE22A44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83D1-88AE-48D5-9424-02FBD4D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E657-D93F-42CE-B79D-F2E5DE95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446C-865B-4D0E-8BC9-86529586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2778-720C-4A40-9D09-59BE92F5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46B0-7C5B-469B-98EA-82FF013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88A9-C767-4472-8A6E-87F9F343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5185-C1F2-48B2-80D8-63EE2F4C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C05B-84C2-445E-8BF8-5F74A5AB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8851-C486-4F3F-98E4-C5E4BDB9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E683-EFE0-4D9F-AE82-44887370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AACF-74DC-4092-AE83-5CDFB9F4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1528-5A55-456F-A798-84C53853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4304-F426-4799-B665-A227457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1E2-A25E-47C1-8111-E265C74C6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3BCB4-02DB-4E48-BFD7-7288CB63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F9CD0-AE2F-4D6F-8E50-FB1043F1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9625-0ADA-403D-A4BF-47EA9B2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4087-E8EA-4F6A-930D-E7B5527C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04B5-B973-4D7B-8A93-7142AA4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349B-E0D9-45EE-B696-A55599DB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9465-7236-4797-AF33-83271521E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EDD0-0EE0-48DC-A260-E6273470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65D58-49E8-412B-B105-7B5407ED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97EFD-BB90-4B3D-84DD-2ADCE4C4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6718D-3431-4908-8A03-BAF4920F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1268F-999F-405F-80FD-6CBC8EC1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F5FF-6902-4425-93FF-18B6AF3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1E036-F06C-4FCE-A2B8-981F4197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5F75-7D98-4EA2-A409-018CD815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0ADF-EFDC-4AD9-ADB9-ACBE522B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AB145-688B-44A1-9774-2A243F97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0C033-A5BC-4F9D-9EE3-A4180AB6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861F-9444-460A-A184-406E2E01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497D-4705-4F8A-8B3D-3959542F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EE60-8DE6-4E7E-87F9-89106265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9C9B-1C07-4D9E-A38A-3191600A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83D6-5A25-488E-B20C-70577BD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7B7E0-765F-43B1-9E54-F92C3033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FA0D3-1B4B-4173-84E6-1B27411A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4D55-6A67-4965-8DF8-FC5DB25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BA2CF-5638-4083-805A-627BB904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84459-9E20-4734-9B6A-1F02E463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A02A-452A-4134-8F90-EEDD038A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1FB59-F2C2-4ED2-9783-6E43142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E5AF-8D2E-4C2C-A0F3-4AFBDA5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48040-1BB8-49D7-849C-C83B60C1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5167-4C7B-4FAD-813A-DB4A4438F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DB71-8203-4844-86B1-92D3E3E4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4AA6-14E2-464E-92E3-02803953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A0BA-96F7-451D-9B08-FFFA06DA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DDCAE-E569-4986-9443-497B4900E619}"/>
              </a:ext>
            </a:extLst>
          </p:cNvPr>
          <p:cNvGrpSpPr/>
          <p:nvPr userDrawn="1"/>
        </p:nvGrpSpPr>
        <p:grpSpPr>
          <a:xfrm>
            <a:off x="10313932" y="71898"/>
            <a:ext cx="1878068" cy="609139"/>
            <a:chOff x="9276957" y="104045"/>
            <a:chExt cx="2787148" cy="11121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2F4B7-E9BE-47D2-8A44-5289EA9C8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276957" y="211218"/>
              <a:ext cx="2571762" cy="10050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5E2EA-60C5-46BE-8C34-9951E371C45B}"/>
                </a:ext>
              </a:extLst>
            </p:cNvPr>
            <p:cNvSpPr txBox="1"/>
            <p:nvPr userDrawn="1"/>
          </p:nvSpPr>
          <p:spPr>
            <a:xfrm>
              <a:off x="10890869" y="104045"/>
              <a:ext cx="1173236" cy="4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Project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BFF0D-419E-4D72-8B2C-A8095094F2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9816" y="690101"/>
            <a:ext cx="1381163" cy="40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AB1F0-5949-47C8-BBF6-49B3AA99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7000" t="12235" r="9874" b="11836"/>
          <a:stretch/>
        </p:blipFill>
        <p:spPr>
          <a:xfrm>
            <a:off x="10467364" y="6243403"/>
            <a:ext cx="1604546" cy="5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20CAC-176E-4707-A30F-9AF079AFDBC3}"/>
              </a:ext>
            </a:extLst>
          </p:cNvPr>
          <p:cNvSpPr txBox="1"/>
          <p:nvPr/>
        </p:nvSpPr>
        <p:spPr>
          <a:xfrm>
            <a:off x="1767544" y="1696436"/>
            <a:ext cx="8656912" cy="2419945"/>
          </a:xfrm>
          <a:prstGeom prst="roundRect">
            <a:avLst>
              <a:gd name="adj" fmla="val 8743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Managing Adverse Event Reactions - Case B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6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66599C-A9AC-452F-A9A7-EE39A0C455B5}"/>
              </a:ext>
            </a:extLst>
          </p:cNvPr>
          <p:cNvSpPr txBox="1"/>
          <p:nvPr/>
        </p:nvSpPr>
        <p:spPr>
          <a:xfrm>
            <a:off x="513132" y="282197"/>
            <a:ext cx="953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details and treatment approach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282A3-6BF3-4666-BB1E-DCD80962063C}"/>
              </a:ext>
            </a:extLst>
          </p:cNvPr>
          <p:cNvSpPr txBox="1"/>
          <p:nvPr/>
        </p:nvSpPr>
        <p:spPr>
          <a:xfrm>
            <a:off x="2111903" y="1229426"/>
            <a:ext cx="212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detailing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F89E5-5058-43A5-ADF6-9F30A0FB0E46}"/>
              </a:ext>
            </a:extLst>
          </p:cNvPr>
          <p:cNvSpPr txBox="1"/>
          <p:nvPr/>
        </p:nvSpPr>
        <p:spPr>
          <a:xfrm>
            <a:off x="928576" y="1942765"/>
            <a:ext cx="5975499" cy="4362331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was a case of a 67-year-old Indian retired air crew having truncal maculopapular rash about week 4, limbs spared. The rash was not painful or pruritic.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Seven years from radical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prostectomy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Gleason 9, T3aN1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 CRPC 5 years after radical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prostectomy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Slow PSA velocity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PSMA at diagnosis of CRPC – enlarged left pelvic nodes just above bifurcation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Achieved nadir PSA with abiraterone for 12 months, thereafter, PSA doubling 5 months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Switched to APA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Declined chemotherapy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Truncal maculopapular rash about week 4, limbs spared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Rash was not painful or pruritic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2DE989-52B9-4AB5-99E3-C9C53F10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689" y="1023139"/>
            <a:ext cx="858763" cy="887115"/>
          </a:xfrm>
          <a:prstGeom prst="rect">
            <a:avLst/>
          </a:prstGeom>
        </p:spPr>
      </p:pic>
      <p:pic>
        <p:nvPicPr>
          <p:cNvPr id="14" name="Picture 13" descr="Dr Lee Lui Shiong from Sengkang General Hospital">
            <a:extLst>
              <a:ext uri="{FF2B5EF4-FFF2-40B4-BE49-F238E27FC236}">
                <a16:creationId xmlns:a16="http://schemas.microsoft.com/office/drawing/2014/main" id="{E0A13862-4669-4AF4-831B-D397260DF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1"/>
          <a:stretch/>
        </p:blipFill>
        <p:spPr bwMode="auto">
          <a:xfrm>
            <a:off x="7155895" y="1427176"/>
            <a:ext cx="993873" cy="97001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A869C9-13AD-410C-B213-B89A890CBF9F}"/>
              </a:ext>
            </a:extLst>
          </p:cNvPr>
          <p:cNvSpPr txBox="1"/>
          <p:nvPr/>
        </p:nvSpPr>
        <p:spPr>
          <a:xfrm>
            <a:off x="8081368" y="2555315"/>
            <a:ext cx="2962940" cy="34051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rgbClr val="25C6FF">
                <a:alpha val="60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4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 dosage modification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1C0B9-9697-4A5F-BAF6-C7B5A2C7DD57}"/>
              </a:ext>
            </a:extLst>
          </p:cNvPr>
          <p:cNvSpPr txBox="1"/>
          <p:nvPr/>
        </p:nvSpPr>
        <p:spPr>
          <a:xfrm>
            <a:off x="8081368" y="3434106"/>
            <a:ext cx="2962940" cy="34051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Resolved in 2 weeks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37761-A0CD-401A-B841-52D052CF35AE}"/>
              </a:ext>
            </a:extLst>
          </p:cNvPr>
          <p:cNvSpPr txBox="1"/>
          <p:nvPr/>
        </p:nvSpPr>
        <p:spPr>
          <a:xfrm>
            <a:off x="8081368" y="4362123"/>
            <a:ext cx="2962940" cy="34051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 recurrence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B1124CB-34AC-43F3-81C4-292130F24839}"/>
              </a:ext>
            </a:extLst>
          </p:cNvPr>
          <p:cNvSpPr/>
          <p:nvPr/>
        </p:nvSpPr>
        <p:spPr>
          <a:xfrm>
            <a:off x="9506131" y="3911166"/>
            <a:ext cx="113414" cy="35075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D3327E5-B348-49EA-B17C-B24EE2E3391C}"/>
              </a:ext>
            </a:extLst>
          </p:cNvPr>
          <p:cNvSpPr/>
          <p:nvPr/>
        </p:nvSpPr>
        <p:spPr>
          <a:xfrm>
            <a:off x="9506131" y="2989594"/>
            <a:ext cx="113414" cy="35075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737A1-6BA3-4E00-B156-13C533E88130}"/>
              </a:ext>
            </a:extLst>
          </p:cNvPr>
          <p:cNvSpPr txBox="1"/>
          <p:nvPr/>
        </p:nvSpPr>
        <p:spPr>
          <a:xfrm>
            <a:off x="8081368" y="1636935"/>
            <a:ext cx="284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Treatment approach by A/Prof. Lee Lui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Shiong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C5A9B5-F4E6-4256-9CB2-1CAC78102CDD}"/>
              </a:ext>
            </a:extLst>
          </p:cNvPr>
          <p:cNvSpPr txBox="1"/>
          <p:nvPr/>
        </p:nvSpPr>
        <p:spPr>
          <a:xfrm>
            <a:off x="630862" y="6522544"/>
            <a:ext cx="9618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APA: apalutamide; CRPC: castrate-resistant prostate cancer; PSA: prostate-specific antigen</a:t>
            </a:r>
          </a:p>
        </p:txBody>
      </p:sp>
    </p:spTree>
    <p:extLst>
      <p:ext uri="{BB962C8B-B14F-4D97-AF65-F5344CB8AC3E}">
        <p14:creationId xmlns:p14="http://schemas.microsoft.com/office/powerpoint/2010/main" val="404451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rofile photo of Prof. Dr. Axel S. Merseburger">
            <a:extLst>
              <a:ext uri="{FF2B5EF4-FFF2-40B4-BE49-F238E27FC236}">
                <a16:creationId xmlns:a16="http://schemas.microsoft.com/office/drawing/2014/main" id="{3DEBA7EA-0261-4598-A994-0074AE140A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7402"/>
          <a:stretch/>
        </p:blipFill>
        <p:spPr bwMode="auto">
          <a:xfrm>
            <a:off x="8251994" y="1721863"/>
            <a:ext cx="914401" cy="94241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953AC2-FA57-4EAD-B7F9-68EE161C77EB}"/>
              </a:ext>
            </a:extLst>
          </p:cNvPr>
          <p:cNvSpPr txBox="1"/>
          <p:nvPr/>
        </p:nvSpPr>
        <p:spPr>
          <a:xfrm>
            <a:off x="1988569" y="1754025"/>
            <a:ext cx="2215308" cy="1693307"/>
          </a:xfrm>
          <a:prstGeom prst="roundRect">
            <a:avLst>
              <a:gd name="adj" fmla="val 10399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The first question that can be considered is  whether this is a drug allergy or a known side effect because there is not much understanding on its mechanism.</a:t>
            </a:r>
          </a:p>
        </p:txBody>
      </p:sp>
      <p:pic>
        <p:nvPicPr>
          <p:cNvPr id="21" name="Picture 2" descr="Photo of A/Prof Edmund Chiong">
            <a:extLst>
              <a:ext uri="{FF2B5EF4-FFF2-40B4-BE49-F238E27FC236}">
                <a16:creationId xmlns:a16="http://schemas.microsoft.com/office/drawing/2014/main" id="{DA8BA279-8A0F-4681-A998-DD1F74416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01"/>
          <a:stretch/>
        </p:blipFill>
        <p:spPr bwMode="auto">
          <a:xfrm>
            <a:off x="714204" y="1734532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BE21E9-736A-4333-B48F-CFDB617A1359}"/>
              </a:ext>
            </a:extLst>
          </p:cNvPr>
          <p:cNvSpPr txBox="1"/>
          <p:nvPr/>
        </p:nvSpPr>
        <p:spPr>
          <a:xfrm>
            <a:off x="515408" y="296887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 insights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E1BF08-5A18-407B-B201-3A94E589D3A7}"/>
              </a:ext>
            </a:extLst>
          </p:cNvPr>
          <p:cNvSpPr txBox="1"/>
          <p:nvPr/>
        </p:nvSpPr>
        <p:spPr>
          <a:xfrm>
            <a:off x="775710" y="6438002"/>
            <a:ext cx="9618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A/Prof: Associate Professor</a:t>
            </a:r>
          </a:p>
        </p:txBody>
      </p:sp>
      <p:pic>
        <p:nvPicPr>
          <p:cNvPr id="25" name="Graphic 24" descr="Chat bubble with solid fill">
            <a:extLst>
              <a:ext uri="{FF2B5EF4-FFF2-40B4-BE49-F238E27FC236}">
                <a16:creationId xmlns:a16="http://schemas.microsoft.com/office/drawing/2014/main" id="{2B6C196A-FC62-41B2-B732-6E975C924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3854" y="1650932"/>
            <a:ext cx="559290" cy="559290"/>
          </a:xfrm>
          <a:prstGeom prst="rect">
            <a:avLst/>
          </a:prstGeom>
        </p:spPr>
      </p:pic>
      <p:pic>
        <p:nvPicPr>
          <p:cNvPr id="26" name="Picture 2" descr="Dr. Loh Chit  Sin">
            <a:extLst>
              <a:ext uri="{FF2B5EF4-FFF2-40B4-BE49-F238E27FC236}">
                <a16:creationId xmlns:a16="http://schemas.microsoft.com/office/drawing/2014/main" id="{3771D155-06C2-4229-8BD1-3437E78B6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r="8657" b="24727"/>
          <a:stretch/>
        </p:blipFill>
        <p:spPr bwMode="auto">
          <a:xfrm>
            <a:off x="4373614" y="1759781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Chat bubble with solid fill">
            <a:extLst>
              <a:ext uri="{FF2B5EF4-FFF2-40B4-BE49-F238E27FC236}">
                <a16:creationId xmlns:a16="http://schemas.microsoft.com/office/drawing/2014/main" id="{B00179D4-4C45-435C-942B-17644D319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4182" y="1723099"/>
            <a:ext cx="559290" cy="5592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70C89BB-CC6A-4F6C-82ED-F782BB6CE379}"/>
              </a:ext>
            </a:extLst>
          </p:cNvPr>
          <p:cNvSpPr txBox="1"/>
          <p:nvPr/>
        </p:nvSpPr>
        <p:spPr>
          <a:xfrm>
            <a:off x="9543473" y="1761620"/>
            <a:ext cx="2081458" cy="1237417"/>
          </a:xfrm>
          <a:prstGeom prst="roundRect">
            <a:avLst>
              <a:gd name="adj" fmla="val 9595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it is not painful, so it gives confidence to stay calm and advice the patient that it's nothing serious.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0EEC07-0C87-413F-9CF8-622DEE6A5F45}"/>
              </a:ext>
            </a:extLst>
          </p:cNvPr>
          <p:cNvSpPr txBox="1"/>
          <p:nvPr/>
        </p:nvSpPr>
        <p:spPr>
          <a:xfrm>
            <a:off x="5669240" y="1716118"/>
            <a:ext cx="2215308" cy="129397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case has provided a lot of confidence. If I meet another case like this, to push on rather than to change therapy.</a:t>
            </a:r>
          </a:p>
        </p:txBody>
      </p:sp>
      <p:pic>
        <p:nvPicPr>
          <p:cNvPr id="30" name="Graphic 29" descr="Chat bubble with solid fill">
            <a:extLst>
              <a:ext uri="{FF2B5EF4-FFF2-40B4-BE49-F238E27FC236}">
                <a16:creationId xmlns:a16="http://schemas.microsoft.com/office/drawing/2014/main" id="{1BA63421-1306-4AA5-B988-8D192FC8E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114" y="1687323"/>
            <a:ext cx="559290" cy="5592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84494AC-61B8-4619-9FE5-4B7786C9F243}"/>
              </a:ext>
            </a:extLst>
          </p:cNvPr>
          <p:cNvSpPr txBox="1"/>
          <p:nvPr/>
        </p:nvSpPr>
        <p:spPr>
          <a:xfrm>
            <a:off x="515408" y="994047"/>
            <a:ext cx="9879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shared regional insights about rational management of this case and choice of treatment for such patients.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EC3947-89AA-485D-99B3-65AC93A69554}"/>
              </a:ext>
            </a:extLst>
          </p:cNvPr>
          <p:cNvSpPr txBox="1"/>
          <p:nvPr/>
        </p:nvSpPr>
        <p:spPr>
          <a:xfrm>
            <a:off x="410787" y="2750773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A/Prof. Edmund </a:t>
            </a:r>
            <a:r>
              <a:rPr lang="en-US" sz="1100" b="1" dirty="0" err="1"/>
              <a:t>Chiong</a:t>
            </a:r>
            <a:endParaRPr 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6ABE86-D54F-4675-BBFC-BD6FB33C86BA}"/>
              </a:ext>
            </a:extLst>
          </p:cNvPr>
          <p:cNvSpPr txBox="1"/>
          <p:nvPr/>
        </p:nvSpPr>
        <p:spPr>
          <a:xfrm>
            <a:off x="4090107" y="2790327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Dr. </a:t>
            </a:r>
            <a:r>
              <a:rPr lang="en-US" sz="1100" b="1" dirty="0" err="1"/>
              <a:t>Loh</a:t>
            </a:r>
            <a:r>
              <a:rPr lang="en-US" sz="1100" b="1" dirty="0"/>
              <a:t> Chit Sin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BE1BA-70A3-4AEE-946D-A264B4794DA7}"/>
              </a:ext>
            </a:extLst>
          </p:cNvPr>
          <p:cNvSpPr txBox="1"/>
          <p:nvPr/>
        </p:nvSpPr>
        <p:spPr>
          <a:xfrm>
            <a:off x="3909707" y="3685201"/>
            <a:ext cx="43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Insights by A/Prof. Lee Lui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Shiong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20CEAF-D536-455B-9CED-8CA7BE20C840}"/>
              </a:ext>
            </a:extLst>
          </p:cNvPr>
          <p:cNvSpPr txBox="1"/>
          <p:nvPr/>
        </p:nvSpPr>
        <p:spPr>
          <a:xfrm>
            <a:off x="714204" y="4249442"/>
            <a:ext cx="3195503" cy="1601986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Stop Apalutamide if: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Rashes occur within first 1-2 doses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Histamine related skin lesions – pruritic, hives, angioedema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Type 1 hypersensitivity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C903AA-5C1B-42CD-9DE9-B965F8B3FE16}"/>
              </a:ext>
            </a:extLst>
          </p:cNvPr>
          <p:cNvSpPr txBox="1"/>
          <p:nvPr/>
        </p:nvSpPr>
        <p:spPr>
          <a:xfrm>
            <a:off x="4060066" y="4275505"/>
            <a:ext cx="4066227" cy="2144197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‘typical skin rash’: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 symptoms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Dose modification or temporary cessation until rash improves or resolves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Re-dosing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Dose modification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Higher plasma apalutamide in Japanese patients with rashes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19B493-2017-4D09-82FB-436FA3CBFBFA}"/>
              </a:ext>
            </a:extLst>
          </p:cNvPr>
          <p:cNvSpPr txBox="1"/>
          <p:nvPr/>
        </p:nvSpPr>
        <p:spPr>
          <a:xfrm>
            <a:off x="8068795" y="2692620"/>
            <a:ext cx="1433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Prof. Axel S. </a:t>
            </a:r>
            <a:r>
              <a:rPr lang="en-US" sz="1100" b="1" dirty="0" err="1"/>
              <a:t>Merseburger</a:t>
            </a:r>
            <a:endParaRPr lang="en-US" sz="11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78D40-7277-4F82-A8D7-DFBBAC52C789}"/>
              </a:ext>
            </a:extLst>
          </p:cNvPr>
          <p:cNvSpPr txBox="1"/>
          <p:nvPr/>
        </p:nvSpPr>
        <p:spPr>
          <a:xfrm>
            <a:off x="8294947" y="4275505"/>
            <a:ext cx="3104546" cy="1643063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Skin AEs in APA studies: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SPARTAN – 23.8%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TITAN – 27.1%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Japanese patients – 51.5%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NEAR trial (NCT 03124433) – 30%</a:t>
            </a:r>
          </a:p>
        </p:txBody>
      </p:sp>
    </p:spTree>
    <p:extLst>
      <p:ext uri="{BB962C8B-B14F-4D97-AF65-F5344CB8AC3E}">
        <p14:creationId xmlns:p14="http://schemas.microsoft.com/office/powerpoint/2010/main" val="301193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65EA58-83A8-4061-A298-8A8CFAD4713E}"/>
              </a:ext>
            </a:extLst>
          </p:cNvPr>
          <p:cNvSpPr txBox="1"/>
          <p:nvPr/>
        </p:nvSpPr>
        <p:spPr>
          <a:xfrm>
            <a:off x="560765" y="356788"/>
            <a:ext cx="68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50861-54FE-4830-8605-3D71432362AF}"/>
              </a:ext>
            </a:extLst>
          </p:cNvPr>
          <p:cNvSpPr txBox="1"/>
          <p:nvPr/>
        </p:nvSpPr>
        <p:spPr>
          <a:xfrm>
            <a:off x="635019" y="1514685"/>
            <a:ext cx="10245632" cy="2070259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typical skin reaction may vary, it can be for a month or even 2-3 months.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approach can be a symptomatic treatment.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Dose modification or temporary cessation must be done until rash improves or resolves.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Rechallenge rate is currently unknown, but on individual level, dose modification can be done at half dose.</a:t>
            </a:r>
          </a:p>
        </p:txBody>
      </p:sp>
    </p:spTree>
    <p:extLst>
      <p:ext uri="{BB962C8B-B14F-4D97-AF65-F5344CB8AC3E}">
        <p14:creationId xmlns:p14="http://schemas.microsoft.com/office/powerpoint/2010/main" val="354829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D9744-EB81-4EA1-B060-F89680BF98A5}"/>
              </a:ext>
            </a:extLst>
          </p:cNvPr>
          <p:cNvSpPr txBox="1"/>
          <p:nvPr/>
        </p:nvSpPr>
        <p:spPr>
          <a:xfrm>
            <a:off x="1496888" y="3071455"/>
            <a:ext cx="9510131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55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418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Heiti Std 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Sophia Meow Cheng [JACMY]</dc:creator>
  <cp:lastModifiedBy>Ruzanna Mustafa</cp:lastModifiedBy>
  <cp:revision>370</cp:revision>
  <dcterms:created xsi:type="dcterms:W3CDTF">2021-09-08T01:57:49Z</dcterms:created>
  <dcterms:modified xsi:type="dcterms:W3CDTF">2022-03-04T08:50:18Z</dcterms:modified>
</cp:coreProperties>
</file>