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134959510" r:id="rId2"/>
    <p:sldId id="2134959500" r:id="rId3"/>
    <p:sldId id="2134959497" r:id="rId4"/>
    <p:sldId id="2134959502" r:id="rId5"/>
    <p:sldId id="2134959503" r:id="rId6"/>
    <p:sldId id="2134959504" r:id="rId7"/>
    <p:sldId id="2134959507" r:id="rId8"/>
    <p:sldId id="2134959505" r:id="rId9"/>
    <p:sldId id="2134959508" r:id="rId10"/>
    <p:sldId id="2134959509"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825F00-FACC-8D46-24E1-577DD786872C}" name="Ankit Kulshrestha" initials="AK" userId="S::Ankit.K@eversana.com::f77e09f5-b6b8-4abf-aa12-6d6e066f5757" providerId="AD"/>
  <p188:author id="{64C7715A-170A-7190-2105-9D3AB51E6F27}" name="Neel Patel" initials="NP" userId="S::Neel.Patel@eversana.com::d2b6518e-6815-43a0-8bb9-cfe43f2996f9" providerId="AD"/>
  <p188:author id="{AB62006D-94C7-C307-CE40-F8EADFDB4A1F}" name="Charu" initials="C" userId="S::Charu.Rawat@eversana.com::b7d891a4-a4cd-4e2e-ad8a-d9f3e73b86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u Rawat" initials="CR" lastIdx="4" clrIdx="0">
    <p:extLst>
      <p:ext uri="{19B8F6BF-5375-455C-9EA6-DF929625EA0E}">
        <p15:presenceInfo xmlns:p15="http://schemas.microsoft.com/office/powerpoint/2012/main" userId="S::Charu.Rawat@eversana.com::b7d891a4-a4cd-4e2e-ad8a-d9f3e73b8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0FF"/>
    <a:srgbClr val="25C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autoAdjust="0"/>
    <p:restoredTop sz="94660"/>
  </p:normalViewPr>
  <p:slideViewPr>
    <p:cSldViewPr snapToGrid="0">
      <p:cViewPr varScale="1">
        <p:scale>
          <a:sx n="72" d="100"/>
          <a:sy n="72" d="100"/>
        </p:scale>
        <p:origin x="7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zanna Mustafa" userId="67c88144-be73-44be-8cc4-79ba49da2fce" providerId="ADAL" clId="{FEA463D5-9FCE-4D86-9F83-B9E0DC116CB5}"/>
    <pc:docChg chg="delSld modSld">
      <pc:chgData name="Ruzanna Mustafa" userId="67c88144-be73-44be-8cc4-79ba49da2fce" providerId="ADAL" clId="{FEA463D5-9FCE-4D86-9F83-B9E0DC116CB5}" dt="2022-03-04T08:49:42.952" v="2" actId="6549"/>
      <pc:docMkLst>
        <pc:docMk/>
      </pc:docMkLst>
      <pc:sldChg chg="del">
        <pc:chgData name="Ruzanna Mustafa" userId="67c88144-be73-44be-8cc4-79ba49da2fce" providerId="ADAL" clId="{FEA463D5-9FCE-4D86-9F83-B9E0DC116CB5}" dt="2022-03-04T08:49:39.708" v="1" actId="2696"/>
        <pc:sldMkLst>
          <pc:docMk/>
          <pc:sldMk cId="1800475194" sldId="256"/>
        </pc:sldMkLst>
      </pc:sldChg>
      <pc:sldChg chg="del">
        <pc:chgData name="Ruzanna Mustafa" userId="67c88144-be73-44be-8cc4-79ba49da2fce" providerId="ADAL" clId="{FEA463D5-9FCE-4D86-9F83-B9E0DC116CB5}" dt="2022-02-21T09:13:45.848" v="0" actId="2696"/>
        <pc:sldMkLst>
          <pc:docMk/>
          <pc:sldMk cId="2947839130" sldId="2134959495"/>
        </pc:sldMkLst>
      </pc:sldChg>
      <pc:sldChg chg="modSp mod">
        <pc:chgData name="Ruzanna Mustafa" userId="67c88144-be73-44be-8cc4-79ba49da2fce" providerId="ADAL" clId="{FEA463D5-9FCE-4D86-9F83-B9E0DC116CB5}" dt="2022-03-04T08:49:42.952" v="2" actId="6549"/>
        <pc:sldMkLst>
          <pc:docMk/>
          <pc:sldMk cId="1917611100" sldId="2134959510"/>
        </pc:sldMkLst>
        <pc:spChg chg="mod">
          <ac:chgData name="Ruzanna Mustafa" userId="67c88144-be73-44be-8cc4-79ba49da2fce" providerId="ADAL" clId="{FEA463D5-9FCE-4D86-9F83-B9E0DC116CB5}" dt="2022-03-04T08:49:42.952" v="2" actId="6549"/>
          <ac:spMkLst>
            <pc:docMk/>
            <pc:sldMk cId="1917611100" sldId="2134959510"/>
            <ac:spMk id="3" creationId="{5DC20CAC-176E-4707-A30F-9AF079AFDBC3}"/>
          </ac:spMkLst>
        </pc:spChg>
      </pc:sldChg>
      <pc:sldMasterChg chg="delSldLayout">
        <pc:chgData name="Ruzanna Mustafa" userId="67c88144-be73-44be-8cc4-79ba49da2fce" providerId="ADAL" clId="{FEA463D5-9FCE-4D86-9F83-B9E0DC116CB5}" dt="2022-02-21T09:13:45.848" v="0" actId="2696"/>
        <pc:sldMasterMkLst>
          <pc:docMk/>
          <pc:sldMasterMk cId="3117799850" sldId="2147483648"/>
        </pc:sldMasterMkLst>
        <pc:sldLayoutChg chg="del">
          <pc:chgData name="Ruzanna Mustafa" userId="67c88144-be73-44be-8cc4-79ba49da2fce" providerId="ADAL" clId="{FEA463D5-9FCE-4D86-9F83-B9E0DC116CB5}" dt="2022-02-21T09:13:45.848" v="0" actId="2696"/>
          <pc:sldLayoutMkLst>
            <pc:docMk/>
            <pc:sldMasterMk cId="3117799850" sldId="2147483648"/>
            <pc:sldLayoutMk cId="1184833613" sldId="214748366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ECB1-866C-4081-9234-F348BC4A1A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45FE8F-8292-4CF5-9C53-7807B42893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40E508-74E4-43A5-A01F-010792EF2076}"/>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5" name="Footer Placeholder 4">
            <a:extLst>
              <a:ext uri="{FF2B5EF4-FFF2-40B4-BE49-F238E27FC236}">
                <a16:creationId xmlns:a16="http://schemas.microsoft.com/office/drawing/2014/main" id="{E48973C2-BF9E-401A-B12D-35DEDE5598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9F5884-8872-4D3D-A4C1-DEA29AB47F04}"/>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418185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19ED-2CD7-4B1A-A64D-74B271B02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C23B6E-C895-4C24-9C78-7F7C77CF2D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5C74C-41D6-4881-A514-7C8164E81BEC}"/>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5" name="Footer Placeholder 4">
            <a:extLst>
              <a:ext uri="{FF2B5EF4-FFF2-40B4-BE49-F238E27FC236}">
                <a16:creationId xmlns:a16="http://schemas.microsoft.com/office/drawing/2014/main" id="{48FADFCF-CE37-4161-9906-39A47DCD5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3374C8-BD48-4868-906F-B2E726A78CA2}"/>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285750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7D093-1EC6-4679-B017-6D2FA608F0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07B15E-82C2-467E-AC2E-215644EB73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A400D-ED25-4B92-9FC7-0FE22A44CACA}"/>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5" name="Footer Placeholder 4">
            <a:extLst>
              <a:ext uri="{FF2B5EF4-FFF2-40B4-BE49-F238E27FC236}">
                <a16:creationId xmlns:a16="http://schemas.microsoft.com/office/drawing/2014/main" id="{4E0E83D1-88AE-48D5-9424-02FBD4DD70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A8E657-D93F-42CE-B79D-F2E5DE95B7C5}"/>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171925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446C-865B-4D0E-8BC9-86529586E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62778-720C-4A40-9D09-59BE92F53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946B0-7C5B-469B-98EA-82FF01320388}"/>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5" name="Footer Placeholder 4">
            <a:extLst>
              <a:ext uri="{FF2B5EF4-FFF2-40B4-BE49-F238E27FC236}">
                <a16:creationId xmlns:a16="http://schemas.microsoft.com/office/drawing/2014/main" id="{A5F588A9-C767-4472-8A6E-87F9F343C0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EB5185-C1F2-48B2-80D8-63EE2F4CA817}"/>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44932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C05B-84C2-445E-8BF8-5F74A5AB21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8E8851-C486-4F3F-98E4-C5E4BDB90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92E683-EFE0-4D9F-AE82-448873706BF4}"/>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5" name="Footer Placeholder 4">
            <a:extLst>
              <a:ext uri="{FF2B5EF4-FFF2-40B4-BE49-F238E27FC236}">
                <a16:creationId xmlns:a16="http://schemas.microsoft.com/office/drawing/2014/main" id="{151EAACF-74DC-4092-AE83-5CDFB9F4BB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281528-5A55-456F-A798-84C538533661}"/>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328482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4304-F426-4799-B665-A227457B16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D21E2-A25E-47C1-8111-E265C74C6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3BCB4-02DB-4E48-BFD7-7288CB63B0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F9CD0-AE2F-4D6F-8E50-FB1043F13F7B}"/>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6" name="Footer Placeholder 5">
            <a:extLst>
              <a:ext uri="{FF2B5EF4-FFF2-40B4-BE49-F238E27FC236}">
                <a16:creationId xmlns:a16="http://schemas.microsoft.com/office/drawing/2014/main" id="{E0649625-0ADA-403D-A4BF-47EA9B2A3B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A04087-E8EA-4F6A-930D-E7B5527C6B46}"/>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128523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04B5-B973-4D7B-8A93-7142AA4D2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EE349B-E0D9-45EE-B696-A55599DBA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BE9465-7236-4797-AF33-83271521E4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17EDD0-0EE0-48DC-A260-E6273470C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65D58-49E8-412B-B105-7B5407ED9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197EFD-BB90-4B3D-84DD-2ADCE4C4310D}"/>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8" name="Footer Placeholder 7">
            <a:extLst>
              <a:ext uri="{FF2B5EF4-FFF2-40B4-BE49-F238E27FC236}">
                <a16:creationId xmlns:a16="http://schemas.microsoft.com/office/drawing/2014/main" id="{C516718D-3431-4908-8A03-BAF4920F56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F1268F-999F-405F-80FD-6CBC8EC1FE0D}"/>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191819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F5FF-6902-4425-93FF-18B6AF36A0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81E036-F06C-4FCE-A2B8-981F419711CD}"/>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4" name="Footer Placeholder 3">
            <a:extLst>
              <a:ext uri="{FF2B5EF4-FFF2-40B4-BE49-F238E27FC236}">
                <a16:creationId xmlns:a16="http://schemas.microsoft.com/office/drawing/2014/main" id="{FC3A5F75-7D98-4EA2-A409-018CD8155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AD0ADF-EFDC-4AD9-ADB9-ACBE522B1265}"/>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234329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AB145-688B-44A1-9774-2A243F974885}"/>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3" name="Footer Placeholder 2">
            <a:extLst>
              <a:ext uri="{FF2B5EF4-FFF2-40B4-BE49-F238E27FC236}">
                <a16:creationId xmlns:a16="http://schemas.microsoft.com/office/drawing/2014/main" id="{A970C033-A5BC-4F9D-9EE3-A4180AB661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A5861F-9444-460A-A184-406E2E01D025}"/>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197818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497D-4705-4F8A-8B3D-3959542F2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42EE60-8DE6-4E7E-87F9-891062658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99C9B-1C07-4D9E-A38A-3191600AF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F83D6-5A25-488E-B20C-70577BDBDD5F}"/>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6" name="Footer Placeholder 5">
            <a:extLst>
              <a:ext uri="{FF2B5EF4-FFF2-40B4-BE49-F238E27FC236}">
                <a16:creationId xmlns:a16="http://schemas.microsoft.com/office/drawing/2014/main" id="{8B47B7E0-765F-43B1-9E54-F92C303332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2FA0D3-1B4B-4173-84E6-1B27411A1B13}"/>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352014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4D55-6A67-4965-8DF8-FC5DB25A6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BA2CF-5638-4083-805A-627BB904BA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384459-9E20-4734-9B6A-1F02E4638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BA02A-452A-4134-8F90-EEDD038AD7F0}"/>
              </a:ext>
            </a:extLst>
          </p:cNvPr>
          <p:cNvSpPr>
            <a:spLocks noGrp="1"/>
          </p:cNvSpPr>
          <p:nvPr>
            <p:ph type="dt" sz="half" idx="10"/>
          </p:nvPr>
        </p:nvSpPr>
        <p:spPr/>
        <p:txBody>
          <a:bodyPr/>
          <a:lstStyle/>
          <a:p>
            <a:fld id="{6A14F425-8C3A-4A13-84FE-D978AAAF592E}" type="datetimeFigureOut">
              <a:rPr lang="en-US" smtClean="0"/>
              <a:t>3/4/2022</a:t>
            </a:fld>
            <a:endParaRPr lang="en-US" dirty="0"/>
          </a:p>
        </p:txBody>
      </p:sp>
      <p:sp>
        <p:nvSpPr>
          <p:cNvPr id="6" name="Footer Placeholder 5">
            <a:extLst>
              <a:ext uri="{FF2B5EF4-FFF2-40B4-BE49-F238E27FC236}">
                <a16:creationId xmlns:a16="http://schemas.microsoft.com/office/drawing/2014/main" id="{8011FB59-F2C2-4ED2-9783-6E431427DE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CFE5AF-8D2E-4C2C-A0F3-4AFBDA58262B}"/>
              </a:ext>
            </a:extLst>
          </p:cNvPr>
          <p:cNvSpPr>
            <a:spLocks noGrp="1"/>
          </p:cNvSpPr>
          <p:nvPr>
            <p:ph type="sldNum" sz="quarter" idx="12"/>
          </p:nvPr>
        </p:nvSpPr>
        <p:spPr/>
        <p:txBody>
          <a:bodyPr/>
          <a:lstStyle/>
          <a:p>
            <a:fld id="{85C84111-63DA-4521-807B-192B3375DB2F}" type="slidenum">
              <a:rPr lang="en-US" smtClean="0"/>
              <a:t>‹#›</a:t>
            </a:fld>
            <a:endParaRPr lang="en-US" dirty="0"/>
          </a:p>
        </p:txBody>
      </p:sp>
    </p:spTree>
    <p:extLst>
      <p:ext uri="{BB962C8B-B14F-4D97-AF65-F5344CB8AC3E}">
        <p14:creationId xmlns:p14="http://schemas.microsoft.com/office/powerpoint/2010/main" val="225800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748040-1BB8-49D7-849C-C83B60C10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B25167-4C7B-4FAD-813A-DB4A4438F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DDB71-8203-4844-86B1-92D3E3E4A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4F425-8C3A-4A13-84FE-D978AAAF592E}" type="datetimeFigureOut">
              <a:rPr lang="en-US" smtClean="0"/>
              <a:t>3/4/2022</a:t>
            </a:fld>
            <a:endParaRPr lang="en-US" dirty="0"/>
          </a:p>
        </p:txBody>
      </p:sp>
      <p:sp>
        <p:nvSpPr>
          <p:cNvPr id="5" name="Footer Placeholder 4">
            <a:extLst>
              <a:ext uri="{FF2B5EF4-FFF2-40B4-BE49-F238E27FC236}">
                <a16:creationId xmlns:a16="http://schemas.microsoft.com/office/drawing/2014/main" id="{779B4AA6-14E2-464E-92E3-028039538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F8A0BA-96F7-451D-9B08-FFFA06DA8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84111-63DA-4521-807B-192B3375DB2F}" type="slidenum">
              <a:rPr lang="en-US" smtClean="0"/>
              <a:t>‹#›</a:t>
            </a:fld>
            <a:endParaRPr lang="en-US" dirty="0"/>
          </a:p>
        </p:txBody>
      </p:sp>
      <p:grpSp>
        <p:nvGrpSpPr>
          <p:cNvPr id="7" name="Group 6">
            <a:extLst>
              <a:ext uri="{FF2B5EF4-FFF2-40B4-BE49-F238E27FC236}">
                <a16:creationId xmlns:a16="http://schemas.microsoft.com/office/drawing/2014/main" id="{29ADDCAE-E569-4986-9443-497B4900E619}"/>
              </a:ext>
            </a:extLst>
          </p:cNvPr>
          <p:cNvGrpSpPr/>
          <p:nvPr userDrawn="1"/>
        </p:nvGrpSpPr>
        <p:grpSpPr>
          <a:xfrm>
            <a:off x="10313932" y="71898"/>
            <a:ext cx="1878068" cy="609139"/>
            <a:chOff x="9276957" y="104045"/>
            <a:chExt cx="2787148" cy="1112194"/>
          </a:xfrm>
        </p:grpSpPr>
        <p:pic>
          <p:nvPicPr>
            <p:cNvPr id="8" name="Picture 7">
              <a:extLst>
                <a:ext uri="{FF2B5EF4-FFF2-40B4-BE49-F238E27FC236}">
                  <a16:creationId xmlns:a16="http://schemas.microsoft.com/office/drawing/2014/main" id="{EFC2F4B7-E9BE-47D2-8A44-5289EA9C8431}"/>
                </a:ext>
              </a:extLst>
            </p:cNvPr>
            <p:cNvPicPr>
              <a:picLocks noChangeAspect="1"/>
            </p:cNvPicPr>
            <p:nvPr userDrawn="1"/>
          </p:nvPicPr>
          <p:blipFill>
            <a:blip r:embed="rId13"/>
            <a:stretch>
              <a:fillRect/>
            </a:stretch>
          </p:blipFill>
          <p:spPr>
            <a:xfrm>
              <a:off x="9276957" y="211218"/>
              <a:ext cx="2571762" cy="1005021"/>
            </a:xfrm>
            <a:prstGeom prst="rect">
              <a:avLst/>
            </a:prstGeom>
          </p:spPr>
        </p:pic>
        <p:sp>
          <p:nvSpPr>
            <p:cNvPr id="9" name="TextBox 8">
              <a:extLst>
                <a:ext uri="{FF2B5EF4-FFF2-40B4-BE49-F238E27FC236}">
                  <a16:creationId xmlns:a16="http://schemas.microsoft.com/office/drawing/2014/main" id="{1685E2EA-60C5-46BE-8C34-9951E371C45B}"/>
                </a:ext>
              </a:extLst>
            </p:cNvPr>
            <p:cNvSpPr txBox="1"/>
            <p:nvPr userDrawn="1"/>
          </p:nvSpPr>
          <p:spPr>
            <a:xfrm>
              <a:off x="10890869" y="104045"/>
              <a:ext cx="1173236" cy="433838"/>
            </a:xfrm>
            <a:prstGeom prst="rect">
              <a:avLst/>
            </a:prstGeom>
            <a:noFill/>
          </p:spPr>
          <p:txBody>
            <a:bodyPr wrap="square" rtlCol="0">
              <a:spAutoFit/>
            </a:bodyPr>
            <a:lstStyle/>
            <a:p>
              <a:r>
                <a:rPr lang="en-US" sz="1100" dirty="0">
                  <a:solidFill>
                    <a:srgbClr val="7030A0"/>
                  </a:solidFill>
                  <a:latin typeface="Adobe Heiti Std R" panose="020B0400000000000000" pitchFamily="34" charset="-128"/>
                  <a:ea typeface="Adobe Heiti Std R" panose="020B0400000000000000" pitchFamily="34" charset="-128"/>
                </a:rPr>
                <a:t>Project</a:t>
              </a:r>
            </a:p>
          </p:txBody>
        </p:sp>
      </p:grpSp>
      <p:pic>
        <p:nvPicPr>
          <p:cNvPr id="13" name="Picture 12">
            <a:extLst>
              <a:ext uri="{FF2B5EF4-FFF2-40B4-BE49-F238E27FC236}">
                <a16:creationId xmlns:a16="http://schemas.microsoft.com/office/drawing/2014/main" id="{A97BFF0D-419E-4D72-8B2C-A8095094F2D0}"/>
              </a:ext>
            </a:extLst>
          </p:cNvPr>
          <p:cNvPicPr>
            <a:picLocks noChangeAspect="1"/>
          </p:cNvPicPr>
          <p:nvPr userDrawn="1"/>
        </p:nvPicPr>
        <p:blipFill>
          <a:blip r:embed="rId14"/>
          <a:stretch>
            <a:fillRect/>
          </a:stretch>
        </p:blipFill>
        <p:spPr>
          <a:xfrm>
            <a:off x="10659816" y="690101"/>
            <a:ext cx="1381163" cy="409120"/>
          </a:xfrm>
          <a:prstGeom prst="rect">
            <a:avLst/>
          </a:prstGeom>
        </p:spPr>
      </p:pic>
      <p:pic>
        <p:nvPicPr>
          <p:cNvPr id="14" name="Picture 13">
            <a:extLst>
              <a:ext uri="{FF2B5EF4-FFF2-40B4-BE49-F238E27FC236}">
                <a16:creationId xmlns:a16="http://schemas.microsoft.com/office/drawing/2014/main" id="{50EAB1F0-5949-47C8-BBF6-49B3AA997E4A}"/>
              </a:ext>
            </a:extLst>
          </p:cNvPr>
          <p:cNvPicPr>
            <a:picLocks noChangeAspect="1"/>
          </p:cNvPicPr>
          <p:nvPr userDrawn="1"/>
        </p:nvPicPr>
        <p:blipFill rotWithShape="1">
          <a:blip r:embed="rId15"/>
          <a:srcRect l="7000" t="12235" r="9874" b="11836"/>
          <a:stretch/>
        </p:blipFill>
        <p:spPr>
          <a:xfrm>
            <a:off x="10467364" y="6243403"/>
            <a:ext cx="1604546" cy="550441"/>
          </a:xfrm>
          <a:prstGeom prst="rect">
            <a:avLst/>
          </a:prstGeom>
        </p:spPr>
      </p:pic>
    </p:spTree>
    <p:extLst>
      <p:ext uri="{BB962C8B-B14F-4D97-AF65-F5344CB8AC3E}">
        <p14:creationId xmlns:p14="http://schemas.microsoft.com/office/powerpoint/2010/main" val="311779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8.svg"/><Relationship Id="rId7" Type="http://schemas.openxmlformats.org/officeDocument/2006/relationships/image" Target="../media/image1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20CAC-176E-4707-A30F-9AF079AFDBC3}"/>
              </a:ext>
            </a:extLst>
          </p:cNvPr>
          <p:cNvSpPr txBox="1"/>
          <p:nvPr/>
        </p:nvSpPr>
        <p:spPr>
          <a:xfrm>
            <a:off x="1928312" y="2336401"/>
            <a:ext cx="8656912" cy="1645563"/>
          </a:xfrm>
          <a:prstGeom prst="roundRect">
            <a:avLst>
              <a:gd name="adj" fmla="val 8743"/>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endParaRPr lang="en-US" sz="2400" b="1" dirty="0">
              <a:solidFill>
                <a:schemeClr val="tx1"/>
              </a:solidFill>
            </a:endParaRPr>
          </a:p>
          <a:p>
            <a:pPr algn="ctr"/>
            <a:r>
              <a:rPr lang="en-US" sz="4800" b="1">
                <a:solidFill>
                  <a:schemeClr val="bg1"/>
                </a:solidFill>
              </a:rPr>
              <a:t>Low-volume </a:t>
            </a:r>
            <a:r>
              <a:rPr lang="en-US" sz="4800" b="1" dirty="0" err="1">
                <a:solidFill>
                  <a:schemeClr val="bg1"/>
                </a:solidFill>
              </a:rPr>
              <a:t>mCSPC</a:t>
            </a:r>
            <a:endParaRPr lang="en-US" sz="4800" b="1" dirty="0">
              <a:solidFill>
                <a:schemeClr val="bg1"/>
              </a:solidFill>
            </a:endParaRPr>
          </a:p>
          <a:p>
            <a:pPr algn="ctr"/>
            <a:endParaRPr lang="en-US" sz="2400" dirty="0"/>
          </a:p>
        </p:txBody>
      </p:sp>
    </p:spTree>
    <p:extLst>
      <p:ext uri="{BB962C8B-B14F-4D97-AF65-F5344CB8AC3E}">
        <p14:creationId xmlns:p14="http://schemas.microsoft.com/office/powerpoint/2010/main" val="191761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1A4C6B-A125-4AF7-8C4D-50F0F330996F}"/>
              </a:ext>
            </a:extLst>
          </p:cNvPr>
          <p:cNvSpPr txBox="1"/>
          <p:nvPr/>
        </p:nvSpPr>
        <p:spPr>
          <a:xfrm>
            <a:off x="510517" y="324428"/>
            <a:ext cx="9628052" cy="461665"/>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Discussion</a:t>
            </a:r>
          </a:p>
        </p:txBody>
      </p:sp>
      <p:sp>
        <p:nvSpPr>
          <p:cNvPr id="3" name="TextBox 2">
            <a:extLst>
              <a:ext uri="{FF2B5EF4-FFF2-40B4-BE49-F238E27FC236}">
                <a16:creationId xmlns:a16="http://schemas.microsoft.com/office/drawing/2014/main" id="{F49D6D50-F010-4D7E-AC27-E722C8FA8830}"/>
              </a:ext>
            </a:extLst>
          </p:cNvPr>
          <p:cNvSpPr txBox="1"/>
          <p:nvPr/>
        </p:nvSpPr>
        <p:spPr>
          <a:xfrm>
            <a:off x="585468" y="1333892"/>
            <a:ext cx="10994434" cy="3692336"/>
          </a:xfrm>
          <a:prstGeom prst="roundRect">
            <a:avLst>
              <a:gd name="adj" fmla="val 6789"/>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marL="433705" marR="431800" indent="-342900">
              <a:spcBef>
                <a:spcPts val="300"/>
              </a:spcBef>
              <a:spcAft>
                <a:spcPts val="800"/>
              </a:spcAft>
              <a:buFont typeface="Arial"/>
              <a:buChar char="•"/>
              <a:tabLst>
                <a:tab pos="433705" algn="l"/>
                <a:tab pos="434340" algn="l"/>
              </a:tabLst>
              <a:defRPr/>
            </a:pPr>
            <a:r>
              <a:rPr lang="en-GB" dirty="0">
                <a:latin typeface="Arial" panose="020B0604020202020204" pitchFamily="34" charset="0"/>
                <a:cs typeface="Arial" panose="020B0604020202020204" pitchFamily="34" charset="0"/>
              </a:rPr>
              <a:t>CT scan is sufficient to determine the staging of patients with mCRPC, whereas PSMA PET CT can be considered </a:t>
            </a:r>
            <a:r>
              <a:rPr lang="en-US" dirty="0">
                <a:latin typeface="Arial" panose="020B0604020202020204" pitchFamily="34" charset="0"/>
                <a:cs typeface="Arial" panose="020B0604020202020204" pitchFamily="34" charset="0"/>
              </a:rPr>
              <a:t>for patients who are at high-risk and are eligible for surgery.</a:t>
            </a:r>
            <a:endParaRPr lang="en-GB" dirty="0">
              <a:latin typeface="Arial" panose="020B0604020202020204" pitchFamily="34" charset="0"/>
              <a:cs typeface="Arial" panose="020B0604020202020204" pitchFamily="34" charset="0"/>
            </a:endParaRPr>
          </a:p>
          <a:p>
            <a:pPr marL="433705" marR="431800" indent="-342900">
              <a:spcBef>
                <a:spcPts val="300"/>
              </a:spcBef>
              <a:spcAft>
                <a:spcPts val="800"/>
              </a:spcAft>
              <a:buFont typeface="Arial"/>
              <a:buChar char="•"/>
              <a:tabLst>
                <a:tab pos="433705" algn="l"/>
                <a:tab pos="434340" algn="l"/>
              </a:tabLst>
              <a:defRPr/>
            </a:pPr>
            <a:r>
              <a:rPr lang="en-GB" dirty="0">
                <a:latin typeface="Arial" panose="020B0604020202020204" pitchFamily="34" charset="0"/>
                <a:cs typeface="Arial" panose="020B0604020202020204" pitchFamily="34" charset="0"/>
              </a:rPr>
              <a:t>Hormone-hormone intensification treatment is a good option for patient with </a:t>
            </a:r>
            <a:r>
              <a:rPr lang="en-US" dirty="0">
                <a:latin typeface="Arial" panose="020B0604020202020204" pitchFamily="34" charset="0"/>
                <a:cs typeface="Arial" panose="020B0604020202020204" pitchFamily="34" charset="0"/>
              </a:rPr>
              <a:t>low-volume </a:t>
            </a:r>
            <a:r>
              <a:rPr lang="en-US" dirty="0" err="1">
                <a:latin typeface="Arial" panose="020B0604020202020204" pitchFamily="34" charset="0"/>
                <a:cs typeface="Arial" panose="020B0604020202020204" pitchFamily="34" charset="0"/>
              </a:rPr>
              <a:t>mCSPC</a:t>
            </a:r>
            <a:r>
              <a:rPr lang="en-US" dirty="0">
                <a:latin typeface="Arial" panose="020B0604020202020204" pitchFamily="34" charset="0"/>
                <a:cs typeface="Arial" panose="020B0604020202020204" pitchFamily="34" charset="0"/>
              </a:rPr>
              <a:t> in comparison to RT to prostate or Docetaxel.</a:t>
            </a:r>
            <a:endPar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33705" marR="431800" lvl="0" indent="-342900" algn="l" defTabSz="914400" rtl="0" eaLnBrk="1" fontAlgn="auto" latinLnBrk="0" hangingPunct="1">
              <a:lnSpc>
                <a:spcPct val="100000"/>
              </a:lnSpc>
              <a:spcBef>
                <a:spcPts val="300"/>
              </a:spcBef>
              <a:spcAft>
                <a:spcPts val="800"/>
              </a:spcAft>
              <a:buClrTx/>
              <a:buSzTx/>
              <a:buFont typeface="Arial"/>
              <a:buChar char="•"/>
              <a:tabLst>
                <a:tab pos="433705" algn="l"/>
                <a:tab pos="434340" algn="l"/>
              </a:tabLst>
              <a:defRPr/>
            </a:pP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PFS2 does not actually compare sequencing with either 2</a:t>
            </a:r>
            <a:r>
              <a:rPr kumimoji="0" lang="en-US" i="0" strike="noStrike" kern="1200" cap="none" spc="-7" normalizeH="0" baseline="24305" noProof="0" dirty="0">
                <a:ln>
                  <a:noFill/>
                </a:ln>
                <a:solidFill>
                  <a:schemeClr val="tx1"/>
                </a:solidFill>
                <a:effectLst/>
                <a:uLnTx/>
                <a:uFillTx/>
                <a:latin typeface="Arial" panose="020B0604020202020204" pitchFamily="34" charset="0"/>
                <a:cs typeface="Arial" panose="020B0604020202020204" pitchFamily="34" charset="0"/>
              </a:rPr>
              <a:t>nd </a:t>
            </a:r>
            <a:r>
              <a:rPr lang="en-US" spc="-5" dirty="0">
                <a:solidFill>
                  <a:schemeClr val="tx1"/>
                </a:solidFill>
                <a:latin typeface="Arial" panose="020B0604020202020204" pitchFamily="34" charset="0"/>
                <a:cs typeface="Arial" panose="020B0604020202020204" pitchFamily="34" charset="0"/>
              </a:rPr>
              <a:t>n</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ovel hormonal therapy or </a:t>
            </a:r>
            <a:r>
              <a:rPr kumimoji="0" lang="en-US" i="0" strike="noStrike" kern="1200" cap="none" spc="-5" normalizeH="0" baseline="0" noProof="0" dirty="0">
                <a:ln>
                  <a:noFill/>
                </a:ln>
                <a:solidFill>
                  <a:schemeClr val="tx1"/>
                </a:solidFill>
                <a:effectLst/>
                <a:uLnTx/>
                <a:uFill>
                  <a:solidFill>
                    <a:srgbClr val="333399"/>
                  </a:solidFill>
                </a:uFill>
                <a:latin typeface="Arial" panose="020B0604020202020204" pitchFamily="34" charset="0"/>
                <a:cs typeface="Arial" panose="020B0604020202020204" pitchFamily="34" charset="0"/>
              </a:rPr>
              <a:t>subsequent chemotherapy</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prolong overall</a:t>
            </a:r>
            <a:r>
              <a:rPr kumimoji="0" lang="en-US" i="0" strike="noStrike" kern="1200" cap="none" spc="5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PFS.</a:t>
            </a:r>
            <a:endParaRPr kumimoji="0" lang="en-US"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33705" marR="114935" indent="-342900">
              <a:spcAft>
                <a:spcPts val="800"/>
              </a:spcAft>
              <a:buFont typeface="Arial"/>
              <a:buChar char="•"/>
              <a:tabLst>
                <a:tab pos="433705" algn="l"/>
                <a:tab pos="434340" algn="l"/>
              </a:tabLst>
              <a:defRPr/>
            </a:pPr>
            <a:r>
              <a:rPr lang="en-US" spc="-10" dirty="0">
                <a:solidFill>
                  <a:schemeClr val="tx1"/>
                </a:solidFill>
                <a:latin typeface="Arial" panose="020B0604020202020204" pitchFamily="34" charset="0"/>
                <a:cs typeface="Arial" panose="020B0604020202020204" pitchFamily="34" charset="0"/>
              </a:rPr>
              <a:t>In TITAN study, </a:t>
            </a:r>
          </a:p>
          <a:p>
            <a:pPr marL="808038" marR="114935" indent="-342900">
              <a:spcAft>
                <a:spcPts val="800"/>
              </a:spcAft>
              <a:buFont typeface="Wingdings" panose="05000000000000000000" pitchFamily="2" charset="2"/>
              <a:buChar char="§"/>
              <a:tabLst>
                <a:tab pos="433705" algn="l"/>
                <a:tab pos="434340" algn="l"/>
              </a:tabLst>
              <a:defRPr/>
            </a:pPr>
            <a:r>
              <a:rPr lang="en-US" dirty="0">
                <a:solidFill>
                  <a:schemeClr val="tx1"/>
                </a:solidFill>
                <a:latin typeface="Arial" panose="020B0604020202020204" pitchFamily="34" charset="0"/>
                <a:cs typeface="Arial" panose="020B0604020202020204" pitchFamily="34" charset="0"/>
              </a:rPr>
              <a:t>t</a:t>
            </a:r>
            <a:r>
              <a:rPr kumimoji="0" lang="en-US"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he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frequency of </a:t>
            </a:r>
            <a:r>
              <a:rPr kumimoji="0" lang="en-US"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AR </a:t>
            </a:r>
            <a:r>
              <a:rPr kumimoji="0" lang="en-US"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aberrations was lower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in </a:t>
            </a:r>
            <a:r>
              <a:rPr kumimoji="0" lang="en-US"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patients </a:t>
            </a:r>
            <a:r>
              <a:rPr kumimoji="0" lang="en-US"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who </a:t>
            </a:r>
            <a:r>
              <a:rPr kumimoji="0" lang="en-US"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received </a:t>
            </a:r>
            <a:r>
              <a:rPr kumimoji="0" lang="en-US" i="0" strike="noStrike" kern="1200" cap="none" spc="-50" normalizeH="0" baseline="0" noProof="0" dirty="0">
                <a:ln>
                  <a:noFill/>
                </a:ln>
                <a:solidFill>
                  <a:schemeClr val="tx1"/>
                </a:solidFill>
                <a:effectLst/>
                <a:uLnTx/>
                <a:uFillTx/>
                <a:latin typeface="Arial" panose="020B0604020202020204" pitchFamily="34" charset="0"/>
                <a:cs typeface="Arial" panose="020B0604020202020204" pitchFamily="34" charset="0"/>
              </a:rPr>
              <a:t>APA </a:t>
            </a:r>
            <a:r>
              <a:rPr kumimoji="0" lang="en-US"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ADT </a:t>
            </a:r>
            <a:r>
              <a:rPr kumimoji="0" lang="en-US"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vs</a:t>
            </a:r>
            <a:r>
              <a:rPr kumimoji="0" lang="en-US"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ADT</a:t>
            </a:r>
            <a:r>
              <a:rPr kumimoji="0" lang="en-US" i="0" strike="noStrike" kern="1200" cap="none" spc="4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alone.</a:t>
            </a:r>
          </a:p>
          <a:p>
            <a:pPr marL="808038" marR="114935" indent="-342900">
              <a:spcAft>
                <a:spcPts val="800"/>
              </a:spcAft>
              <a:buFont typeface="Wingdings" panose="05000000000000000000" pitchFamily="2" charset="2"/>
              <a:buChar char="§"/>
              <a:tabLst>
                <a:tab pos="433705" algn="l"/>
                <a:tab pos="434340" algn="l"/>
              </a:tabLst>
              <a:defRPr/>
            </a:pPr>
            <a:r>
              <a:rPr lang="en-US" spc="-15" dirty="0">
                <a:solidFill>
                  <a:schemeClr val="tx1"/>
                </a:solidFill>
                <a:latin typeface="Arial" panose="020B0604020202020204" pitchFamily="34" charset="0"/>
                <a:cs typeface="Arial" panose="020B0604020202020204" pitchFamily="34" charset="0"/>
              </a:rPr>
              <a:t>p</a:t>
            </a:r>
            <a:r>
              <a:rPr kumimoji="0" lang="en-US" i="0" strike="noStrike" kern="1200" cap="none" spc="-15" normalizeH="0" baseline="0" noProof="0" dirty="0">
                <a:ln>
                  <a:noFill/>
                </a:ln>
                <a:solidFill>
                  <a:schemeClr val="tx1"/>
                </a:solidFill>
                <a:effectLst/>
                <a:uLnTx/>
                <a:uFillTx/>
                <a:latin typeface="Arial" panose="020B0604020202020204" pitchFamily="34" charset="0"/>
                <a:cs typeface="Arial" panose="020B0604020202020204" pitchFamily="34" charset="0"/>
              </a:rPr>
              <a:t>atients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with AR </a:t>
            </a:r>
            <a:r>
              <a:rPr kumimoji="0" lang="en-US"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aberration </a:t>
            </a:r>
            <a:r>
              <a:rPr kumimoji="0" lang="en-US" i="0" strike="noStrike" kern="1200" cap="none" spc="-15" normalizeH="0" baseline="0" noProof="0" dirty="0">
                <a:ln>
                  <a:noFill/>
                </a:ln>
                <a:solidFill>
                  <a:schemeClr val="tx1"/>
                </a:solidFill>
                <a:effectLst/>
                <a:uLnTx/>
                <a:uFillTx/>
                <a:latin typeface="Arial" panose="020B0604020202020204" pitchFamily="34" charset="0"/>
                <a:cs typeface="Arial" panose="020B0604020202020204" pitchFamily="34" charset="0"/>
              </a:rPr>
              <a:t>at </a:t>
            </a:r>
            <a:r>
              <a:rPr kumimoji="0" lang="en-US" i="0" strike="noStrike" kern="1200" cap="none" spc="-30" normalizeH="0" baseline="0" noProof="0" dirty="0">
                <a:ln>
                  <a:noFill/>
                </a:ln>
                <a:solidFill>
                  <a:schemeClr val="tx1"/>
                </a:solidFill>
                <a:effectLst/>
                <a:uLnTx/>
                <a:uFillTx/>
                <a:latin typeface="Arial" panose="020B0604020202020204" pitchFamily="34" charset="0"/>
                <a:cs typeface="Arial" panose="020B0604020202020204" pitchFamily="34" charset="0"/>
              </a:rPr>
              <a:t>EOT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had significantly shorter </a:t>
            </a:r>
            <a:r>
              <a:rPr kumimoji="0" lang="en-US"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OS and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PFS2  </a:t>
            </a:r>
            <a:r>
              <a:rPr kumimoji="0" lang="en-US"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than </a:t>
            </a:r>
            <a:r>
              <a:rPr kumimoji="0" lang="en-US"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patients </a:t>
            </a:r>
            <a:r>
              <a:rPr kumimoji="0" lang="en-US"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without.</a:t>
            </a:r>
            <a:endParaRPr lang="en-US" spc="-5" dirty="0">
              <a:solidFill>
                <a:schemeClr val="tx1"/>
              </a:solidFill>
              <a:latin typeface="Arial" panose="020B0604020202020204" pitchFamily="34" charset="0"/>
              <a:cs typeface="Arial" panose="020B0604020202020204" pitchFamily="34" charset="0"/>
            </a:endParaRPr>
          </a:p>
          <a:p>
            <a:pPr marL="433705" marR="114935" indent="-342900">
              <a:spcAft>
                <a:spcPts val="800"/>
              </a:spcAft>
              <a:buFont typeface="Arial"/>
              <a:buChar char="•"/>
              <a:tabLst>
                <a:tab pos="433705" algn="l"/>
                <a:tab pos="434340" algn="l"/>
              </a:tabLst>
              <a:defRPr/>
            </a:pPr>
            <a:r>
              <a:rPr lang="en-US" spc="-5" dirty="0">
                <a:solidFill>
                  <a:schemeClr val="tx1"/>
                </a:solidFill>
                <a:latin typeface="Arial" panose="020B0604020202020204" pitchFamily="34" charset="0"/>
                <a:cs typeface="Arial" panose="020B0604020202020204" pitchFamily="34" charset="0"/>
              </a:rPr>
              <a:t>Acquired cross resistance to NHA treatment remains a clinical challenge.</a:t>
            </a:r>
            <a:endParaRPr lang="en-US" sz="1600" spc="-5"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DF4E-9B45-4C79-A4AF-29F437160351}"/>
              </a:ext>
            </a:extLst>
          </p:cNvPr>
          <p:cNvSpPr txBox="1"/>
          <p:nvPr/>
        </p:nvSpPr>
        <p:spPr>
          <a:xfrm>
            <a:off x="510517" y="6256573"/>
            <a:ext cx="9971511"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ADT: androgen-deprivation therapy; APA: Apalutamide; AR: androgen receptor; CT: computed tomography; EOT: end of treatment; </a:t>
            </a:r>
            <a:r>
              <a:rPr lang="en-US" sz="1000" dirty="0" err="1">
                <a:latin typeface="Arial" panose="020B0604020202020204" pitchFamily="34" charset="0"/>
                <a:cs typeface="Arial" panose="020B0604020202020204" pitchFamily="34" charset="0"/>
              </a:rPr>
              <a:t>mCSPC</a:t>
            </a:r>
            <a:r>
              <a:rPr lang="en-US" sz="1000" dirty="0">
                <a:latin typeface="Arial" panose="020B0604020202020204" pitchFamily="34" charset="0"/>
                <a:cs typeface="Arial" panose="020B0604020202020204" pitchFamily="34" charset="0"/>
              </a:rPr>
              <a:t>: metastatic castration-resistant prostate cancer; NHA: novel hormonal agents; OS: overall survival; PFS: progression-free survival; PSMA PET-CT: prostate specific membrane antigen positron emission tomography - computed tomography</a:t>
            </a:r>
          </a:p>
        </p:txBody>
      </p:sp>
    </p:spTree>
    <p:extLst>
      <p:ext uri="{BB962C8B-B14F-4D97-AF65-F5344CB8AC3E}">
        <p14:creationId xmlns:p14="http://schemas.microsoft.com/office/powerpoint/2010/main" val="712039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CD9744-EB81-4EA1-B060-F89680BF98A5}"/>
              </a:ext>
            </a:extLst>
          </p:cNvPr>
          <p:cNvSpPr txBox="1"/>
          <p:nvPr/>
        </p:nvSpPr>
        <p:spPr>
          <a:xfrm>
            <a:off x="1340934" y="2713911"/>
            <a:ext cx="9510131" cy="715089"/>
          </a:xfrm>
          <a:prstGeom prst="round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06555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F8EE85-82CC-4D1A-A2A3-85633BC9E4A1}"/>
              </a:ext>
            </a:extLst>
          </p:cNvPr>
          <p:cNvSpPr txBox="1"/>
          <p:nvPr/>
        </p:nvSpPr>
        <p:spPr>
          <a:xfrm>
            <a:off x="1481548" y="1085960"/>
            <a:ext cx="181971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Patient detailing</a:t>
            </a:r>
          </a:p>
        </p:txBody>
      </p:sp>
      <p:sp>
        <p:nvSpPr>
          <p:cNvPr id="3" name="TextBox 2">
            <a:extLst>
              <a:ext uri="{FF2B5EF4-FFF2-40B4-BE49-F238E27FC236}">
                <a16:creationId xmlns:a16="http://schemas.microsoft.com/office/drawing/2014/main" id="{CE66E09A-32AE-4F0C-A148-982AA3746559}"/>
              </a:ext>
            </a:extLst>
          </p:cNvPr>
          <p:cNvSpPr txBox="1"/>
          <p:nvPr/>
        </p:nvSpPr>
        <p:spPr>
          <a:xfrm>
            <a:off x="531473" y="1679664"/>
            <a:ext cx="6018184" cy="3302556"/>
          </a:xfrm>
          <a:prstGeom prst="roundRect">
            <a:avLst>
              <a:gd name="adj" fmla="val 11060"/>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500" dirty="0">
                <a:latin typeface="Arial" panose="020B0604020202020204" pitchFamily="34" charset="0"/>
                <a:cs typeface="Arial" panose="020B0604020202020204" pitchFamily="34" charset="0"/>
              </a:rPr>
              <a:t>A case of 78-year-old male with no family history of prostate or breast cancer was discussed. The patient had well controlled hypertension and was urologically asymptomatic. Additional parameters included:</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ECOG score: 0</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Presented to vascular service for lower limb vascular insufficiency</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CT abdominal-pelvis revealed: incidental multiple retroperitoneal and pelvic lymph nodes enlarged and no visceral metastasis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DRE: hard nodular prostate</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Initial PSA: 147 ug/L</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TRUS-Bx Gleason score: 4+5 = 9</a:t>
            </a:r>
          </a:p>
        </p:txBody>
      </p:sp>
      <p:pic>
        <p:nvPicPr>
          <p:cNvPr id="4" name="Graphic 3">
            <a:extLst>
              <a:ext uri="{FF2B5EF4-FFF2-40B4-BE49-F238E27FC236}">
                <a16:creationId xmlns:a16="http://schemas.microsoft.com/office/drawing/2014/main" id="{E34B6D31-ADDA-4C2C-892D-AF1E25D331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3329" y="978053"/>
            <a:ext cx="622699" cy="622699"/>
          </a:xfrm>
          <a:prstGeom prst="rect">
            <a:avLst/>
          </a:prstGeom>
        </p:spPr>
      </p:pic>
      <p:sp>
        <p:nvSpPr>
          <p:cNvPr id="5" name="TextBox 4">
            <a:extLst>
              <a:ext uri="{FF2B5EF4-FFF2-40B4-BE49-F238E27FC236}">
                <a16:creationId xmlns:a16="http://schemas.microsoft.com/office/drawing/2014/main" id="{A4EE1428-F487-4C8A-8C0E-8336F2E51BD4}"/>
              </a:ext>
            </a:extLst>
          </p:cNvPr>
          <p:cNvSpPr txBox="1"/>
          <p:nvPr/>
        </p:nvSpPr>
        <p:spPr>
          <a:xfrm>
            <a:off x="516483" y="339323"/>
            <a:ext cx="9531092" cy="461665"/>
          </a:xfrm>
          <a:prstGeom prst="rect">
            <a:avLst/>
          </a:prstGeom>
          <a:noFill/>
        </p:spPr>
        <p:txBody>
          <a:bodyPr wrap="square">
            <a:spAutoFit/>
          </a:bodyPr>
          <a:lstStyle/>
          <a:p>
            <a:pPr lvl="0"/>
            <a:r>
              <a:rPr lang="en-US" sz="2400" b="1" dirty="0">
                <a:solidFill>
                  <a:schemeClr val="accent1">
                    <a:lumMod val="50000"/>
                  </a:schemeClr>
                </a:solidFill>
                <a:latin typeface="Arial" panose="020B0604020202020204" pitchFamily="34" charset="0"/>
                <a:cs typeface="Arial" panose="020B0604020202020204" pitchFamily="34" charset="0"/>
              </a:rPr>
              <a:t>Case details and treatment </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
        <p:nvSpPr>
          <p:cNvPr id="16" name="object 6">
            <a:extLst>
              <a:ext uri="{FF2B5EF4-FFF2-40B4-BE49-F238E27FC236}">
                <a16:creationId xmlns:a16="http://schemas.microsoft.com/office/drawing/2014/main" id="{37491AC9-0584-48D4-B21B-63DE139BC858}"/>
              </a:ext>
            </a:extLst>
          </p:cNvPr>
          <p:cNvSpPr/>
          <p:nvPr/>
        </p:nvSpPr>
        <p:spPr>
          <a:xfrm>
            <a:off x="531473" y="5158458"/>
            <a:ext cx="1668549" cy="1058058"/>
          </a:xfrm>
          <a:prstGeom prst="roundRect">
            <a:avLst/>
          </a:prstGeom>
          <a:blipFill>
            <a:blip r:embed="rId4" cstate="print"/>
            <a:stretch>
              <a:fillRect/>
            </a:stretch>
          </a:blipFill>
          <a:ln>
            <a:solidFill>
              <a:srgbClr val="7030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solidFill>
                  <a:sysClr val="windowText" lastClr="000000"/>
                </a:solidFill>
              </a:ln>
              <a:solidFill>
                <a:prstClr val="black"/>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47D699DF-969E-4BD9-BB23-77C90A906F24}"/>
              </a:ext>
            </a:extLst>
          </p:cNvPr>
          <p:cNvCxnSpPr>
            <a:cxnSpLocks/>
          </p:cNvCxnSpPr>
          <p:nvPr/>
        </p:nvCxnSpPr>
        <p:spPr>
          <a:xfrm flipH="1">
            <a:off x="1483653" y="5711813"/>
            <a:ext cx="1101766" cy="0"/>
          </a:xfrm>
          <a:prstGeom prst="straightConnector1">
            <a:avLst/>
          </a:prstGeom>
          <a:ln w="28575">
            <a:solidFill>
              <a:srgbClr val="89E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BDF41F-31A0-44A8-B25E-5F454D61A656}"/>
              </a:ext>
            </a:extLst>
          </p:cNvPr>
          <p:cNvSpPr txBox="1"/>
          <p:nvPr/>
        </p:nvSpPr>
        <p:spPr>
          <a:xfrm>
            <a:off x="2502204" y="5150189"/>
            <a:ext cx="1746697" cy="1074599"/>
          </a:xfrm>
          <a:prstGeom prst="roundRect">
            <a:avLst>
              <a:gd name="adj" fmla="val 10399"/>
            </a:avLst>
          </a:prstGeom>
          <a:noFill/>
          <a:ln w="19050">
            <a:solidFill>
              <a:srgbClr val="7030A0"/>
            </a:solidFill>
          </a:ln>
        </p:spPr>
        <p:txBody>
          <a:bodyPr wrap="square" lIns="91440" tIns="45720" rIns="91440" bIns="45720" rtlCol="0" anchor="t">
            <a:spAutoFit/>
          </a:bodyPr>
          <a:lstStyle/>
          <a:p>
            <a:pPr lvl="0" algn="ctr"/>
            <a:r>
              <a:rPr lang="en-US" sz="1200" dirty="0">
                <a:latin typeface="Arial" panose="020B0604020202020204" pitchFamily="34" charset="0"/>
                <a:cs typeface="Arial" panose="020B0604020202020204" pitchFamily="34" charset="0"/>
              </a:rPr>
              <a:t>CT scan showed 1 x L5 vertebral body sclerosis </a:t>
            </a:r>
            <a:r>
              <a:rPr lang="en-US" sz="1200" dirty="0">
                <a:latin typeface="Arial" panose="020B0604020202020204" pitchFamily="34" charset="0"/>
                <a:cs typeface="Arial" panose="020B0604020202020204" pitchFamily="34" charset="0"/>
                <a:sym typeface="Wingdings" panose="05000000000000000000" pitchFamily="2" charset="2"/>
              </a:rPr>
              <a:t>which led to </a:t>
            </a:r>
            <a:r>
              <a:rPr lang="en-US" sz="1200" dirty="0">
                <a:latin typeface="Arial" panose="020B0604020202020204" pitchFamily="34" charset="0"/>
                <a:cs typeface="Arial" panose="020B0604020202020204" pitchFamily="34" charset="0"/>
              </a:rPr>
              <a:t>suspicion of bone metastasis</a:t>
            </a:r>
          </a:p>
        </p:txBody>
      </p:sp>
      <p:sp>
        <p:nvSpPr>
          <p:cNvPr id="23" name="TextBox 22">
            <a:extLst>
              <a:ext uri="{FF2B5EF4-FFF2-40B4-BE49-F238E27FC236}">
                <a16:creationId xmlns:a16="http://schemas.microsoft.com/office/drawing/2014/main" id="{4C96EE1F-5D32-48EA-8A7F-5DF35684DB26}"/>
              </a:ext>
            </a:extLst>
          </p:cNvPr>
          <p:cNvSpPr txBox="1"/>
          <p:nvPr/>
        </p:nvSpPr>
        <p:spPr>
          <a:xfrm>
            <a:off x="4853264" y="5174514"/>
            <a:ext cx="1746697" cy="1074599"/>
          </a:xfrm>
          <a:prstGeom prst="roundRect">
            <a:avLst>
              <a:gd name="adj" fmla="val 10399"/>
            </a:avLst>
          </a:prstGeom>
          <a:noFill/>
          <a:ln w="19050">
            <a:solidFill>
              <a:srgbClr val="7030A0"/>
            </a:solidFill>
          </a:ln>
        </p:spPr>
        <p:txBody>
          <a:bodyPr wrap="square" lIns="91440" tIns="45720" rIns="91440" bIns="45720" rtlCol="0" anchor="t">
            <a:spAutoFit/>
          </a:bodyPr>
          <a:lstStyle/>
          <a:p>
            <a:pPr lvl="0" algn="ctr"/>
            <a:endParaRPr lang="en-US" sz="1200" dirty="0">
              <a:latin typeface="Arial" panose="020B0604020202020204" pitchFamily="34" charset="0"/>
              <a:cs typeface="Arial" panose="020B0604020202020204" pitchFamily="34" charset="0"/>
            </a:endParaRPr>
          </a:p>
          <a:p>
            <a:pPr lvl="0" algn="ctr"/>
            <a:r>
              <a:rPr lang="en-US" sz="1200" dirty="0">
                <a:latin typeface="Arial" panose="020B0604020202020204" pitchFamily="34" charset="0"/>
                <a:cs typeface="Arial" panose="020B0604020202020204" pitchFamily="34" charset="0"/>
              </a:rPr>
              <a:t>Bone scan revealed no obvious metastasis</a:t>
            </a:r>
          </a:p>
          <a:p>
            <a:pPr lvl="0" algn="ctr"/>
            <a:endParaRPr lang="en-US" sz="1200" dirty="0">
              <a:latin typeface="Arial" panose="020B0604020202020204" pitchFamily="34" charset="0"/>
              <a:cs typeface="Arial" panose="020B0604020202020204" pitchFamily="34" charset="0"/>
            </a:endParaRPr>
          </a:p>
        </p:txBody>
      </p:sp>
      <p:sp>
        <p:nvSpPr>
          <p:cNvPr id="24" name="Arrow: Right 23">
            <a:extLst>
              <a:ext uri="{FF2B5EF4-FFF2-40B4-BE49-F238E27FC236}">
                <a16:creationId xmlns:a16="http://schemas.microsoft.com/office/drawing/2014/main" id="{11ACEA88-4C20-4C85-A201-2BBFDE9D1633}"/>
              </a:ext>
            </a:extLst>
          </p:cNvPr>
          <p:cNvSpPr/>
          <p:nvPr/>
        </p:nvSpPr>
        <p:spPr>
          <a:xfrm>
            <a:off x="4350823" y="5616339"/>
            <a:ext cx="435429" cy="142297"/>
          </a:xfrm>
          <a:prstGeom prst="rightArrow">
            <a:avLst/>
          </a:prstGeom>
          <a:solidFill>
            <a:srgbClr val="89E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B659F1C-296F-4D86-A792-F63E38BD9142}"/>
              </a:ext>
            </a:extLst>
          </p:cNvPr>
          <p:cNvSpPr txBox="1"/>
          <p:nvPr/>
        </p:nvSpPr>
        <p:spPr>
          <a:xfrm>
            <a:off x="427714" y="6298804"/>
            <a:ext cx="10225772" cy="553998"/>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ALP: alkaline phosphatase; BMD: bone mineral density; CT: computed tomography; DRE: Digital Rectal Exam; ECOG: Eastern Cooperative Oncology Group; LFT: liver function tests; LHRH: luteinizing hormone releasing hormone; PSA: prostate-specific antigen; PSA: prostate-specific antigen; T4: thyroxine; TRUS-Bx: transrectal Ultrasound guided prostate biopsy; TSH: thyroid stimulating hormone</a:t>
            </a:r>
          </a:p>
        </p:txBody>
      </p:sp>
      <p:sp>
        <p:nvSpPr>
          <p:cNvPr id="34" name="TextBox 33">
            <a:extLst>
              <a:ext uri="{FF2B5EF4-FFF2-40B4-BE49-F238E27FC236}">
                <a16:creationId xmlns:a16="http://schemas.microsoft.com/office/drawing/2014/main" id="{901FD0A4-7AF5-498B-8C0E-B1FED4E1EC38}"/>
              </a:ext>
            </a:extLst>
          </p:cNvPr>
          <p:cNvSpPr txBox="1"/>
          <p:nvPr/>
        </p:nvSpPr>
        <p:spPr>
          <a:xfrm>
            <a:off x="7154414" y="1519657"/>
            <a:ext cx="4798100" cy="4251781"/>
          </a:xfrm>
          <a:prstGeom prst="roundRect">
            <a:avLst>
              <a:gd name="adj" fmla="val 6677"/>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500" dirty="0">
                <a:latin typeface="Arial" panose="020B0604020202020204" pitchFamily="34" charset="0"/>
                <a:cs typeface="Arial" panose="020B0604020202020204" pitchFamily="34" charset="0"/>
              </a:rPr>
              <a:t>Patient was started on LHRH agonist + short term (3 weeks) Bicalutamide 50 mg used to prevent flare. </a:t>
            </a: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At 3 months </a:t>
            </a:r>
            <a:r>
              <a:rPr lang="en-US" sz="1500" dirty="0">
                <a:latin typeface="Arial" panose="020B0604020202020204" pitchFamily="34" charset="0"/>
                <a:cs typeface="Arial" panose="020B0604020202020204" pitchFamily="34" charset="0"/>
                <a:sym typeface="Wingdings" panose="05000000000000000000" pitchFamily="2" charset="2"/>
              </a:rPr>
              <a:t></a:t>
            </a:r>
            <a:r>
              <a:rPr lang="en-US" sz="1500" dirty="0">
                <a:latin typeface="Arial" panose="020B0604020202020204" pitchFamily="34" charset="0"/>
                <a:cs typeface="Arial" panose="020B0604020202020204" pitchFamily="34" charset="0"/>
              </a:rPr>
              <a:t> PSA: 26, testosterone: 0.49 nmol/L (&lt;20ng/dl)</a:t>
            </a: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BMD T-score: - 4.0 (Osteoporosis)</a:t>
            </a: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Patient seen by dentist for clearance but had poor dentition with multiple dental decay – declined teeth extraction or denosumab</a:t>
            </a: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Calcium and vitamin D supplementation</a:t>
            </a:r>
          </a:p>
          <a:p>
            <a:pPr marL="171450" indent="-1714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Advised on light resistance and weight bearing exercise. </a:t>
            </a:r>
          </a:p>
          <a:p>
            <a:r>
              <a:rPr lang="en-US" sz="1500" dirty="0">
                <a:latin typeface="Arial" panose="020B0604020202020204" pitchFamily="34" charset="0"/>
                <a:cs typeface="Arial" panose="020B0604020202020204" pitchFamily="34" charset="0"/>
              </a:rPr>
              <a:t>Started thinking if the patient requires intensification or not. Baseline studies revealed:</a:t>
            </a: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 Baseline Creatinine and LFT was normal (ALP 71 U/L)</a:t>
            </a: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Baseline Thyroid screen – free T4: 12 pmol/L (normal); TSH 0.88 mIU/L (normal &lt;4.5)</a:t>
            </a:r>
          </a:p>
        </p:txBody>
      </p:sp>
      <p:sp>
        <p:nvSpPr>
          <p:cNvPr id="35" name="TextBox 34">
            <a:extLst>
              <a:ext uri="{FF2B5EF4-FFF2-40B4-BE49-F238E27FC236}">
                <a16:creationId xmlns:a16="http://schemas.microsoft.com/office/drawing/2014/main" id="{48CAC23B-EC2A-4AEA-A1E7-60335DBB31A3}"/>
              </a:ext>
            </a:extLst>
          </p:cNvPr>
          <p:cNvSpPr txBox="1"/>
          <p:nvPr/>
        </p:nvSpPr>
        <p:spPr>
          <a:xfrm>
            <a:off x="7815728" y="998522"/>
            <a:ext cx="310496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Patient treatment discussion</a:t>
            </a:r>
          </a:p>
        </p:txBody>
      </p:sp>
      <p:pic>
        <p:nvPicPr>
          <p:cNvPr id="39" name="Graphic 38" descr="Medicine with solid fill">
            <a:extLst>
              <a:ext uri="{FF2B5EF4-FFF2-40B4-BE49-F238E27FC236}">
                <a16:creationId xmlns:a16="http://schemas.microsoft.com/office/drawing/2014/main" id="{1195B2BF-2F2A-4E1F-8F6F-E1EEF448C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2799" y="855814"/>
            <a:ext cx="622699" cy="622699"/>
          </a:xfrm>
          <a:prstGeom prst="rect">
            <a:avLst/>
          </a:prstGeom>
        </p:spPr>
      </p:pic>
    </p:spTree>
    <p:extLst>
      <p:ext uri="{BB962C8B-B14F-4D97-AF65-F5344CB8AC3E}">
        <p14:creationId xmlns:p14="http://schemas.microsoft.com/office/powerpoint/2010/main" val="368720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F7372D-4E8F-4DBA-BE2B-36885DFF2CD1}"/>
              </a:ext>
            </a:extLst>
          </p:cNvPr>
          <p:cNvSpPr txBox="1"/>
          <p:nvPr/>
        </p:nvSpPr>
        <p:spPr>
          <a:xfrm>
            <a:off x="520627" y="318435"/>
            <a:ext cx="9531092" cy="461665"/>
          </a:xfrm>
          <a:prstGeom prst="rect">
            <a:avLst/>
          </a:prstGeom>
          <a:noFill/>
        </p:spPr>
        <p:txBody>
          <a:bodyPr wrap="square">
            <a:spAutoFit/>
          </a:bodyPr>
          <a:lstStyle/>
          <a:p>
            <a:pPr lvl="0"/>
            <a:r>
              <a:rPr lang="en-US" sz="2400" b="1" dirty="0">
                <a:solidFill>
                  <a:schemeClr val="accent1">
                    <a:lumMod val="50000"/>
                  </a:schemeClr>
                </a:solidFill>
                <a:latin typeface="Arial" panose="020B0604020202020204" pitchFamily="34" charset="0"/>
                <a:cs typeface="Arial" panose="020B0604020202020204" pitchFamily="34" charset="0"/>
              </a:rPr>
              <a:t>Case progression</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BBE43724-A984-40DB-AB37-BB59F5C22A31}"/>
              </a:ext>
            </a:extLst>
          </p:cNvPr>
          <p:cNvSpPr txBox="1"/>
          <p:nvPr/>
        </p:nvSpPr>
        <p:spPr>
          <a:xfrm>
            <a:off x="513132" y="1034501"/>
            <a:ext cx="6018184" cy="5274231"/>
          </a:xfrm>
          <a:prstGeom prst="roundRect">
            <a:avLst>
              <a:gd name="adj" fmla="val 5944"/>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300"/>
              </a:spcAft>
            </a:pPr>
            <a:r>
              <a:rPr lang="en-US" sz="1500" dirty="0">
                <a:latin typeface="Arial" panose="020B0604020202020204" pitchFamily="34" charset="0"/>
                <a:cs typeface="Arial" panose="020B0604020202020204" pitchFamily="34" charset="0"/>
              </a:rPr>
              <a:t>After discussing treatment options, apalutamide was selected by the patient. Apalutamide was started at full dose 240 mg (4 tablets) daily. Two months later: </a:t>
            </a:r>
          </a:p>
          <a:p>
            <a:pPr marL="538163" indent="-285750">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PSA dropped to 6.4 ug/L</a:t>
            </a:r>
          </a:p>
          <a:p>
            <a:pPr marL="538163" indent="-285750">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Well, ECOG 0</a:t>
            </a:r>
          </a:p>
          <a:p>
            <a:pPr marL="538163" indent="-285750">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Only felt some mild hot flushes</a:t>
            </a:r>
          </a:p>
          <a:p>
            <a:pPr marL="538163" indent="-285750">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TFT: free T4: 7.8 pmol/L (slightly low; &lt;8); TSH 1.55 mIU/L (normal; slight  increase)</a:t>
            </a:r>
          </a:p>
          <a:p>
            <a:pPr>
              <a:spcAft>
                <a:spcPts val="300"/>
              </a:spcAft>
            </a:pPr>
            <a:endParaRPr lang="en-US" sz="1500" dirty="0">
              <a:latin typeface="Arial" panose="020B0604020202020204" pitchFamily="34" charset="0"/>
              <a:cs typeface="Arial" panose="020B0604020202020204" pitchFamily="34" charset="0"/>
            </a:endParaRPr>
          </a:p>
          <a:p>
            <a:pPr>
              <a:spcAft>
                <a:spcPts val="300"/>
              </a:spcAft>
            </a:pPr>
            <a:r>
              <a:rPr lang="en-US" sz="1500" dirty="0">
                <a:latin typeface="Arial" panose="020B0604020202020204" pitchFamily="34" charset="0"/>
                <a:cs typeface="Arial" panose="020B0604020202020204" pitchFamily="34" charset="0"/>
              </a:rPr>
              <a:t>Apalutamide was stopped unexpectedly (no supply) on the 3</a:t>
            </a:r>
            <a:r>
              <a:rPr lang="en-US" sz="1500" baseline="30000" dirty="0">
                <a:latin typeface="Arial" panose="020B0604020202020204" pitchFamily="34" charset="0"/>
                <a:cs typeface="Arial" panose="020B0604020202020204" pitchFamily="34" charset="0"/>
              </a:rPr>
              <a:t>rd</a:t>
            </a:r>
            <a:r>
              <a:rPr lang="en-US" sz="1500" dirty="0">
                <a:latin typeface="Arial" panose="020B0604020202020204" pitchFamily="34" charset="0"/>
                <a:cs typeface="Arial" panose="020B0604020202020204" pitchFamily="34" charset="0"/>
              </a:rPr>
              <a:t> month, as patient was stuck in neighboring country during COVID-19 lockdown. The patient could only continue LHRH-agonist. Apalutamide was resumed 5 months later:</a:t>
            </a:r>
          </a:p>
          <a:p>
            <a:pPr marL="538163" indent="-285750">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PSA: 17 ug/L</a:t>
            </a:r>
          </a:p>
          <a:p>
            <a:pPr marL="538163" indent="-285750">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free T4: 12.9 pmol/L  (normal) </a:t>
            </a:r>
          </a:p>
          <a:p>
            <a:pPr marL="538163" indent="-2857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TSH 0.58  mIU/L (normal)</a:t>
            </a:r>
          </a:p>
          <a:p>
            <a:pPr>
              <a:spcAft>
                <a:spcPts val="300"/>
              </a:spcAft>
            </a:pPr>
            <a:r>
              <a:rPr lang="en-US" sz="1500" dirty="0">
                <a:latin typeface="Arial" panose="020B0604020202020204" pitchFamily="34" charset="0"/>
                <a:cs typeface="Arial" panose="020B0604020202020204" pitchFamily="34" charset="0"/>
              </a:rPr>
              <a:t>After 7 months,</a:t>
            </a:r>
          </a:p>
          <a:p>
            <a:pPr marL="538163" indent="-285750">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PSA: continued to drop</a:t>
            </a:r>
          </a:p>
          <a:p>
            <a:pPr marL="538163" indent="-285750">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TFT: normal</a:t>
            </a:r>
          </a:p>
        </p:txBody>
      </p:sp>
      <p:pic>
        <p:nvPicPr>
          <p:cNvPr id="112" name="Picture 111">
            <a:extLst>
              <a:ext uri="{FF2B5EF4-FFF2-40B4-BE49-F238E27FC236}">
                <a16:creationId xmlns:a16="http://schemas.microsoft.com/office/drawing/2014/main" id="{BAEC2145-5936-4235-99EF-AC4C48EC81C8}"/>
              </a:ext>
            </a:extLst>
          </p:cNvPr>
          <p:cNvPicPr>
            <a:picLocks noChangeAspect="1"/>
          </p:cNvPicPr>
          <p:nvPr/>
        </p:nvPicPr>
        <p:blipFill>
          <a:blip r:embed="rId2"/>
          <a:stretch>
            <a:fillRect/>
          </a:stretch>
        </p:blipFill>
        <p:spPr>
          <a:xfrm>
            <a:off x="7060018" y="2602706"/>
            <a:ext cx="4550734" cy="3070259"/>
          </a:xfrm>
          <a:prstGeom prst="rect">
            <a:avLst/>
          </a:prstGeom>
          <a:ln>
            <a:solidFill>
              <a:schemeClr val="tx1"/>
            </a:solidFill>
          </a:ln>
        </p:spPr>
      </p:pic>
      <p:sp>
        <p:nvSpPr>
          <p:cNvPr id="114" name="Rectangle: Rounded Corners 113">
            <a:extLst>
              <a:ext uri="{FF2B5EF4-FFF2-40B4-BE49-F238E27FC236}">
                <a16:creationId xmlns:a16="http://schemas.microsoft.com/office/drawing/2014/main" id="{7339C3A5-F1EC-43C0-84D4-E29D219021DD}"/>
              </a:ext>
            </a:extLst>
          </p:cNvPr>
          <p:cNvSpPr/>
          <p:nvPr/>
        </p:nvSpPr>
        <p:spPr>
          <a:xfrm>
            <a:off x="7060018" y="1665768"/>
            <a:ext cx="4550733" cy="63859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Figure: Dose vs timeline graph reporting PSA, free T4 and TSH levels through the treatment period</a:t>
            </a:r>
          </a:p>
        </p:txBody>
      </p:sp>
      <p:sp>
        <p:nvSpPr>
          <p:cNvPr id="6" name="TextBox 5">
            <a:extLst>
              <a:ext uri="{FF2B5EF4-FFF2-40B4-BE49-F238E27FC236}">
                <a16:creationId xmlns:a16="http://schemas.microsoft.com/office/drawing/2014/main" id="{7A141547-9BB0-49DD-B993-3B426F119FB3}"/>
              </a:ext>
            </a:extLst>
          </p:cNvPr>
          <p:cNvSpPr txBox="1"/>
          <p:nvPr/>
        </p:nvSpPr>
        <p:spPr>
          <a:xfrm>
            <a:off x="427714" y="6416454"/>
            <a:ext cx="10225772" cy="246221"/>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ECOG: Eastern Cooperative Oncology Group; PSA: prostate-specific antigen; TFT: thyroid function test; TSH: thyroid stimulating hormone; T4: thyroxine</a:t>
            </a:r>
          </a:p>
        </p:txBody>
      </p:sp>
    </p:spTree>
    <p:extLst>
      <p:ext uri="{BB962C8B-B14F-4D97-AF65-F5344CB8AC3E}">
        <p14:creationId xmlns:p14="http://schemas.microsoft.com/office/powerpoint/2010/main" val="357167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EF48BE-046D-446A-A2B3-2786A0FB1471}"/>
              </a:ext>
            </a:extLst>
          </p:cNvPr>
          <p:cNvSpPr txBox="1"/>
          <p:nvPr/>
        </p:nvSpPr>
        <p:spPr>
          <a:xfrm>
            <a:off x="513132" y="331816"/>
            <a:ext cx="9531092" cy="461665"/>
          </a:xfrm>
          <a:prstGeom prst="rect">
            <a:avLst/>
          </a:prstGeom>
          <a:noFill/>
        </p:spPr>
        <p:txBody>
          <a:bodyPr wrap="square">
            <a:spAutoFit/>
          </a:bodyPr>
          <a:lstStyle/>
          <a:p>
            <a:pPr lvl="0"/>
            <a:r>
              <a:rPr lang="en-US" sz="2400" b="1" dirty="0">
                <a:solidFill>
                  <a:schemeClr val="accent1">
                    <a:lumMod val="50000"/>
                  </a:schemeClr>
                </a:solidFill>
                <a:latin typeface="Arial" panose="020B0604020202020204" pitchFamily="34" charset="0"/>
                <a:cs typeface="Arial" panose="020B0604020202020204" pitchFamily="34" charset="0"/>
              </a:rPr>
              <a:t>Discussion plan</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pic>
        <p:nvPicPr>
          <p:cNvPr id="3" name="Graphic 2" descr="Questions outline">
            <a:extLst>
              <a:ext uri="{FF2B5EF4-FFF2-40B4-BE49-F238E27FC236}">
                <a16:creationId xmlns:a16="http://schemas.microsoft.com/office/drawing/2014/main" id="{FADFC3B2-29F8-4F0C-A016-7248ACEE5C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409" y="843029"/>
            <a:ext cx="745433" cy="745433"/>
          </a:xfrm>
          <a:prstGeom prst="rect">
            <a:avLst/>
          </a:prstGeom>
        </p:spPr>
      </p:pic>
      <p:sp>
        <p:nvSpPr>
          <p:cNvPr id="4" name="TextBox 3">
            <a:extLst>
              <a:ext uri="{FF2B5EF4-FFF2-40B4-BE49-F238E27FC236}">
                <a16:creationId xmlns:a16="http://schemas.microsoft.com/office/drawing/2014/main" id="{60C14DFB-8023-4813-A735-142B3CC5E0CB}"/>
              </a:ext>
            </a:extLst>
          </p:cNvPr>
          <p:cNvSpPr txBox="1"/>
          <p:nvPr/>
        </p:nvSpPr>
        <p:spPr>
          <a:xfrm>
            <a:off x="513132" y="1611502"/>
            <a:ext cx="2960170" cy="954107"/>
          </a:xfrm>
          <a:prstGeom prst="rect">
            <a:avLst/>
          </a:prstGeom>
          <a:noFill/>
        </p:spPr>
        <p:txBody>
          <a:bodyPr wrap="square" rtlCol="0">
            <a:spAutoFit/>
          </a:bodyPr>
          <a:lstStyle/>
          <a:p>
            <a:r>
              <a:rPr lang="en-US" sz="1400" b="1" u="sng" dirty="0">
                <a:solidFill>
                  <a:srgbClr val="FF0000"/>
                </a:solidFill>
                <a:latin typeface="Arial" panose="020B0604020202020204" pitchFamily="34" charset="0"/>
                <a:cs typeface="Arial" panose="020B0604020202020204" pitchFamily="34" charset="0"/>
              </a:rPr>
              <a:t>Discussion 1</a:t>
            </a:r>
            <a:r>
              <a:rPr lang="en-US" sz="1400" b="1" dirty="0">
                <a:latin typeface="Arial" panose="020B0604020202020204" pitchFamily="34" charset="0"/>
                <a:cs typeface="Arial" panose="020B0604020202020204" pitchFamily="34" charset="0"/>
              </a:rPr>
              <a:t>: Would you consider additional imaging (Oligomets / low volume mCSPC on bone scan + CT TAP)?</a:t>
            </a:r>
          </a:p>
        </p:txBody>
      </p:sp>
      <p:sp>
        <p:nvSpPr>
          <p:cNvPr id="5" name="TextBox 4">
            <a:extLst>
              <a:ext uri="{FF2B5EF4-FFF2-40B4-BE49-F238E27FC236}">
                <a16:creationId xmlns:a16="http://schemas.microsoft.com/office/drawing/2014/main" id="{9A8DD797-C58C-4382-9E1A-6A1FA1777EA1}"/>
              </a:ext>
            </a:extLst>
          </p:cNvPr>
          <p:cNvSpPr txBox="1"/>
          <p:nvPr/>
        </p:nvSpPr>
        <p:spPr>
          <a:xfrm>
            <a:off x="719524" y="2684058"/>
            <a:ext cx="2610815" cy="340519"/>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a:defRPr sz="16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GB" sz="1400" b="1" dirty="0"/>
              <a:t>Whole body MRI</a:t>
            </a:r>
          </a:p>
        </p:txBody>
      </p:sp>
      <p:sp>
        <p:nvSpPr>
          <p:cNvPr id="6" name="TextBox 5">
            <a:extLst>
              <a:ext uri="{FF2B5EF4-FFF2-40B4-BE49-F238E27FC236}">
                <a16:creationId xmlns:a16="http://schemas.microsoft.com/office/drawing/2014/main" id="{FE657E38-4841-43A3-9F13-DE1E2EA4118A}"/>
              </a:ext>
            </a:extLst>
          </p:cNvPr>
          <p:cNvSpPr txBox="1"/>
          <p:nvPr/>
        </p:nvSpPr>
        <p:spPr>
          <a:xfrm>
            <a:off x="722799" y="4122831"/>
            <a:ext cx="2610815" cy="578882"/>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ctr"/>
            <a:r>
              <a:rPr lang="en-US" sz="1400" b="1" dirty="0">
                <a:latin typeface="Arial" panose="020B0604020202020204" pitchFamily="34" charset="0"/>
                <a:cs typeface="Arial" panose="020B0604020202020204" pitchFamily="34" charset="0"/>
              </a:rPr>
              <a:t>Choline PET CT / </a:t>
            </a:r>
            <a:r>
              <a:rPr lang="en-US" sz="1400" b="1" dirty="0" err="1">
                <a:latin typeface="Arial" panose="020B0604020202020204" pitchFamily="34" charset="0"/>
                <a:cs typeface="Arial" panose="020B0604020202020204" pitchFamily="34" charset="0"/>
              </a:rPr>
              <a:t>NaF</a:t>
            </a:r>
            <a:r>
              <a:rPr lang="en-US" sz="1400" b="1" dirty="0">
                <a:latin typeface="Arial" panose="020B0604020202020204" pitchFamily="34" charset="0"/>
                <a:cs typeface="Arial" panose="020B0604020202020204" pitchFamily="34" charset="0"/>
              </a:rPr>
              <a:t> PET CT / others</a:t>
            </a:r>
            <a:endParaRPr lang="en-GB" sz="1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ECFA80-E013-4544-9455-B9D06C81353D}"/>
              </a:ext>
            </a:extLst>
          </p:cNvPr>
          <p:cNvSpPr txBox="1"/>
          <p:nvPr/>
        </p:nvSpPr>
        <p:spPr>
          <a:xfrm>
            <a:off x="719523" y="3426325"/>
            <a:ext cx="2610815" cy="340519"/>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228600" hangingPunct="0"/>
            <a:r>
              <a:rPr lang="en-GB" sz="1400" b="1" dirty="0">
                <a:latin typeface="Arial" panose="020B0604020202020204" pitchFamily="34" charset="0"/>
                <a:cs typeface="Arial" panose="020B0604020202020204" pitchFamily="34" charset="0"/>
                <a:sym typeface="Noto Sans CJK TC Bold"/>
              </a:rPr>
              <a:t>PSMA PET CT</a:t>
            </a:r>
          </a:p>
        </p:txBody>
      </p:sp>
      <p:sp>
        <p:nvSpPr>
          <p:cNvPr id="8" name="TextBox 7">
            <a:extLst>
              <a:ext uri="{FF2B5EF4-FFF2-40B4-BE49-F238E27FC236}">
                <a16:creationId xmlns:a16="http://schemas.microsoft.com/office/drawing/2014/main" id="{54548341-F892-432C-931C-DDB5968D6201}"/>
              </a:ext>
            </a:extLst>
          </p:cNvPr>
          <p:cNvSpPr txBox="1"/>
          <p:nvPr/>
        </p:nvSpPr>
        <p:spPr>
          <a:xfrm>
            <a:off x="1823423" y="3096854"/>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9" name="TextBox 8">
            <a:extLst>
              <a:ext uri="{FF2B5EF4-FFF2-40B4-BE49-F238E27FC236}">
                <a16:creationId xmlns:a16="http://schemas.microsoft.com/office/drawing/2014/main" id="{BB0DC049-1424-43DF-AD20-3B4814421010}"/>
              </a:ext>
            </a:extLst>
          </p:cNvPr>
          <p:cNvSpPr txBox="1"/>
          <p:nvPr/>
        </p:nvSpPr>
        <p:spPr>
          <a:xfrm>
            <a:off x="1823423" y="3819637"/>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10" name="TextBox 9">
            <a:extLst>
              <a:ext uri="{FF2B5EF4-FFF2-40B4-BE49-F238E27FC236}">
                <a16:creationId xmlns:a16="http://schemas.microsoft.com/office/drawing/2014/main" id="{1A4CC6FB-E6A1-4851-8473-6FDDC0ECDE1F}"/>
              </a:ext>
            </a:extLst>
          </p:cNvPr>
          <p:cNvSpPr txBox="1"/>
          <p:nvPr/>
        </p:nvSpPr>
        <p:spPr>
          <a:xfrm>
            <a:off x="701456" y="5090271"/>
            <a:ext cx="2610815" cy="340519"/>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228600" hangingPunct="0"/>
            <a:r>
              <a:rPr lang="en-GB" sz="1400" b="1" dirty="0">
                <a:latin typeface="Arial" panose="020B0604020202020204" pitchFamily="34" charset="0"/>
                <a:cs typeface="Arial" panose="020B0604020202020204" pitchFamily="34" charset="0"/>
                <a:sym typeface="Noto Sans CJK TC Bold"/>
              </a:rPr>
              <a:t>No further imaging</a:t>
            </a:r>
          </a:p>
        </p:txBody>
      </p:sp>
      <p:sp>
        <p:nvSpPr>
          <p:cNvPr id="11" name="TextBox 10">
            <a:extLst>
              <a:ext uri="{FF2B5EF4-FFF2-40B4-BE49-F238E27FC236}">
                <a16:creationId xmlns:a16="http://schemas.microsoft.com/office/drawing/2014/main" id="{D3CD6501-05EE-46B5-9894-60B7CE344910}"/>
              </a:ext>
            </a:extLst>
          </p:cNvPr>
          <p:cNvSpPr txBox="1"/>
          <p:nvPr/>
        </p:nvSpPr>
        <p:spPr>
          <a:xfrm>
            <a:off x="1820408" y="4783760"/>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12" name="TextBox 11">
            <a:extLst>
              <a:ext uri="{FF2B5EF4-FFF2-40B4-BE49-F238E27FC236}">
                <a16:creationId xmlns:a16="http://schemas.microsoft.com/office/drawing/2014/main" id="{797F8732-BE5E-4A3D-85D6-B33BFA03E275}"/>
              </a:ext>
            </a:extLst>
          </p:cNvPr>
          <p:cNvSpPr txBox="1"/>
          <p:nvPr/>
        </p:nvSpPr>
        <p:spPr>
          <a:xfrm>
            <a:off x="1232222" y="1066450"/>
            <a:ext cx="2098117" cy="338554"/>
          </a:xfrm>
          <a:prstGeom prst="rect">
            <a:avLst/>
          </a:prstGeom>
          <a:noFill/>
        </p:spPr>
        <p:txBody>
          <a:bodyPr wrap="square" rtlCol="0">
            <a:spAutoFit/>
          </a:bodyPr>
          <a:lstStyle/>
          <a:p>
            <a:r>
              <a:rPr lang="en-US" sz="1600" b="1" dirty="0">
                <a:ln>
                  <a:solidFill>
                    <a:srgbClr val="7030A0"/>
                  </a:solidFill>
                </a:ln>
                <a:solidFill>
                  <a:srgbClr val="7030A0"/>
                </a:solidFill>
                <a:latin typeface="Arial" panose="020B0604020202020204" pitchFamily="34" charset="0"/>
                <a:cs typeface="Arial" panose="020B0604020202020204" pitchFamily="34" charset="0"/>
              </a:rPr>
              <a:t>Patient imaging</a:t>
            </a:r>
          </a:p>
        </p:txBody>
      </p:sp>
      <p:pic>
        <p:nvPicPr>
          <p:cNvPr id="13" name="Graphic 12" descr="Questions outline">
            <a:extLst>
              <a:ext uri="{FF2B5EF4-FFF2-40B4-BE49-F238E27FC236}">
                <a16:creationId xmlns:a16="http://schemas.microsoft.com/office/drawing/2014/main" id="{F4F3C328-22F3-4A0F-AC42-7E54DC1AD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2456" y="862099"/>
            <a:ext cx="745433" cy="745433"/>
          </a:xfrm>
          <a:prstGeom prst="rect">
            <a:avLst/>
          </a:prstGeom>
        </p:spPr>
      </p:pic>
      <p:sp>
        <p:nvSpPr>
          <p:cNvPr id="14" name="TextBox 13">
            <a:extLst>
              <a:ext uri="{FF2B5EF4-FFF2-40B4-BE49-F238E27FC236}">
                <a16:creationId xmlns:a16="http://schemas.microsoft.com/office/drawing/2014/main" id="{B6495002-07C2-4D46-9C8F-D67E69513CE9}"/>
              </a:ext>
            </a:extLst>
          </p:cNvPr>
          <p:cNvSpPr txBox="1"/>
          <p:nvPr/>
        </p:nvSpPr>
        <p:spPr>
          <a:xfrm>
            <a:off x="3856072" y="1609350"/>
            <a:ext cx="4118341" cy="523220"/>
          </a:xfrm>
          <a:prstGeom prst="rect">
            <a:avLst/>
          </a:prstGeom>
          <a:noFill/>
        </p:spPr>
        <p:txBody>
          <a:bodyPr wrap="square" rtlCol="0">
            <a:spAutoFit/>
          </a:bodyPr>
          <a:lstStyle/>
          <a:p>
            <a:r>
              <a:rPr lang="en-US" sz="1400" b="1" u="sng" dirty="0">
                <a:solidFill>
                  <a:srgbClr val="FF0000"/>
                </a:solidFill>
                <a:latin typeface="Arial" panose="020B0604020202020204" pitchFamily="34" charset="0"/>
                <a:cs typeface="Arial" panose="020B0604020202020204" pitchFamily="34" charset="0"/>
              </a:rPr>
              <a:t>Discussion 2</a:t>
            </a:r>
            <a:r>
              <a:rPr lang="en-US" sz="1400" b="1" dirty="0">
                <a:latin typeface="Arial" panose="020B0604020202020204" pitchFamily="34" charset="0"/>
                <a:cs typeface="Arial" panose="020B0604020202020204" pitchFamily="34" charset="0"/>
              </a:rPr>
              <a:t>: What would you do next (low volume </a:t>
            </a:r>
            <a:r>
              <a:rPr lang="en-US" sz="1400" b="1" dirty="0" err="1">
                <a:latin typeface="Arial" panose="020B0604020202020204" pitchFamily="34" charset="0"/>
                <a:cs typeface="Arial" panose="020B0604020202020204" pitchFamily="34" charset="0"/>
              </a:rPr>
              <a:t>mCRPC</a:t>
            </a:r>
            <a:r>
              <a:rPr lang="en-US" sz="1400" b="1" dirty="0">
                <a:latin typeface="Arial" panose="020B0604020202020204" pitchFamily="34" charset="0"/>
                <a:cs typeface="Arial" panose="020B0604020202020204" pitchFamily="34" charset="0"/>
              </a:rPr>
              <a:t>, after 3 months of ADT)?</a:t>
            </a:r>
          </a:p>
        </p:txBody>
      </p:sp>
      <p:sp>
        <p:nvSpPr>
          <p:cNvPr id="15" name="TextBox 14">
            <a:extLst>
              <a:ext uri="{FF2B5EF4-FFF2-40B4-BE49-F238E27FC236}">
                <a16:creationId xmlns:a16="http://schemas.microsoft.com/office/drawing/2014/main" id="{9FDDFD9F-5B23-44BA-A883-A683424467FD}"/>
              </a:ext>
            </a:extLst>
          </p:cNvPr>
          <p:cNvSpPr txBox="1"/>
          <p:nvPr/>
        </p:nvSpPr>
        <p:spPr>
          <a:xfrm>
            <a:off x="3856072" y="2221170"/>
            <a:ext cx="4118343" cy="476726"/>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a:defRPr sz="16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GB" sz="1100" b="1" dirty="0"/>
              <a:t>Add Docetaxel Chemotherapy x 6 cycles or Docetaxel Chemotherapy x 6 + Abiraterone</a:t>
            </a:r>
          </a:p>
        </p:txBody>
      </p:sp>
      <p:sp>
        <p:nvSpPr>
          <p:cNvPr id="16" name="TextBox 15">
            <a:extLst>
              <a:ext uri="{FF2B5EF4-FFF2-40B4-BE49-F238E27FC236}">
                <a16:creationId xmlns:a16="http://schemas.microsoft.com/office/drawing/2014/main" id="{0BF782FF-40C3-4978-B262-C20017D35EC2}"/>
              </a:ext>
            </a:extLst>
          </p:cNvPr>
          <p:cNvSpPr txBox="1"/>
          <p:nvPr/>
        </p:nvSpPr>
        <p:spPr>
          <a:xfrm>
            <a:off x="3856073" y="3804111"/>
            <a:ext cx="4118342" cy="289441"/>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ctr"/>
            <a:r>
              <a:rPr lang="en-US" sz="1100" b="1" dirty="0">
                <a:latin typeface="Arial" panose="020B0604020202020204" pitchFamily="34" charset="0"/>
                <a:cs typeface="Arial" panose="020B0604020202020204" pitchFamily="34" charset="0"/>
              </a:rPr>
              <a:t>Add RT to prostate</a:t>
            </a:r>
          </a:p>
        </p:txBody>
      </p:sp>
      <p:sp>
        <p:nvSpPr>
          <p:cNvPr id="17" name="TextBox 16">
            <a:extLst>
              <a:ext uri="{FF2B5EF4-FFF2-40B4-BE49-F238E27FC236}">
                <a16:creationId xmlns:a16="http://schemas.microsoft.com/office/drawing/2014/main" id="{2045B3DE-873D-4504-8A4C-CC5E38B41325}"/>
              </a:ext>
            </a:extLst>
          </p:cNvPr>
          <p:cNvSpPr txBox="1"/>
          <p:nvPr/>
        </p:nvSpPr>
        <p:spPr>
          <a:xfrm>
            <a:off x="3856072" y="3017792"/>
            <a:ext cx="4118343" cy="476726"/>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algn="ctr">
              <a:defRPr sz="1100" b="1">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Add Novel hormonal therapy (Abiraterone + prednisolone/ Apalutamide / Enzalutamide) – which agent?</a:t>
            </a:r>
            <a:endParaRPr lang="en-GB" dirty="0">
              <a:sym typeface="Noto Sans CJK TC Bold"/>
            </a:endParaRPr>
          </a:p>
        </p:txBody>
      </p:sp>
      <p:sp>
        <p:nvSpPr>
          <p:cNvPr id="18" name="TextBox 17">
            <a:extLst>
              <a:ext uri="{FF2B5EF4-FFF2-40B4-BE49-F238E27FC236}">
                <a16:creationId xmlns:a16="http://schemas.microsoft.com/office/drawing/2014/main" id="{AC9F3C74-6246-49F6-8809-A6146FB800B1}"/>
              </a:ext>
            </a:extLst>
          </p:cNvPr>
          <p:cNvSpPr txBox="1"/>
          <p:nvPr/>
        </p:nvSpPr>
        <p:spPr>
          <a:xfrm>
            <a:off x="5771919" y="2737121"/>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19" name="TextBox 18">
            <a:extLst>
              <a:ext uri="{FF2B5EF4-FFF2-40B4-BE49-F238E27FC236}">
                <a16:creationId xmlns:a16="http://schemas.microsoft.com/office/drawing/2014/main" id="{4342A810-B9FB-49EF-86D3-80D6C04D6051}"/>
              </a:ext>
            </a:extLst>
          </p:cNvPr>
          <p:cNvSpPr txBox="1"/>
          <p:nvPr/>
        </p:nvSpPr>
        <p:spPr>
          <a:xfrm>
            <a:off x="5770448" y="3534866"/>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20" name="TextBox 19">
            <a:extLst>
              <a:ext uri="{FF2B5EF4-FFF2-40B4-BE49-F238E27FC236}">
                <a16:creationId xmlns:a16="http://schemas.microsoft.com/office/drawing/2014/main" id="{818540BA-8E5D-4C00-B7F5-86B00AEB4FFF}"/>
              </a:ext>
            </a:extLst>
          </p:cNvPr>
          <p:cNvSpPr txBox="1"/>
          <p:nvPr/>
        </p:nvSpPr>
        <p:spPr>
          <a:xfrm>
            <a:off x="3856072" y="4373523"/>
            <a:ext cx="4118342" cy="476726"/>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228600" hangingPunct="0"/>
            <a:r>
              <a:rPr lang="en-US" sz="1100" b="1" dirty="0">
                <a:latin typeface="Arial" panose="020B0604020202020204" pitchFamily="34" charset="0"/>
                <a:cs typeface="Arial" panose="020B0604020202020204" pitchFamily="34" charset="0"/>
                <a:sym typeface="Noto Sans CJK TC Bold"/>
              </a:rPr>
              <a:t>Add RT to prostate + RT to bone met (metastatic directed therapy)</a:t>
            </a:r>
            <a:endParaRPr lang="en-GB" sz="1100" b="1" dirty="0">
              <a:latin typeface="Arial" panose="020B0604020202020204" pitchFamily="34" charset="0"/>
              <a:cs typeface="Arial" panose="020B0604020202020204" pitchFamily="34" charset="0"/>
              <a:sym typeface="Noto Sans CJK TC Bold"/>
            </a:endParaRPr>
          </a:p>
        </p:txBody>
      </p:sp>
      <p:sp>
        <p:nvSpPr>
          <p:cNvPr id="21" name="TextBox 20">
            <a:extLst>
              <a:ext uri="{FF2B5EF4-FFF2-40B4-BE49-F238E27FC236}">
                <a16:creationId xmlns:a16="http://schemas.microsoft.com/office/drawing/2014/main" id="{DBA7A2D9-4549-4611-8374-383C97C2AA8B}"/>
              </a:ext>
            </a:extLst>
          </p:cNvPr>
          <p:cNvSpPr txBox="1"/>
          <p:nvPr/>
        </p:nvSpPr>
        <p:spPr>
          <a:xfrm>
            <a:off x="5770448" y="4120252"/>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22" name="TextBox 21">
            <a:extLst>
              <a:ext uri="{FF2B5EF4-FFF2-40B4-BE49-F238E27FC236}">
                <a16:creationId xmlns:a16="http://schemas.microsoft.com/office/drawing/2014/main" id="{2E67CCCF-769F-4F48-9EC2-E1692C533358}"/>
              </a:ext>
            </a:extLst>
          </p:cNvPr>
          <p:cNvSpPr txBox="1"/>
          <p:nvPr/>
        </p:nvSpPr>
        <p:spPr>
          <a:xfrm>
            <a:off x="5382461" y="1064298"/>
            <a:ext cx="2308420" cy="338554"/>
          </a:xfrm>
          <a:prstGeom prst="rect">
            <a:avLst/>
          </a:prstGeom>
          <a:noFill/>
        </p:spPr>
        <p:txBody>
          <a:bodyPr wrap="square" rtlCol="0">
            <a:spAutoFit/>
          </a:bodyPr>
          <a:lstStyle>
            <a:defPPr>
              <a:defRPr lang="en-US"/>
            </a:defPPr>
            <a:lvl1pPr>
              <a:defRPr sz="1600" b="1">
                <a:ln>
                  <a:solidFill>
                    <a:srgbClr val="7030A0"/>
                  </a:solidFill>
                </a:ln>
                <a:solidFill>
                  <a:srgbClr val="7030A0"/>
                </a:solidFill>
                <a:latin typeface="Arial" panose="020B0604020202020204" pitchFamily="34" charset="0"/>
                <a:cs typeface="Arial" panose="020B0604020202020204" pitchFamily="34" charset="0"/>
              </a:defRPr>
            </a:lvl1pPr>
          </a:lstStyle>
          <a:p>
            <a:r>
              <a:rPr lang="en-US" dirty="0"/>
              <a:t>Patient treatment</a:t>
            </a:r>
          </a:p>
        </p:txBody>
      </p:sp>
      <p:pic>
        <p:nvPicPr>
          <p:cNvPr id="23" name="Graphic 22" descr="Questions outline">
            <a:extLst>
              <a:ext uri="{FF2B5EF4-FFF2-40B4-BE49-F238E27FC236}">
                <a16:creationId xmlns:a16="http://schemas.microsoft.com/office/drawing/2014/main" id="{65C7335C-36FB-49DA-9E4F-81236D20D3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1294" y="949474"/>
            <a:ext cx="745433" cy="745433"/>
          </a:xfrm>
          <a:prstGeom prst="rect">
            <a:avLst/>
          </a:prstGeom>
        </p:spPr>
      </p:pic>
      <p:sp>
        <p:nvSpPr>
          <p:cNvPr id="24" name="TextBox 23">
            <a:extLst>
              <a:ext uri="{FF2B5EF4-FFF2-40B4-BE49-F238E27FC236}">
                <a16:creationId xmlns:a16="http://schemas.microsoft.com/office/drawing/2014/main" id="{DB5492EC-52C3-488B-9EAC-074041821C5C}"/>
              </a:ext>
            </a:extLst>
          </p:cNvPr>
          <p:cNvSpPr txBox="1"/>
          <p:nvPr/>
        </p:nvSpPr>
        <p:spPr>
          <a:xfrm>
            <a:off x="8400914" y="1609350"/>
            <a:ext cx="3361003" cy="954107"/>
          </a:xfrm>
          <a:prstGeom prst="rect">
            <a:avLst/>
          </a:prstGeom>
          <a:noFill/>
        </p:spPr>
        <p:txBody>
          <a:bodyPr wrap="square" rtlCol="0">
            <a:spAutoFit/>
          </a:bodyPr>
          <a:lstStyle/>
          <a:p>
            <a:r>
              <a:rPr lang="en-US" sz="1400" b="1" u="sng" dirty="0">
                <a:solidFill>
                  <a:srgbClr val="FF0000"/>
                </a:solidFill>
                <a:latin typeface="Arial" panose="020B0604020202020204" pitchFamily="34" charset="0"/>
                <a:cs typeface="Arial" panose="020B0604020202020204" pitchFamily="34" charset="0"/>
              </a:rPr>
              <a:t>Discussion 3</a:t>
            </a:r>
            <a:r>
              <a:rPr lang="en-US" sz="1400" b="1" dirty="0">
                <a:latin typeface="Arial" panose="020B0604020202020204" pitchFamily="34" charset="0"/>
                <a:cs typeface="Arial" panose="020B0604020202020204" pitchFamily="34" charset="0"/>
              </a:rPr>
              <a:t>: If patient progresses radiologically (bone and LN) after Apalutamide (</a:t>
            </a:r>
            <a:r>
              <a:rPr lang="en-US" sz="1400" b="1" dirty="0" err="1">
                <a:latin typeface="Arial" panose="020B0604020202020204" pitchFamily="34" charset="0"/>
                <a:cs typeface="Arial" panose="020B0604020202020204" pitchFamily="34" charset="0"/>
              </a:rPr>
              <a:t>mCRPC</a:t>
            </a:r>
            <a:r>
              <a:rPr lang="en-US" sz="1400" b="1" dirty="0">
                <a:latin typeface="Arial" panose="020B0604020202020204" pitchFamily="34" charset="0"/>
                <a:cs typeface="Arial" panose="020B0604020202020204" pitchFamily="34" charset="0"/>
              </a:rPr>
              <a:t>), what  would you do next?</a:t>
            </a:r>
          </a:p>
        </p:txBody>
      </p:sp>
      <p:sp>
        <p:nvSpPr>
          <p:cNvPr id="25" name="TextBox 24">
            <a:extLst>
              <a:ext uri="{FF2B5EF4-FFF2-40B4-BE49-F238E27FC236}">
                <a16:creationId xmlns:a16="http://schemas.microsoft.com/office/drawing/2014/main" id="{7F0427BF-C376-4672-852A-ABA41BDC414F}"/>
              </a:ext>
            </a:extLst>
          </p:cNvPr>
          <p:cNvSpPr txBox="1"/>
          <p:nvPr/>
        </p:nvSpPr>
        <p:spPr>
          <a:xfrm>
            <a:off x="8507255" y="2681906"/>
            <a:ext cx="3103499" cy="578882"/>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a:defRPr sz="16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GB" sz="1400" b="1" dirty="0"/>
              <a:t>Switch to Abiraterone + Prednisolone</a:t>
            </a:r>
          </a:p>
        </p:txBody>
      </p:sp>
      <p:sp>
        <p:nvSpPr>
          <p:cNvPr id="26" name="TextBox 25">
            <a:extLst>
              <a:ext uri="{FF2B5EF4-FFF2-40B4-BE49-F238E27FC236}">
                <a16:creationId xmlns:a16="http://schemas.microsoft.com/office/drawing/2014/main" id="{DB86077B-B196-4DB5-B2E0-F12B28A0F578}"/>
              </a:ext>
            </a:extLst>
          </p:cNvPr>
          <p:cNvSpPr txBox="1"/>
          <p:nvPr/>
        </p:nvSpPr>
        <p:spPr>
          <a:xfrm>
            <a:off x="8507255" y="4538063"/>
            <a:ext cx="3103499" cy="340519"/>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ctr"/>
            <a:r>
              <a:rPr lang="en-US" sz="1400" b="1" dirty="0">
                <a:latin typeface="Arial" panose="020B0604020202020204" pitchFamily="34" charset="0"/>
                <a:cs typeface="Arial" panose="020B0604020202020204" pitchFamily="34" charset="0"/>
              </a:rPr>
              <a:t>Switch to Radium-223</a:t>
            </a:r>
          </a:p>
        </p:txBody>
      </p:sp>
      <p:sp>
        <p:nvSpPr>
          <p:cNvPr id="27" name="TextBox 26">
            <a:extLst>
              <a:ext uri="{FF2B5EF4-FFF2-40B4-BE49-F238E27FC236}">
                <a16:creationId xmlns:a16="http://schemas.microsoft.com/office/drawing/2014/main" id="{08C84F40-B626-4166-A3D5-9E37C83B2196}"/>
              </a:ext>
            </a:extLst>
          </p:cNvPr>
          <p:cNvSpPr txBox="1"/>
          <p:nvPr/>
        </p:nvSpPr>
        <p:spPr>
          <a:xfrm>
            <a:off x="8507255" y="3630897"/>
            <a:ext cx="3103499" cy="578882"/>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228600" hangingPunct="0"/>
            <a:r>
              <a:rPr lang="en-US" sz="1400" b="1" dirty="0">
                <a:latin typeface="Arial" panose="020B0604020202020204" pitchFamily="34" charset="0"/>
                <a:cs typeface="Arial" panose="020B0604020202020204" pitchFamily="34" charset="0"/>
                <a:sym typeface="Noto Sans CJK TC Bold"/>
              </a:rPr>
              <a:t>Switch to Chemotherapy (Docetaxel / </a:t>
            </a:r>
            <a:r>
              <a:rPr lang="en-US" sz="1400" b="1" dirty="0" err="1">
                <a:latin typeface="Arial" panose="020B0604020202020204" pitchFamily="34" charset="0"/>
                <a:cs typeface="Arial" panose="020B0604020202020204" pitchFamily="34" charset="0"/>
                <a:sym typeface="Noto Sans CJK TC Bold"/>
              </a:rPr>
              <a:t>Cabazitaxel</a:t>
            </a:r>
            <a:r>
              <a:rPr lang="en-US" sz="1400" b="1" dirty="0">
                <a:latin typeface="Arial" panose="020B0604020202020204" pitchFamily="34" charset="0"/>
                <a:cs typeface="Arial" panose="020B0604020202020204" pitchFamily="34" charset="0"/>
                <a:sym typeface="Noto Sans CJK TC Bold"/>
              </a:rPr>
              <a:t>)</a:t>
            </a:r>
            <a:endParaRPr lang="en-GB" sz="1400" b="1" dirty="0">
              <a:latin typeface="Arial" panose="020B0604020202020204" pitchFamily="34" charset="0"/>
              <a:cs typeface="Arial" panose="020B0604020202020204" pitchFamily="34" charset="0"/>
              <a:sym typeface="Noto Sans CJK TC Bold"/>
            </a:endParaRPr>
          </a:p>
        </p:txBody>
      </p:sp>
      <p:sp>
        <p:nvSpPr>
          <p:cNvPr id="28" name="TextBox 27">
            <a:extLst>
              <a:ext uri="{FF2B5EF4-FFF2-40B4-BE49-F238E27FC236}">
                <a16:creationId xmlns:a16="http://schemas.microsoft.com/office/drawing/2014/main" id="{5839CE36-9D5A-452A-9FE7-06F3F42C3218}"/>
              </a:ext>
            </a:extLst>
          </p:cNvPr>
          <p:cNvSpPr txBox="1"/>
          <p:nvPr/>
        </p:nvSpPr>
        <p:spPr>
          <a:xfrm>
            <a:off x="9870826" y="3327234"/>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29" name="TextBox 28">
            <a:extLst>
              <a:ext uri="{FF2B5EF4-FFF2-40B4-BE49-F238E27FC236}">
                <a16:creationId xmlns:a16="http://schemas.microsoft.com/office/drawing/2014/main" id="{7FE6F28E-0053-46AF-AA04-4AA867E14275}"/>
              </a:ext>
            </a:extLst>
          </p:cNvPr>
          <p:cNvSpPr txBox="1"/>
          <p:nvPr/>
        </p:nvSpPr>
        <p:spPr>
          <a:xfrm>
            <a:off x="9890858" y="4243116"/>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30" name="TextBox 29">
            <a:extLst>
              <a:ext uri="{FF2B5EF4-FFF2-40B4-BE49-F238E27FC236}">
                <a16:creationId xmlns:a16="http://schemas.microsoft.com/office/drawing/2014/main" id="{76FDA52B-B892-4598-AC24-70AEFC7E1029}"/>
              </a:ext>
            </a:extLst>
          </p:cNvPr>
          <p:cNvSpPr txBox="1"/>
          <p:nvPr/>
        </p:nvSpPr>
        <p:spPr>
          <a:xfrm>
            <a:off x="8507255" y="5206866"/>
            <a:ext cx="3103499" cy="817245"/>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228600" hangingPunct="0"/>
            <a:r>
              <a:rPr lang="en-US" sz="1400" b="1" dirty="0">
                <a:latin typeface="Arial" panose="020B0604020202020204" pitchFamily="34" charset="0"/>
                <a:cs typeface="Arial" panose="020B0604020202020204" pitchFamily="34" charset="0"/>
                <a:sym typeface="Noto Sans CJK TC Bold"/>
              </a:rPr>
              <a:t>Other therapy </a:t>
            </a:r>
            <a:r>
              <a:rPr lang="en-US" sz="1400" b="1" dirty="0" err="1">
                <a:latin typeface="Arial" panose="020B0604020202020204" pitchFamily="34" charset="0"/>
                <a:cs typeface="Arial" panose="020B0604020202020204" pitchFamily="34" charset="0"/>
                <a:sym typeface="Noto Sans CJK TC Bold"/>
              </a:rPr>
              <a:t>eg.</a:t>
            </a:r>
            <a:r>
              <a:rPr lang="en-US" sz="1400" b="1" dirty="0">
                <a:latin typeface="Arial" panose="020B0604020202020204" pitchFamily="34" charset="0"/>
                <a:cs typeface="Arial" panose="020B0604020202020204" pitchFamily="34" charset="0"/>
                <a:sym typeface="Noto Sans CJK TC Bold"/>
              </a:rPr>
              <a:t> PARP inhibitor (genetic testing needed), Lutetium-PSMA therapy</a:t>
            </a:r>
          </a:p>
        </p:txBody>
      </p:sp>
      <p:sp>
        <p:nvSpPr>
          <p:cNvPr id="31" name="TextBox 30">
            <a:extLst>
              <a:ext uri="{FF2B5EF4-FFF2-40B4-BE49-F238E27FC236}">
                <a16:creationId xmlns:a16="http://schemas.microsoft.com/office/drawing/2014/main" id="{F2AFAAD1-F990-49AF-A11B-1F353C42559D}"/>
              </a:ext>
            </a:extLst>
          </p:cNvPr>
          <p:cNvSpPr txBox="1"/>
          <p:nvPr/>
        </p:nvSpPr>
        <p:spPr>
          <a:xfrm>
            <a:off x="9890858" y="4911919"/>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32" name="TextBox 31">
            <a:extLst>
              <a:ext uri="{FF2B5EF4-FFF2-40B4-BE49-F238E27FC236}">
                <a16:creationId xmlns:a16="http://schemas.microsoft.com/office/drawing/2014/main" id="{4D308885-B61C-448C-8564-A2358F63EB00}"/>
              </a:ext>
            </a:extLst>
          </p:cNvPr>
          <p:cNvSpPr txBox="1"/>
          <p:nvPr/>
        </p:nvSpPr>
        <p:spPr>
          <a:xfrm>
            <a:off x="9147543" y="1110132"/>
            <a:ext cx="2614374" cy="584775"/>
          </a:xfrm>
          <a:prstGeom prst="rect">
            <a:avLst/>
          </a:prstGeom>
          <a:noFill/>
        </p:spPr>
        <p:txBody>
          <a:bodyPr wrap="square" rtlCol="0">
            <a:spAutoFit/>
          </a:bodyPr>
          <a:lstStyle>
            <a:defPPr>
              <a:defRPr lang="en-US"/>
            </a:defPPr>
            <a:lvl1pPr>
              <a:defRPr sz="1600" b="1">
                <a:ln>
                  <a:solidFill>
                    <a:srgbClr val="7030A0"/>
                  </a:solidFill>
                </a:ln>
                <a:solidFill>
                  <a:srgbClr val="7030A0"/>
                </a:solidFill>
                <a:latin typeface="Arial" panose="020B0604020202020204" pitchFamily="34" charset="0"/>
                <a:cs typeface="Arial" panose="020B0604020202020204" pitchFamily="34" charset="0"/>
              </a:defRPr>
            </a:lvl1pPr>
          </a:lstStyle>
          <a:p>
            <a:r>
              <a:rPr lang="en-US" dirty="0"/>
              <a:t>Patient post-progression treatment</a:t>
            </a:r>
          </a:p>
        </p:txBody>
      </p:sp>
      <p:sp>
        <p:nvSpPr>
          <p:cNvPr id="33" name="TextBox 32">
            <a:extLst>
              <a:ext uri="{FF2B5EF4-FFF2-40B4-BE49-F238E27FC236}">
                <a16:creationId xmlns:a16="http://schemas.microsoft.com/office/drawing/2014/main" id="{59E1954D-05B5-43C0-8D5B-E5113ED5C733}"/>
              </a:ext>
            </a:extLst>
          </p:cNvPr>
          <p:cNvSpPr txBox="1"/>
          <p:nvPr/>
        </p:nvSpPr>
        <p:spPr>
          <a:xfrm>
            <a:off x="3856072" y="5115198"/>
            <a:ext cx="4118341" cy="476726"/>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228600" hangingPunct="0"/>
            <a:r>
              <a:rPr lang="en-US" sz="1100" b="1" dirty="0">
                <a:latin typeface="Arial" panose="020B0604020202020204" pitchFamily="34" charset="0"/>
                <a:cs typeface="Arial" panose="020B0604020202020204" pitchFamily="34" charset="0"/>
                <a:sym typeface="Noto Sans CJK TC Bold"/>
              </a:rPr>
              <a:t>Add RT to prostate + RT to bone met (metastatic directed therapy) + Novel hormonal therapy</a:t>
            </a:r>
            <a:endParaRPr lang="en-GB" sz="1100" b="1" dirty="0">
              <a:latin typeface="Arial" panose="020B0604020202020204" pitchFamily="34" charset="0"/>
              <a:cs typeface="Arial" panose="020B0604020202020204" pitchFamily="34" charset="0"/>
              <a:sym typeface="Noto Sans CJK TC Bold"/>
            </a:endParaRPr>
          </a:p>
        </p:txBody>
      </p:sp>
      <p:sp>
        <p:nvSpPr>
          <p:cNvPr id="34" name="TextBox 33">
            <a:extLst>
              <a:ext uri="{FF2B5EF4-FFF2-40B4-BE49-F238E27FC236}">
                <a16:creationId xmlns:a16="http://schemas.microsoft.com/office/drawing/2014/main" id="{FDBDD9AD-3008-4425-9D97-F860602B5ED1}"/>
              </a:ext>
            </a:extLst>
          </p:cNvPr>
          <p:cNvSpPr txBox="1"/>
          <p:nvPr/>
        </p:nvSpPr>
        <p:spPr>
          <a:xfrm>
            <a:off x="3856072" y="5853949"/>
            <a:ext cx="4118341" cy="476726"/>
          </a:xfrm>
          <a:prstGeom prst="roundRect">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228600" hangingPunct="0"/>
            <a:r>
              <a:rPr lang="en-GB" sz="1100" b="1" dirty="0">
                <a:latin typeface="Arial" panose="020B0604020202020204" pitchFamily="34" charset="0"/>
                <a:cs typeface="Arial" panose="020B0604020202020204" pitchFamily="34" charset="0"/>
                <a:sym typeface="Noto Sans CJK TC Bold"/>
              </a:rPr>
              <a:t>Continue ADT alone or Add older anti-androgen </a:t>
            </a:r>
            <a:r>
              <a:rPr lang="en-GB" sz="1100" b="1" dirty="0" err="1">
                <a:latin typeface="Arial" panose="020B0604020202020204" pitchFamily="34" charset="0"/>
                <a:cs typeface="Arial" panose="020B0604020202020204" pitchFamily="34" charset="0"/>
                <a:sym typeface="Noto Sans CJK TC Bold"/>
              </a:rPr>
              <a:t>eg.</a:t>
            </a:r>
            <a:r>
              <a:rPr lang="en-GB" sz="1100" b="1" dirty="0">
                <a:latin typeface="Arial" panose="020B0604020202020204" pitchFamily="34" charset="0"/>
                <a:cs typeface="Arial" panose="020B0604020202020204" pitchFamily="34" charset="0"/>
                <a:sym typeface="Noto Sans CJK TC Bold"/>
              </a:rPr>
              <a:t> Bicalutamide (Combined Androgen Blockade)</a:t>
            </a:r>
          </a:p>
        </p:txBody>
      </p:sp>
      <p:sp>
        <p:nvSpPr>
          <p:cNvPr id="35" name="TextBox 34">
            <a:extLst>
              <a:ext uri="{FF2B5EF4-FFF2-40B4-BE49-F238E27FC236}">
                <a16:creationId xmlns:a16="http://schemas.microsoft.com/office/drawing/2014/main" id="{1026D3C4-F5A7-4ED3-AE90-FF511FF19140}"/>
              </a:ext>
            </a:extLst>
          </p:cNvPr>
          <p:cNvSpPr txBox="1"/>
          <p:nvPr/>
        </p:nvSpPr>
        <p:spPr>
          <a:xfrm>
            <a:off x="5770448" y="4870266"/>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36" name="TextBox 35">
            <a:extLst>
              <a:ext uri="{FF2B5EF4-FFF2-40B4-BE49-F238E27FC236}">
                <a16:creationId xmlns:a16="http://schemas.microsoft.com/office/drawing/2014/main" id="{5489ADAC-3CA9-4199-A9F3-DE53ECD6CAA9}"/>
              </a:ext>
            </a:extLst>
          </p:cNvPr>
          <p:cNvSpPr txBox="1"/>
          <p:nvPr/>
        </p:nvSpPr>
        <p:spPr>
          <a:xfrm>
            <a:off x="5770448" y="5616409"/>
            <a:ext cx="472704"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OR</a:t>
            </a:r>
          </a:p>
        </p:txBody>
      </p:sp>
      <p:sp>
        <p:nvSpPr>
          <p:cNvPr id="37" name="TextBox 36">
            <a:extLst>
              <a:ext uri="{FF2B5EF4-FFF2-40B4-BE49-F238E27FC236}">
                <a16:creationId xmlns:a16="http://schemas.microsoft.com/office/drawing/2014/main" id="{34AA34BF-F60F-48E1-A61A-404428F07F21}"/>
              </a:ext>
            </a:extLst>
          </p:cNvPr>
          <p:cNvSpPr txBox="1"/>
          <p:nvPr/>
        </p:nvSpPr>
        <p:spPr>
          <a:xfrm>
            <a:off x="399360" y="6330675"/>
            <a:ext cx="10126873" cy="553998"/>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ADT: androgen-deprivation therapy; CT TAP: computed tomography of thorax, abdomen and pelvis; LN: lymph node; mCSPC: metastatic castration-resistant prostate cancer; MRI: magnetic resonance imaging;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NaF</a:t>
            </a:r>
            <a:r>
              <a:rPr lang="en-US" sz="1000" dirty="0">
                <a:effectLst/>
                <a:latin typeface="Calibri" panose="020F0502020204030204" pitchFamily="34" charset="0"/>
                <a:ea typeface="Calibri" panose="020F0502020204030204" pitchFamily="34" charset="0"/>
                <a:cs typeface="Times New Roman" panose="02020603050405020304" pitchFamily="18" charset="0"/>
              </a:rPr>
              <a:t>: sodium fluoride; PARP: poly adenosine diphosphate-ribose polymerase; PET CT: positron emission tomography - computed tomography; PSMA: prostate-specific membrane antigen; RT: radiotherapy</a:t>
            </a:r>
          </a:p>
        </p:txBody>
      </p:sp>
    </p:spTree>
    <p:extLst>
      <p:ext uri="{BB962C8B-B14F-4D97-AF65-F5344CB8AC3E}">
        <p14:creationId xmlns:p14="http://schemas.microsoft.com/office/powerpoint/2010/main" val="60557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Dr Lee Lui Shiong from Sengkang General Hospital">
            <a:extLst>
              <a:ext uri="{FF2B5EF4-FFF2-40B4-BE49-F238E27FC236}">
                <a16:creationId xmlns:a16="http://schemas.microsoft.com/office/drawing/2014/main" id="{A89966D9-4BC1-42A5-A847-29678D0120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891"/>
          <a:stretch/>
        </p:blipFill>
        <p:spPr bwMode="auto">
          <a:xfrm>
            <a:off x="579729" y="2952102"/>
            <a:ext cx="914400" cy="953795"/>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34" name="Picture 33" descr="Profile photo of Prof. Dr. Axel S. Merseburger">
            <a:extLst>
              <a:ext uri="{FF2B5EF4-FFF2-40B4-BE49-F238E27FC236}">
                <a16:creationId xmlns:a16="http://schemas.microsoft.com/office/drawing/2014/main" id="{5F328DB6-1CA6-436D-A849-4DBB352ADB68}"/>
              </a:ext>
            </a:extLst>
          </p:cNvPr>
          <p:cNvPicPr/>
          <p:nvPr/>
        </p:nvPicPr>
        <p:blipFill rotWithShape="1">
          <a:blip r:embed="rId3" cstate="print">
            <a:extLst>
              <a:ext uri="{28A0092B-C50C-407E-A947-70E740481C1C}">
                <a14:useLocalDpi xmlns:a14="http://schemas.microsoft.com/office/drawing/2010/main" val="0"/>
              </a:ext>
            </a:extLst>
          </a:blip>
          <a:srcRect l="5652" r="7402"/>
          <a:stretch/>
        </p:blipFill>
        <p:spPr bwMode="auto">
          <a:xfrm>
            <a:off x="515408" y="4583496"/>
            <a:ext cx="914401" cy="942415"/>
          </a:xfrm>
          <a:prstGeom prst="ellipse">
            <a:avLst/>
          </a:prstGeom>
          <a:ln w="190500" cap="rnd">
            <a:noFill/>
            <a:prstDash val="solid"/>
          </a:ln>
          <a:effectLst>
            <a:outerShdw blurRad="127000" algn="bl" rotWithShape="0">
              <a:srgbClr val="000000"/>
            </a:outerShdw>
          </a:effectLst>
        </p:spPr>
      </p:pic>
      <p:sp>
        <p:nvSpPr>
          <p:cNvPr id="35" name="TextBox 34">
            <a:extLst>
              <a:ext uri="{FF2B5EF4-FFF2-40B4-BE49-F238E27FC236}">
                <a16:creationId xmlns:a16="http://schemas.microsoft.com/office/drawing/2014/main" id="{D7F08F7C-916F-4047-8065-F764E72FF8BF}"/>
              </a:ext>
            </a:extLst>
          </p:cNvPr>
          <p:cNvSpPr txBox="1"/>
          <p:nvPr/>
        </p:nvSpPr>
        <p:spPr>
          <a:xfrm>
            <a:off x="1722474" y="1425525"/>
            <a:ext cx="5214833" cy="1351389"/>
          </a:xfrm>
          <a:prstGeom prst="roundRect">
            <a:avLst>
              <a:gd name="adj" fmla="val 10399"/>
            </a:avLst>
          </a:prstGeom>
          <a:noFill/>
          <a:ln w="19050">
            <a:solidFill>
              <a:srgbClr val="7030A0"/>
            </a:solidFill>
          </a:ln>
        </p:spPr>
        <p:txBody>
          <a:bodyPr wrap="square" lIns="91440" tIns="45720" rIns="91440" bIns="45720" rtlCol="0" anchor="t">
            <a:spAutoFit/>
          </a:bodyPr>
          <a:lstStyle/>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Malaysia, PSMA  PET CT scan is very cheap, cost as low as RM 3,200; therefore, many urologists are using it to stage the cancer before treatment.</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Many patients who visit me for second opinion have been already staged using PSMA PET CT scan.</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my practice, I prefer conventional imaging before treatment.</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whole-body bone scan or abdomen to pelvic MRI scan or CT scan for nodular metastasis is also sufficient.</a:t>
            </a:r>
          </a:p>
        </p:txBody>
      </p:sp>
      <p:sp>
        <p:nvSpPr>
          <p:cNvPr id="37" name="TextBox 36">
            <a:extLst>
              <a:ext uri="{FF2B5EF4-FFF2-40B4-BE49-F238E27FC236}">
                <a16:creationId xmlns:a16="http://schemas.microsoft.com/office/drawing/2014/main" id="{643E6A11-08E0-41B0-961E-96BEFA04EF52}"/>
              </a:ext>
            </a:extLst>
          </p:cNvPr>
          <p:cNvSpPr txBox="1"/>
          <p:nvPr/>
        </p:nvSpPr>
        <p:spPr>
          <a:xfrm>
            <a:off x="515408" y="323750"/>
            <a:ext cx="9628052" cy="461665"/>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Panelist insights – Discussion 1</a:t>
            </a:r>
          </a:p>
        </p:txBody>
      </p:sp>
      <p:sp>
        <p:nvSpPr>
          <p:cNvPr id="38" name="TextBox 37">
            <a:extLst>
              <a:ext uri="{FF2B5EF4-FFF2-40B4-BE49-F238E27FC236}">
                <a16:creationId xmlns:a16="http://schemas.microsoft.com/office/drawing/2014/main" id="{C181BBB6-E2D5-44D2-963A-B7512DCBECAC}"/>
              </a:ext>
            </a:extLst>
          </p:cNvPr>
          <p:cNvSpPr txBox="1"/>
          <p:nvPr/>
        </p:nvSpPr>
        <p:spPr>
          <a:xfrm>
            <a:off x="7229972" y="1506072"/>
            <a:ext cx="4504001" cy="4786992"/>
          </a:xfrm>
          <a:prstGeom prst="roundRect">
            <a:avLst>
              <a:gd name="adj" fmla="val 4422"/>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spcAft>
                <a:spcPts val="1000"/>
              </a:spcAft>
            </a:pPr>
            <a:r>
              <a:rPr lang="en-US" b="1" dirty="0">
                <a:latin typeface="Arial" panose="020B0604020202020204" pitchFamily="34" charset="0"/>
                <a:cs typeface="Arial" panose="020B0604020202020204" pitchFamily="34" charset="0"/>
              </a:rPr>
              <a:t>The panelists agreed that:</a:t>
            </a:r>
          </a:p>
          <a:p>
            <a:pPr marL="171450" indent="-171450">
              <a:lnSpc>
                <a:spcPct val="120000"/>
              </a:lnSpc>
              <a:spcAft>
                <a:spcPts val="1000"/>
              </a:spcAft>
              <a:buFont typeface="Arial" panose="020B0604020202020204" pitchFamily="34" charset="0"/>
              <a:buChar char="•"/>
            </a:pPr>
            <a:r>
              <a:rPr lang="en-GB" sz="1600" dirty="0">
                <a:latin typeface="Arial" panose="020B0604020202020204" pitchFamily="34" charset="0"/>
                <a:cs typeface="Arial" panose="020B0604020202020204" pitchFamily="34" charset="0"/>
              </a:rPr>
              <a:t>A thorough CT scan is sufficient to determine the staging of patients with mCRPC.</a:t>
            </a:r>
          </a:p>
          <a:p>
            <a:pPr marL="171450" indent="-171450">
              <a:lnSpc>
                <a:spcPct val="120000"/>
              </a:lnSpc>
              <a:spcAft>
                <a:spcPts val="1000"/>
              </a:spcAft>
              <a:buFont typeface="Arial" panose="020B0604020202020204" pitchFamily="34" charset="0"/>
              <a:buChar char="•"/>
            </a:pPr>
            <a:r>
              <a:rPr lang="en-GB" sz="1600" dirty="0">
                <a:latin typeface="Arial" panose="020B0604020202020204" pitchFamily="34" charset="0"/>
                <a:cs typeface="Arial" panose="020B0604020202020204" pitchFamily="34" charset="0"/>
              </a:rPr>
              <a:t>Prof. </a:t>
            </a:r>
            <a:r>
              <a:rPr lang="en-GB" sz="1600">
                <a:latin typeface="Arial" panose="020B0604020202020204" pitchFamily="34" charset="0"/>
                <a:cs typeface="Arial" panose="020B0604020202020204" pitchFamily="34" charset="0"/>
              </a:rPr>
              <a:t>Axel </a:t>
            </a:r>
            <a:r>
              <a:rPr lang="en-GB" sz="1600" dirty="0">
                <a:latin typeface="Arial" panose="020B0604020202020204" pitchFamily="34" charset="0"/>
                <a:cs typeface="Arial" panose="020B0604020202020204" pitchFamily="34" charset="0"/>
              </a:rPr>
              <a:t>believed “no further imaging” is a better option because the results will not vary as compared to PSMA PET CT (which will not decide the course of disease treatment).</a:t>
            </a:r>
          </a:p>
          <a:p>
            <a:pPr marL="171450" indent="-171450">
              <a:lnSpc>
                <a:spcPct val="120000"/>
              </a:lnSpc>
              <a:spcAft>
                <a:spcPts val="1000"/>
              </a:spcAft>
              <a:buFont typeface="Arial" panose="020B0604020202020204" pitchFamily="34" charset="0"/>
              <a:buChar char="•"/>
            </a:pPr>
            <a:r>
              <a:rPr lang="en-GB" sz="1600" dirty="0">
                <a:latin typeface="Arial" panose="020B0604020202020204" pitchFamily="34" charset="0"/>
                <a:cs typeface="Arial" panose="020B0604020202020204" pitchFamily="34" charset="0"/>
              </a:rPr>
              <a:t>PSMA PET CT for imaging is an option for patients whose are at high-risk and are eligible for surgery. </a:t>
            </a:r>
          </a:p>
          <a:p>
            <a:pPr marL="171450" indent="-171450">
              <a:lnSpc>
                <a:spcPct val="120000"/>
              </a:lnSpc>
              <a:spcAft>
                <a:spcPts val="1000"/>
              </a:spcAft>
              <a:buFont typeface="Arial" panose="020B0604020202020204" pitchFamily="34" charset="0"/>
              <a:buChar char="•"/>
            </a:pPr>
            <a:r>
              <a:rPr lang="en-GB" sz="1600" dirty="0">
                <a:latin typeface="Arial" panose="020B0604020202020204" pitchFamily="34" charset="0"/>
                <a:cs typeface="Arial" panose="020B0604020202020204" pitchFamily="34" charset="0"/>
              </a:rPr>
              <a:t>Panelists were not in favour of whole-body MRI and choline or </a:t>
            </a:r>
            <a:r>
              <a:rPr lang="en-GB" sz="1600" dirty="0" err="1">
                <a:latin typeface="Arial" panose="020B0604020202020204" pitchFamily="34" charset="0"/>
                <a:cs typeface="Arial" panose="020B0604020202020204" pitchFamily="34" charset="0"/>
              </a:rPr>
              <a:t>NaF</a:t>
            </a:r>
            <a:r>
              <a:rPr lang="en-GB" sz="1600" dirty="0">
                <a:latin typeface="Arial" panose="020B0604020202020204" pitchFamily="34" charset="0"/>
                <a:cs typeface="Arial" panose="020B0604020202020204" pitchFamily="34" charset="0"/>
              </a:rPr>
              <a:t> CT scan.</a:t>
            </a:r>
          </a:p>
        </p:txBody>
      </p:sp>
      <p:sp>
        <p:nvSpPr>
          <p:cNvPr id="39" name="TextBox 38">
            <a:extLst>
              <a:ext uri="{FF2B5EF4-FFF2-40B4-BE49-F238E27FC236}">
                <a16:creationId xmlns:a16="http://schemas.microsoft.com/office/drawing/2014/main" id="{0C937CDF-4334-4DC5-912B-F612B8F95302}"/>
              </a:ext>
            </a:extLst>
          </p:cNvPr>
          <p:cNvSpPr txBox="1"/>
          <p:nvPr/>
        </p:nvSpPr>
        <p:spPr>
          <a:xfrm>
            <a:off x="362149" y="6425893"/>
            <a:ext cx="10135730"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A/Prof: Associate Professor; APA: Apalutamide; ENZA: Enzalutamide; </a:t>
            </a:r>
            <a:r>
              <a:rPr lang="en-US" sz="1000" dirty="0" err="1">
                <a:latin typeface="Arial" panose="020B0604020202020204" pitchFamily="34" charset="0"/>
                <a:cs typeface="Arial" panose="020B0604020202020204" pitchFamily="34" charset="0"/>
              </a:rPr>
              <a:t>mCRPC</a:t>
            </a:r>
            <a:r>
              <a:rPr lang="en-US" sz="1000" dirty="0">
                <a:latin typeface="Arial" panose="020B0604020202020204" pitchFamily="34" charset="0"/>
                <a:cs typeface="Arial" panose="020B0604020202020204" pitchFamily="34" charset="0"/>
              </a:rPr>
              <a:t>: metastatic castration-resistant prostate cancer; </a:t>
            </a:r>
            <a:r>
              <a:rPr lang="en-US" sz="1000" dirty="0" err="1">
                <a:latin typeface="Arial" panose="020B0604020202020204" pitchFamily="34" charset="0"/>
                <a:cs typeface="Arial" panose="020B0604020202020204" pitchFamily="34" charset="0"/>
              </a:rPr>
              <a:t>NaF</a:t>
            </a:r>
            <a:r>
              <a:rPr lang="en-US" sz="1000" dirty="0">
                <a:latin typeface="Arial" panose="020B0604020202020204" pitchFamily="34" charset="0"/>
                <a:cs typeface="Arial" panose="020B0604020202020204" pitchFamily="34" charset="0"/>
              </a:rPr>
              <a:t>: sodium fluoride; PET CT: positron emission tomography - computed tomography; PSMA: prostate-specific membrane antigen; </a:t>
            </a:r>
            <a:r>
              <a:rPr lang="en-US" sz="1000" dirty="0" err="1">
                <a:latin typeface="Arial" panose="020B0604020202020204" pitchFamily="34" charset="0"/>
                <a:cs typeface="Arial" panose="020B0604020202020204" pitchFamily="34" charset="0"/>
              </a:rPr>
              <a:t>wbMRI</a:t>
            </a:r>
            <a:r>
              <a:rPr lang="en-US" sz="1000" dirty="0">
                <a:latin typeface="Arial" panose="020B0604020202020204" pitchFamily="34" charset="0"/>
                <a:cs typeface="Arial" panose="020B0604020202020204" pitchFamily="34" charset="0"/>
              </a:rPr>
              <a:t>: whole-body magnetic resonance imaging</a:t>
            </a:r>
          </a:p>
        </p:txBody>
      </p:sp>
      <p:pic>
        <p:nvPicPr>
          <p:cNvPr id="40" name="Graphic 39" descr="Chat bubble with solid fill">
            <a:extLst>
              <a:ext uri="{FF2B5EF4-FFF2-40B4-BE49-F238E27FC236}">
                <a16:creationId xmlns:a16="http://schemas.microsoft.com/office/drawing/2014/main" id="{B4ECFF5F-7DB8-42DE-BB19-B56CDFD88D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0308" y="2904841"/>
            <a:ext cx="559290" cy="559290"/>
          </a:xfrm>
          <a:prstGeom prst="rect">
            <a:avLst/>
          </a:prstGeom>
        </p:spPr>
      </p:pic>
      <p:pic>
        <p:nvPicPr>
          <p:cNvPr id="41" name="Picture 2" descr="Dr. Loh Chit  Sin">
            <a:extLst>
              <a:ext uri="{FF2B5EF4-FFF2-40B4-BE49-F238E27FC236}">
                <a16:creationId xmlns:a16="http://schemas.microsoft.com/office/drawing/2014/main" id="{4F2CF7C5-F106-4992-8352-44078E183EE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2433" r="8657" b="24727"/>
          <a:stretch/>
        </p:blipFill>
        <p:spPr bwMode="auto">
          <a:xfrm>
            <a:off x="579729" y="1417303"/>
            <a:ext cx="914400"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42" name="Graphic 41" descr="Chat bubble with solid fill">
            <a:extLst>
              <a:ext uri="{FF2B5EF4-FFF2-40B4-BE49-F238E27FC236}">
                <a16:creationId xmlns:a16="http://schemas.microsoft.com/office/drawing/2014/main" id="{5797C1E8-3739-4FE0-BF80-398E3DABF6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4484" y="4549994"/>
            <a:ext cx="559290" cy="559290"/>
          </a:xfrm>
          <a:prstGeom prst="rect">
            <a:avLst/>
          </a:prstGeom>
        </p:spPr>
      </p:pic>
      <p:sp>
        <p:nvSpPr>
          <p:cNvPr id="43" name="TextBox 42">
            <a:extLst>
              <a:ext uri="{FF2B5EF4-FFF2-40B4-BE49-F238E27FC236}">
                <a16:creationId xmlns:a16="http://schemas.microsoft.com/office/drawing/2014/main" id="{B52452BA-2422-4840-9EC6-5C2F17A10C58}"/>
              </a:ext>
            </a:extLst>
          </p:cNvPr>
          <p:cNvSpPr txBox="1"/>
          <p:nvPr/>
        </p:nvSpPr>
        <p:spPr>
          <a:xfrm>
            <a:off x="1722474" y="4616550"/>
            <a:ext cx="5214833" cy="1709589"/>
          </a:xfrm>
          <a:prstGeom prst="roundRect">
            <a:avLst>
              <a:gd name="adj" fmla="val 9595"/>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my practice, I would consider no further imaging.</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it is already known that patient has </a:t>
            </a:r>
            <a:r>
              <a:rPr lang="en-US" sz="1100" dirty="0" err="1">
                <a:latin typeface="Arial" panose="020B0604020202020204" pitchFamily="34" charset="0"/>
                <a:cs typeface="Arial" panose="020B0604020202020204" pitchFamily="34" charset="0"/>
              </a:rPr>
              <a:t>mPC</a:t>
            </a:r>
            <a:r>
              <a:rPr lang="en-US" sz="1100" dirty="0">
                <a:latin typeface="Arial" panose="020B0604020202020204" pitchFamily="34" charset="0"/>
                <a:cs typeface="Arial" panose="020B0604020202020204" pitchFamily="34" charset="0"/>
              </a:rPr>
              <a:t> and is being treated with ADT + APA/ENZA, then there is </a:t>
            </a:r>
            <a:r>
              <a:rPr lang="en-US" sz="1100">
                <a:latin typeface="Arial" panose="020B0604020202020204" pitchFamily="34" charset="0"/>
                <a:cs typeface="Arial" panose="020B0604020202020204" pitchFamily="34" charset="0"/>
              </a:rPr>
              <a:t>no point </a:t>
            </a:r>
            <a:r>
              <a:rPr lang="en-US" sz="1100" dirty="0">
                <a:latin typeface="Arial" panose="020B0604020202020204" pitchFamily="34" charset="0"/>
                <a:cs typeface="Arial" panose="020B0604020202020204" pitchFamily="34" charset="0"/>
              </a:rPr>
              <a:t>investing further in imaging, even if it is easily affordable.</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Hence, if we know the case and imaging is already performed, then doing it again will not change the course of the disease and prolong OS.</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PSMA PET CT is a better option for high-risk patients who may have to be operated, to check for cancer stage.</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I’m not in favor of choline or </a:t>
            </a:r>
            <a:r>
              <a:rPr lang="en-US" sz="1100" dirty="0" err="1">
                <a:latin typeface="Arial" panose="020B0604020202020204" pitchFamily="34" charset="0"/>
                <a:cs typeface="Arial" panose="020B0604020202020204" pitchFamily="34" charset="0"/>
              </a:rPr>
              <a:t>NaF</a:t>
            </a:r>
            <a:r>
              <a:rPr lang="en-US" sz="1100" dirty="0">
                <a:latin typeface="Arial" panose="020B0604020202020204" pitchFamily="34" charset="0"/>
                <a:cs typeface="Arial" panose="020B0604020202020204" pitchFamily="34" charset="0"/>
              </a:rPr>
              <a:t> CT and </a:t>
            </a:r>
            <a:r>
              <a:rPr lang="en-US" sz="1100" dirty="0" err="1">
                <a:latin typeface="Arial" panose="020B0604020202020204" pitchFamily="34" charset="0"/>
                <a:cs typeface="Arial" panose="020B0604020202020204" pitchFamily="34" charset="0"/>
              </a:rPr>
              <a:t>wbMRI</a:t>
            </a:r>
            <a:r>
              <a:rPr lang="en-US" sz="1100" dirty="0">
                <a:latin typeface="Arial" panose="020B0604020202020204" pitchFamily="34" charset="0"/>
                <a:cs typeface="Arial" panose="020B0604020202020204" pitchFamily="34" charset="0"/>
              </a:rPr>
              <a:t>.</a:t>
            </a:r>
          </a:p>
        </p:txBody>
      </p:sp>
      <p:sp>
        <p:nvSpPr>
          <p:cNvPr id="44" name="TextBox 43">
            <a:extLst>
              <a:ext uri="{FF2B5EF4-FFF2-40B4-BE49-F238E27FC236}">
                <a16:creationId xmlns:a16="http://schemas.microsoft.com/office/drawing/2014/main" id="{5C3BE3BE-E554-4C0C-84A4-0A5762A92FA3}"/>
              </a:ext>
            </a:extLst>
          </p:cNvPr>
          <p:cNvSpPr txBox="1"/>
          <p:nvPr/>
        </p:nvSpPr>
        <p:spPr>
          <a:xfrm>
            <a:off x="1695713" y="2904296"/>
            <a:ext cx="5241594" cy="1600438"/>
          </a:xfrm>
          <a:prstGeom prst="roundRect">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Properly done CT with contrast of the thorax and abdomen pelvis covering the entire axial skeleton + bone scan is quite adequate for staging.</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PSMA PET scan is useful most of the times, except for 5-10% of patients having PSMA non-avid primary tumor, in which staging modality becomes useless.</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I’m not in favor of </a:t>
            </a:r>
            <a:r>
              <a:rPr lang="en-US" sz="1100" dirty="0" err="1">
                <a:latin typeface="Arial" panose="020B0604020202020204" pitchFamily="34" charset="0"/>
                <a:cs typeface="Arial" panose="020B0604020202020204" pitchFamily="34" charset="0"/>
              </a:rPr>
              <a:t>wbMRI</a:t>
            </a:r>
            <a:r>
              <a:rPr lang="en-US" sz="1100" dirty="0">
                <a:latin typeface="Arial" panose="020B0604020202020204" pitchFamily="34" charset="0"/>
                <a:cs typeface="Arial" panose="020B0604020202020204" pitchFamily="34" charset="0"/>
              </a:rPr>
              <a:t> for two reasons </a:t>
            </a:r>
            <a:r>
              <a:rPr lang="en-US" sz="1100" dirty="0">
                <a:latin typeface="Arial" panose="020B0604020202020204" pitchFamily="34" charset="0"/>
                <a:cs typeface="Arial" panose="020B0604020202020204" pitchFamily="34" charset="0"/>
                <a:sym typeface="Wingdings" panose="05000000000000000000" pitchFamily="2" charset="2"/>
              </a:rPr>
              <a:t></a:t>
            </a:r>
            <a:r>
              <a:rPr lang="en-US" sz="1100" dirty="0">
                <a:latin typeface="Arial" panose="020B0604020202020204" pitchFamily="34" charset="0"/>
                <a:cs typeface="Arial" panose="020B0604020202020204" pitchFamily="34" charset="0"/>
              </a:rPr>
              <a:t> cost and resolution, the resolution is not as good as 3T MRI.</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Also, not in favor of choline and </a:t>
            </a:r>
            <a:r>
              <a:rPr lang="en-US" sz="1100" dirty="0" err="1">
                <a:latin typeface="Arial" panose="020B0604020202020204" pitchFamily="34" charset="0"/>
                <a:cs typeface="Arial" panose="020B0604020202020204" pitchFamily="34" charset="0"/>
              </a:rPr>
              <a:t>NaF</a:t>
            </a:r>
            <a:r>
              <a:rPr lang="en-US" sz="1100" dirty="0">
                <a:latin typeface="Arial" panose="020B0604020202020204" pitchFamily="34" charset="0"/>
                <a:cs typeface="Arial" panose="020B0604020202020204" pitchFamily="34" charset="0"/>
              </a:rPr>
              <a:t> PET CT.</a:t>
            </a:r>
          </a:p>
        </p:txBody>
      </p:sp>
      <p:pic>
        <p:nvPicPr>
          <p:cNvPr id="45" name="Graphic 44" descr="Chat bubble with solid fill">
            <a:extLst>
              <a:ext uri="{FF2B5EF4-FFF2-40B4-BE49-F238E27FC236}">
                <a16:creationId xmlns:a16="http://schemas.microsoft.com/office/drawing/2014/main" id="{1D5031CA-3398-423A-92B8-16745FEB3F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4484" y="1368980"/>
            <a:ext cx="559290" cy="559290"/>
          </a:xfrm>
          <a:prstGeom prst="rect">
            <a:avLst/>
          </a:prstGeom>
        </p:spPr>
      </p:pic>
      <p:sp>
        <p:nvSpPr>
          <p:cNvPr id="46" name="TextBox 45">
            <a:extLst>
              <a:ext uri="{FF2B5EF4-FFF2-40B4-BE49-F238E27FC236}">
                <a16:creationId xmlns:a16="http://schemas.microsoft.com/office/drawing/2014/main" id="{A7042432-E1C7-4A29-B4EF-736A436BF138}"/>
              </a:ext>
            </a:extLst>
          </p:cNvPr>
          <p:cNvSpPr txBox="1"/>
          <p:nvPr/>
        </p:nvSpPr>
        <p:spPr>
          <a:xfrm>
            <a:off x="515408" y="920499"/>
            <a:ext cx="9879223" cy="307777"/>
          </a:xfrm>
          <a:prstGeom prst="rect">
            <a:avLst/>
          </a:prstGeom>
          <a:noFill/>
        </p:spPr>
        <p:txBody>
          <a:bodyPr wrap="square">
            <a:spAutoFit/>
          </a:bodyPr>
          <a:lstStyle/>
          <a:p>
            <a:r>
              <a:rPr lang="en-US" sz="1400" dirty="0">
                <a:solidFill>
                  <a:schemeClr val="tx1"/>
                </a:solidFill>
                <a:latin typeface="Arial" panose="020B0604020202020204" pitchFamily="34" charset="0"/>
                <a:cs typeface="Arial" panose="020B0604020202020204" pitchFamily="34" charset="0"/>
              </a:rPr>
              <a:t>Experts shared regional insights </a:t>
            </a:r>
            <a:r>
              <a:rPr lang="en-US" sz="1400" dirty="0">
                <a:latin typeface="Arial" panose="020B0604020202020204" pitchFamily="34" charset="0"/>
                <a:cs typeface="Arial" panose="020B0604020202020204" pitchFamily="34" charset="0"/>
              </a:rPr>
              <a:t>on </a:t>
            </a:r>
            <a:r>
              <a:rPr lang="en-US" sz="1400" dirty="0">
                <a:solidFill>
                  <a:schemeClr val="tx1"/>
                </a:solidFill>
                <a:latin typeface="Arial" panose="020B0604020202020204" pitchFamily="34" charset="0"/>
                <a:cs typeface="Arial" panose="020B0604020202020204" pitchFamily="34" charset="0"/>
              </a:rPr>
              <a:t>consideration of additional imaging for such patients.</a:t>
            </a:r>
          </a:p>
        </p:txBody>
      </p:sp>
      <p:sp>
        <p:nvSpPr>
          <p:cNvPr id="47" name="TextBox 46">
            <a:extLst>
              <a:ext uri="{FF2B5EF4-FFF2-40B4-BE49-F238E27FC236}">
                <a16:creationId xmlns:a16="http://schemas.microsoft.com/office/drawing/2014/main" id="{0AFBEE99-77F4-44F1-A3D9-0F003AB9E420}"/>
              </a:ext>
            </a:extLst>
          </p:cNvPr>
          <p:cNvSpPr txBox="1"/>
          <p:nvPr/>
        </p:nvSpPr>
        <p:spPr>
          <a:xfrm>
            <a:off x="179810" y="3945444"/>
            <a:ext cx="1629181" cy="261610"/>
          </a:xfrm>
          <a:prstGeom prst="rect">
            <a:avLst/>
          </a:prstGeom>
          <a:noFill/>
        </p:spPr>
        <p:txBody>
          <a:bodyPr wrap="square" rtlCol="0">
            <a:spAutoFit/>
          </a:bodyPr>
          <a:lstStyle/>
          <a:p>
            <a:pPr algn="ctr"/>
            <a:r>
              <a:rPr lang="en-US" sz="1100" b="1" dirty="0"/>
              <a:t>A/Prof. Lee Lui </a:t>
            </a:r>
            <a:r>
              <a:rPr lang="en-US" sz="1100" b="1" dirty="0" err="1"/>
              <a:t>Shiong</a:t>
            </a:r>
            <a:endParaRPr lang="en-US" sz="1100" b="1" dirty="0"/>
          </a:p>
        </p:txBody>
      </p:sp>
      <p:sp>
        <p:nvSpPr>
          <p:cNvPr id="48" name="TextBox 47">
            <a:extLst>
              <a:ext uri="{FF2B5EF4-FFF2-40B4-BE49-F238E27FC236}">
                <a16:creationId xmlns:a16="http://schemas.microsoft.com/office/drawing/2014/main" id="{73417840-4280-4D33-AFB1-E169BA1523ED}"/>
              </a:ext>
            </a:extLst>
          </p:cNvPr>
          <p:cNvSpPr txBox="1"/>
          <p:nvPr/>
        </p:nvSpPr>
        <p:spPr>
          <a:xfrm>
            <a:off x="267256" y="2441755"/>
            <a:ext cx="1629181" cy="261610"/>
          </a:xfrm>
          <a:prstGeom prst="rect">
            <a:avLst/>
          </a:prstGeom>
          <a:noFill/>
        </p:spPr>
        <p:txBody>
          <a:bodyPr wrap="square" rtlCol="0">
            <a:spAutoFit/>
          </a:bodyPr>
          <a:lstStyle/>
          <a:p>
            <a:pPr algn="ctr"/>
            <a:r>
              <a:rPr lang="en-US" sz="1100" b="1" dirty="0"/>
              <a:t>Dr. </a:t>
            </a:r>
            <a:r>
              <a:rPr lang="en-US" sz="1100" b="1" dirty="0" err="1"/>
              <a:t>Loh</a:t>
            </a:r>
            <a:r>
              <a:rPr lang="en-US" sz="1100" b="1" dirty="0"/>
              <a:t> Chit Sin</a:t>
            </a:r>
          </a:p>
        </p:txBody>
      </p:sp>
      <p:sp>
        <p:nvSpPr>
          <p:cNvPr id="49" name="TextBox 48">
            <a:extLst>
              <a:ext uri="{FF2B5EF4-FFF2-40B4-BE49-F238E27FC236}">
                <a16:creationId xmlns:a16="http://schemas.microsoft.com/office/drawing/2014/main" id="{1B2D4D86-3B96-4897-A2A0-B8DF928BD78A}"/>
              </a:ext>
            </a:extLst>
          </p:cNvPr>
          <p:cNvSpPr txBox="1"/>
          <p:nvPr/>
        </p:nvSpPr>
        <p:spPr>
          <a:xfrm>
            <a:off x="267256" y="5552145"/>
            <a:ext cx="1455218" cy="430887"/>
          </a:xfrm>
          <a:prstGeom prst="rect">
            <a:avLst/>
          </a:prstGeom>
          <a:noFill/>
        </p:spPr>
        <p:txBody>
          <a:bodyPr wrap="square" rtlCol="0">
            <a:spAutoFit/>
          </a:bodyPr>
          <a:lstStyle/>
          <a:p>
            <a:pPr algn="ctr"/>
            <a:r>
              <a:rPr lang="en-US" sz="1100" b="1" dirty="0"/>
              <a:t>Prof. Axel S. </a:t>
            </a:r>
            <a:r>
              <a:rPr lang="en-US" sz="1100" b="1" dirty="0" err="1"/>
              <a:t>Merseburger</a:t>
            </a:r>
            <a:endParaRPr lang="en-US" sz="1100" b="1" dirty="0"/>
          </a:p>
        </p:txBody>
      </p:sp>
    </p:spTree>
    <p:extLst>
      <p:ext uri="{BB962C8B-B14F-4D97-AF65-F5344CB8AC3E}">
        <p14:creationId xmlns:p14="http://schemas.microsoft.com/office/powerpoint/2010/main" val="229230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ile photo of Prof. Dr. Axel S. Merseburger">
            <a:extLst>
              <a:ext uri="{FF2B5EF4-FFF2-40B4-BE49-F238E27FC236}">
                <a16:creationId xmlns:a16="http://schemas.microsoft.com/office/drawing/2014/main" id="{7A914650-48B9-47C9-833C-520B350841B6}"/>
              </a:ext>
            </a:extLst>
          </p:cNvPr>
          <p:cNvPicPr/>
          <p:nvPr/>
        </p:nvPicPr>
        <p:blipFill rotWithShape="1">
          <a:blip r:embed="rId2" cstate="print">
            <a:extLst>
              <a:ext uri="{28A0092B-C50C-407E-A947-70E740481C1C}">
                <a14:useLocalDpi xmlns:a14="http://schemas.microsoft.com/office/drawing/2010/main" val="0"/>
              </a:ext>
            </a:extLst>
          </a:blip>
          <a:srcRect l="5652" r="7402"/>
          <a:stretch/>
        </p:blipFill>
        <p:spPr bwMode="auto">
          <a:xfrm>
            <a:off x="664912" y="2851273"/>
            <a:ext cx="958069" cy="935911"/>
          </a:xfrm>
          <a:prstGeom prst="ellipse">
            <a:avLst/>
          </a:prstGeom>
          <a:ln w="190500" cap="rnd">
            <a:noFill/>
            <a:prstDash val="solid"/>
          </a:ln>
          <a:effectLst>
            <a:outerShdw blurRad="127000" algn="bl" rotWithShape="0">
              <a:srgbClr val="000000"/>
            </a:outerShdw>
          </a:effectLst>
        </p:spPr>
      </p:pic>
      <p:sp>
        <p:nvSpPr>
          <p:cNvPr id="2" name="TextBox 1">
            <a:extLst>
              <a:ext uri="{FF2B5EF4-FFF2-40B4-BE49-F238E27FC236}">
                <a16:creationId xmlns:a16="http://schemas.microsoft.com/office/drawing/2014/main" id="{198E12F0-162B-4F60-A617-A9C2AF6AE225}"/>
              </a:ext>
            </a:extLst>
          </p:cNvPr>
          <p:cNvSpPr txBox="1"/>
          <p:nvPr/>
        </p:nvSpPr>
        <p:spPr>
          <a:xfrm>
            <a:off x="515407" y="335604"/>
            <a:ext cx="9628052" cy="461665"/>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Panelist insights – Discussion 2</a:t>
            </a:r>
          </a:p>
        </p:txBody>
      </p:sp>
      <p:sp>
        <p:nvSpPr>
          <p:cNvPr id="3" name="TextBox 2">
            <a:extLst>
              <a:ext uri="{FF2B5EF4-FFF2-40B4-BE49-F238E27FC236}">
                <a16:creationId xmlns:a16="http://schemas.microsoft.com/office/drawing/2014/main" id="{5FEFD8FD-E45E-4FD1-BB0C-F06020CC0AFF}"/>
              </a:ext>
            </a:extLst>
          </p:cNvPr>
          <p:cNvSpPr txBox="1"/>
          <p:nvPr/>
        </p:nvSpPr>
        <p:spPr>
          <a:xfrm>
            <a:off x="515408" y="880497"/>
            <a:ext cx="9879223" cy="307777"/>
          </a:xfrm>
          <a:prstGeom prst="rect">
            <a:avLst/>
          </a:prstGeom>
          <a:noFill/>
        </p:spPr>
        <p:txBody>
          <a:bodyPr wrap="square">
            <a:spAutoFit/>
          </a:bodyPr>
          <a:lstStyle/>
          <a:p>
            <a:r>
              <a:rPr lang="en-US" sz="1400" dirty="0">
                <a:solidFill>
                  <a:schemeClr val="tx1"/>
                </a:solidFill>
                <a:latin typeface="Arial" panose="020B0604020202020204" pitchFamily="34" charset="0"/>
                <a:cs typeface="Arial" panose="020B0604020202020204" pitchFamily="34" charset="0"/>
              </a:rPr>
              <a:t>Experts shared regional insights </a:t>
            </a:r>
            <a:r>
              <a:rPr lang="en-US" sz="1400" dirty="0">
                <a:latin typeface="Arial" panose="020B0604020202020204" pitchFamily="34" charset="0"/>
                <a:cs typeface="Arial" panose="020B0604020202020204" pitchFamily="34" charset="0"/>
              </a:rPr>
              <a:t>on </a:t>
            </a:r>
            <a:r>
              <a:rPr lang="en-US" sz="1400" dirty="0">
                <a:solidFill>
                  <a:schemeClr val="tx1"/>
                </a:solidFill>
                <a:latin typeface="Arial" panose="020B0604020202020204" pitchFamily="34" charset="0"/>
                <a:cs typeface="Arial" panose="020B0604020202020204" pitchFamily="34" charset="0"/>
              </a:rPr>
              <a:t>consideration of treatment for such patients.</a:t>
            </a:r>
          </a:p>
        </p:txBody>
      </p:sp>
      <p:pic>
        <p:nvPicPr>
          <p:cNvPr id="4" name="Picture 2" descr="Dr Lee Lui Shiong from Sengkang General Hospital">
            <a:extLst>
              <a:ext uri="{FF2B5EF4-FFF2-40B4-BE49-F238E27FC236}">
                <a16:creationId xmlns:a16="http://schemas.microsoft.com/office/drawing/2014/main" id="{6E8B847A-5814-422C-9C85-AEFF24FE66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891"/>
          <a:stretch/>
        </p:blipFill>
        <p:spPr bwMode="auto">
          <a:xfrm>
            <a:off x="664912" y="1302603"/>
            <a:ext cx="958069"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1107EC-6D30-46BA-943F-3DC8CD0E723D}"/>
              </a:ext>
            </a:extLst>
          </p:cNvPr>
          <p:cNvSpPr txBox="1"/>
          <p:nvPr/>
        </p:nvSpPr>
        <p:spPr>
          <a:xfrm>
            <a:off x="1930398" y="1302603"/>
            <a:ext cx="6022755" cy="1269980"/>
          </a:xfrm>
          <a:prstGeom prst="roundRect">
            <a:avLst>
              <a:gd name="adj" fmla="val 9595"/>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systemic therapy, I would not add much to this patient and would focus on metabolic outcomes because looking at the cardio-metabolic profile, the patient is obese.</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We can surely start with abiraterone, along with prednisolone. But for this patient ADT alone might suffice.</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 would also consider adding RT to primary and metastatic sites, for OS benefits</a:t>
            </a:r>
          </a:p>
        </p:txBody>
      </p:sp>
      <p:pic>
        <p:nvPicPr>
          <p:cNvPr id="6" name="Graphic 5" descr="Chat bubble with solid fill">
            <a:extLst>
              <a:ext uri="{FF2B5EF4-FFF2-40B4-BE49-F238E27FC236}">
                <a16:creationId xmlns:a16="http://schemas.microsoft.com/office/drawing/2014/main" id="{FE4B27E6-F732-4D0C-96B1-354200E89A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1108" y="1212594"/>
            <a:ext cx="559290" cy="559290"/>
          </a:xfrm>
          <a:prstGeom prst="rect">
            <a:avLst/>
          </a:prstGeom>
        </p:spPr>
      </p:pic>
      <p:sp>
        <p:nvSpPr>
          <p:cNvPr id="7" name="TextBox 6">
            <a:extLst>
              <a:ext uri="{FF2B5EF4-FFF2-40B4-BE49-F238E27FC236}">
                <a16:creationId xmlns:a16="http://schemas.microsoft.com/office/drawing/2014/main" id="{028F8FE6-EA58-46E0-9FBB-9A1C6B1B5D85}"/>
              </a:ext>
            </a:extLst>
          </p:cNvPr>
          <p:cNvSpPr txBox="1"/>
          <p:nvPr/>
        </p:nvSpPr>
        <p:spPr>
          <a:xfrm>
            <a:off x="301217" y="2285977"/>
            <a:ext cx="1629181" cy="261610"/>
          </a:xfrm>
          <a:prstGeom prst="rect">
            <a:avLst/>
          </a:prstGeom>
          <a:noFill/>
        </p:spPr>
        <p:txBody>
          <a:bodyPr wrap="square" rtlCol="0">
            <a:spAutoFit/>
          </a:bodyPr>
          <a:lstStyle/>
          <a:p>
            <a:pPr algn="ctr"/>
            <a:r>
              <a:rPr lang="en-US" sz="1100" b="1" dirty="0"/>
              <a:t>A/Prof. Lee Lui </a:t>
            </a:r>
            <a:r>
              <a:rPr lang="en-US" sz="1100" b="1" dirty="0" err="1"/>
              <a:t>Shiong</a:t>
            </a:r>
            <a:endParaRPr lang="en-US" sz="1100" b="1" dirty="0"/>
          </a:p>
        </p:txBody>
      </p:sp>
      <p:sp>
        <p:nvSpPr>
          <p:cNvPr id="8" name="TextBox 7">
            <a:extLst>
              <a:ext uri="{FF2B5EF4-FFF2-40B4-BE49-F238E27FC236}">
                <a16:creationId xmlns:a16="http://schemas.microsoft.com/office/drawing/2014/main" id="{C1500D43-2C5D-449C-A2E2-83ADE83C6F0F}"/>
              </a:ext>
            </a:extLst>
          </p:cNvPr>
          <p:cNvSpPr txBox="1"/>
          <p:nvPr/>
        </p:nvSpPr>
        <p:spPr>
          <a:xfrm>
            <a:off x="1927437" y="2727294"/>
            <a:ext cx="6022755" cy="1856125"/>
          </a:xfrm>
          <a:prstGeom prst="roundRect">
            <a:avLst>
              <a:gd name="adj" fmla="val 10399"/>
            </a:avLst>
          </a:prstGeom>
          <a:noFill/>
          <a:ln w="19050">
            <a:solidFill>
              <a:srgbClr val="7030A0"/>
            </a:solidFill>
          </a:ln>
        </p:spPr>
        <p:txBody>
          <a:bodyPr wrap="square" lIns="91440" tIns="45720" rIns="91440" bIns="45720" rtlCol="0" anchor="t">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According to the CT report, I’m unsure about calling it as oligometastatic, because according to TNM, its already at M+ disease.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My recommendation would be in favor of therapy intensification with hormone-hormone combination because QoL remails along with OS benefits even in low-volume </a:t>
            </a:r>
            <a:r>
              <a:rPr lang="en-US" sz="1200" dirty="0" err="1">
                <a:latin typeface="Arial" panose="020B0604020202020204" pitchFamily="34" charset="0"/>
                <a:cs typeface="Arial" panose="020B0604020202020204" pitchFamily="34" charset="0"/>
              </a:rPr>
              <a:t>mHSPC</a:t>
            </a:r>
            <a:r>
              <a:rPr lang="en-US" sz="120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Not sure about RT recommendation and also, would not give docetaxel because there is not much data from CHAARTED.</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If bone pain symptoms are observed, I would recommend palliative RT because prostate RT can have side effects like proctitis or bowel voiding problems. </a:t>
            </a:r>
          </a:p>
        </p:txBody>
      </p:sp>
      <p:pic>
        <p:nvPicPr>
          <p:cNvPr id="9" name="Graphic 8" descr="Chat bubble with solid fill">
            <a:extLst>
              <a:ext uri="{FF2B5EF4-FFF2-40B4-BE49-F238E27FC236}">
                <a16:creationId xmlns:a16="http://schemas.microsoft.com/office/drawing/2014/main" id="{63258333-6485-4442-9456-51FEA4A4E8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6626" y="2707742"/>
            <a:ext cx="612709" cy="559290"/>
          </a:xfrm>
          <a:prstGeom prst="rect">
            <a:avLst/>
          </a:prstGeom>
        </p:spPr>
      </p:pic>
      <p:sp>
        <p:nvSpPr>
          <p:cNvPr id="11" name="TextBox 10">
            <a:extLst>
              <a:ext uri="{FF2B5EF4-FFF2-40B4-BE49-F238E27FC236}">
                <a16:creationId xmlns:a16="http://schemas.microsoft.com/office/drawing/2014/main" id="{A8763C10-D818-4EDC-AC0F-B6B83D4F20C1}"/>
              </a:ext>
            </a:extLst>
          </p:cNvPr>
          <p:cNvSpPr txBox="1"/>
          <p:nvPr/>
        </p:nvSpPr>
        <p:spPr>
          <a:xfrm>
            <a:off x="515408" y="3807472"/>
            <a:ext cx="1187339" cy="430887"/>
          </a:xfrm>
          <a:prstGeom prst="rect">
            <a:avLst/>
          </a:prstGeom>
          <a:noFill/>
        </p:spPr>
        <p:txBody>
          <a:bodyPr wrap="square" rtlCol="0">
            <a:spAutoFit/>
          </a:bodyPr>
          <a:lstStyle/>
          <a:p>
            <a:pPr algn="ctr"/>
            <a:r>
              <a:rPr lang="en-US" sz="1100" b="1" dirty="0"/>
              <a:t>Prof. </a:t>
            </a:r>
            <a:r>
              <a:rPr lang="en-GB" sz="1100" b="1" dirty="0"/>
              <a:t>Axel S. </a:t>
            </a:r>
            <a:r>
              <a:rPr lang="en-GB" sz="1100" b="1" dirty="0" err="1"/>
              <a:t>Merseburger</a:t>
            </a:r>
            <a:endParaRPr lang="en-GB" sz="1100" b="1" dirty="0"/>
          </a:p>
        </p:txBody>
      </p:sp>
      <p:pic>
        <p:nvPicPr>
          <p:cNvPr id="12" name="Picture 2" descr="Dr. Loh Chit  Sin">
            <a:extLst>
              <a:ext uri="{FF2B5EF4-FFF2-40B4-BE49-F238E27FC236}">
                <a16:creationId xmlns:a16="http://schemas.microsoft.com/office/drawing/2014/main" id="{FE53060F-77F2-4E37-9C7D-A83A50F0CC3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2433" r="8657" b="24727"/>
          <a:stretch/>
        </p:blipFill>
        <p:spPr bwMode="auto">
          <a:xfrm>
            <a:off x="664911" y="4756879"/>
            <a:ext cx="958069"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3" name="Graphic 12" descr="Chat bubble with solid fill">
            <a:extLst>
              <a:ext uri="{FF2B5EF4-FFF2-40B4-BE49-F238E27FC236}">
                <a16:creationId xmlns:a16="http://schemas.microsoft.com/office/drawing/2014/main" id="{E10DA309-1438-4423-B3D3-FA12B7FA5E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1108" y="4748105"/>
            <a:ext cx="559290" cy="559290"/>
          </a:xfrm>
          <a:prstGeom prst="rect">
            <a:avLst/>
          </a:prstGeom>
        </p:spPr>
      </p:pic>
      <p:sp>
        <p:nvSpPr>
          <p:cNvPr id="14" name="TextBox 13">
            <a:extLst>
              <a:ext uri="{FF2B5EF4-FFF2-40B4-BE49-F238E27FC236}">
                <a16:creationId xmlns:a16="http://schemas.microsoft.com/office/drawing/2014/main" id="{FC55DC27-504B-4067-A060-739C6D69B6A6}"/>
              </a:ext>
            </a:extLst>
          </p:cNvPr>
          <p:cNvSpPr txBox="1"/>
          <p:nvPr/>
        </p:nvSpPr>
        <p:spPr>
          <a:xfrm>
            <a:off x="1927437" y="4734661"/>
            <a:ext cx="6022755" cy="1532334"/>
          </a:xfrm>
          <a:prstGeom prst="roundRect">
            <a:avLst/>
          </a:prstGeom>
          <a:noFill/>
          <a:ln w="19050">
            <a:solidFill>
              <a:srgbClr val="7030A0"/>
            </a:solidFill>
          </a:ln>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hormone-hormone intensified treatment combination will be a better option.</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 would also prefer ADT alone for such elderly patient with oligometastatic disease, as he has given good response in 3 months.</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 would consider this patient as high volume, since both iliac and aorta are affected.</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Treatment with docetaxel will be of concern considering the patient’s age and RT as well is not a better option.</a:t>
            </a:r>
          </a:p>
        </p:txBody>
      </p:sp>
      <p:sp>
        <p:nvSpPr>
          <p:cNvPr id="15" name="TextBox 14">
            <a:extLst>
              <a:ext uri="{FF2B5EF4-FFF2-40B4-BE49-F238E27FC236}">
                <a16:creationId xmlns:a16="http://schemas.microsoft.com/office/drawing/2014/main" id="{68B1EFD5-1BAA-4092-ABEC-C698AA5D2C32}"/>
              </a:ext>
            </a:extLst>
          </p:cNvPr>
          <p:cNvSpPr txBox="1"/>
          <p:nvPr/>
        </p:nvSpPr>
        <p:spPr>
          <a:xfrm>
            <a:off x="351189" y="5761325"/>
            <a:ext cx="1629181" cy="261610"/>
          </a:xfrm>
          <a:prstGeom prst="rect">
            <a:avLst/>
          </a:prstGeom>
          <a:noFill/>
        </p:spPr>
        <p:txBody>
          <a:bodyPr wrap="square" rtlCol="0">
            <a:spAutoFit/>
          </a:bodyPr>
          <a:lstStyle/>
          <a:p>
            <a:pPr algn="ctr"/>
            <a:r>
              <a:rPr lang="en-US" sz="1100" b="1" dirty="0"/>
              <a:t>Dr. </a:t>
            </a:r>
            <a:r>
              <a:rPr lang="en-US" sz="1100" b="1" dirty="0" err="1"/>
              <a:t>Loh</a:t>
            </a:r>
            <a:r>
              <a:rPr lang="en-US" sz="1100" b="1" dirty="0"/>
              <a:t> Chit Sin</a:t>
            </a:r>
          </a:p>
        </p:txBody>
      </p:sp>
      <p:sp>
        <p:nvSpPr>
          <p:cNvPr id="16" name="TextBox 15">
            <a:extLst>
              <a:ext uri="{FF2B5EF4-FFF2-40B4-BE49-F238E27FC236}">
                <a16:creationId xmlns:a16="http://schemas.microsoft.com/office/drawing/2014/main" id="{457AD978-1C2C-4862-8DF8-86FD9ECAC2FA}"/>
              </a:ext>
            </a:extLst>
          </p:cNvPr>
          <p:cNvSpPr txBox="1"/>
          <p:nvPr/>
        </p:nvSpPr>
        <p:spPr>
          <a:xfrm>
            <a:off x="8174882" y="1700844"/>
            <a:ext cx="3667406" cy="3674298"/>
          </a:xfrm>
          <a:prstGeom prst="roundRect">
            <a:avLst>
              <a:gd name="adj" fmla="val 4422"/>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spcAft>
                <a:spcPts val="600"/>
              </a:spcAft>
            </a:pPr>
            <a:r>
              <a:rPr lang="en-US" b="1" dirty="0">
                <a:latin typeface="Arial" panose="020B0604020202020204" pitchFamily="34" charset="0"/>
                <a:cs typeface="Arial" panose="020B0604020202020204" pitchFamily="34" charset="0"/>
              </a:rPr>
              <a:t>The panelists agreed that:</a:t>
            </a:r>
          </a:p>
          <a:p>
            <a:pPr marL="171450" indent="-171450">
              <a:lnSpc>
                <a:spcPct val="120000"/>
              </a:lnSpc>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Hormone-hormone intensification treatment is a good option for patient with </a:t>
            </a:r>
            <a:r>
              <a:rPr lang="en-GB" sz="1600" dirty="0" err="1">
                <a:latin typeface="Arial" panose="020B0604020202020204" pitchFamily="34" charset="0"/>
                <a:cs typeface="Arial" panose="020B0604020202020204" pitchFamily="34" charset="0"/>
              </a:rPr>
              <a:t>mCSPC</a:t>
            </a:r>
            <a:r>
              <a:rPr lang="en-GB" sz="1600" dirty="0">
                <a:latin typeface="Arial" panose="020B0604020202020204" pitchFamily="34" charset="0"/>
                <a:cs typeface="Arial" panose="020B0604020202020204" pitchFamily="34" charset="0"/>
              </a:rPr>
              <a:t>.</a:t>
            </a:r>
          </a:p>
          <a:p>
            <a:pPr marL="171450" indent="-171450">
              <a:lnSpc>
                <a:spcPct val="120000"/>
              </a:lnSpc>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ADT alone would not be sufficient treatment.</a:t>
            </a:r>
          </a:p>
          <a:p>
            <a:pPr marL="171450" indent="-171450">
              <a:lnSpc>
                <a:spcPct val="12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RT to primary and metastatic sites can also be considered.</a:t>
            </a:r>
          </a:p>
          <a:p>
            <a:pPr marL="171450" indent="-171450">
              <a:lnSpc>
                <a:spcPct val="12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panelists were of the opinion that docetaxel may not be a good option for treatment.</a:t>
            </a:r>
            <a:endParaRPr lang="en-GB"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FA158B7-2D81-4DE6-AB8D-42EBFB26CFDF}"/>
              </a:ext>
            </a:extLst>
          </p:cNvPr>
          <p:cNvSpPr txBox="1"/>
          <p:nvPr/>
        </p:nvSpPr>
        <p:spPr>
          <a:xfrm>
            <a:off x="515407" y="6376631"/>
            <a:ext cx="997151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ADT: androgen-deprivation therapy; CT: computed tomography; </a:t>
            </a:r>
            <a:r>
              <a:rPr lang="en-US" sz="1000" dirty="0" err="1">
                <a:latin typeface="Arial" panose="020B0604020202020204" pitchFamily="34" charset="0"/>
                <a:cs typeface="Arial" panose="020B0604020202020204" pitchFamily="34" charset="0"/>
              </a:rPr>
              <a:t>mCRPC</a:t>
            </a:r>
            <a:r>
              <a:rPr lang="en-US" sz="1000" dirty="0">
                <a:latin typeface="Arial" panose="020B0604020202020204" pitchFamily="34" charset="0"/>
                <a:cs typeface="Arial" panose="020B0604020202020204" pitchFamily="34" charset="0"/>
              </a:rPr>
              <a:t>: metastatic castration-resistant prostate cancer; </a:t>
            </a:r>
            <a:r>
              <a:rPr lang="en-US" sz="1000" dirty="0" err="1">
                <a:latin typeface="Arial" panose="020B0604020202020204" pitchFamily="34" charset="0"/>
                <a:cs typeface="Arial" panose="020B0604020202020204" pitchFamily="34" charset="0"/>
              </a:rPr>
              <a:t>mHSPC</a:t>
            </a:r>
            <a:r>
              <a:rPr lang="en-US" sz="1000" dirty="0">
                <a:latin typeface="Arial" panose="020B0604020202020204" pitchFamily="34" charset="0"/>
                <a:cs typeface="Arial" panose="020B0604020202020204" pitchFamily="34" charset="0"/>
              </a:rPr>
              <a:t>: metastatic hormone-sensitive prostate cancer; OS: overall survival; RT: radiation therapy</a:t>
            </a:r>
          </a:p>
        </p:txBody>
      </p:sp>
    </p:spTree>
    <p:extLst>
      <p:ext uri="{BB962C8B-B14F-4D97-AF65-F5344CB8AC3E}">
        <p14:creationId xmlns:p14="http://schemas.microsoft.com/office/powerpoint/2010/main" val="410879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6A17A-0081-4C70-93A2-00A1CAF26E74}"/>
              </a:ext>
            </a:extLst>
          </p:cNvPr>
          <p:cNvSpPr txBox="1"/>
          <p:nvPr/>
        </p:nvSpPr>
        <p:spPr>
          <a:xfrm>
            <a:off x="515408" y="333278"/>
            <a:ext cx="9628052" cy="461665"/>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Panelist insights – Discussion 2 </a:t>
            </a:r>
            <a:r>
              <a:rPr lang="en-US" sz="2400" b="1" i="1" dirty="0" err="1">
                <a:solidFill>
                  <a:schemeClr val="accent1">
                    <a:lumMod val="50000"/>
                  </a:schemeClr>
                </a:solidFill>
                <a:latin typeface="Arial" panose="020B0604020202020204" pitchFamily="34" charset="0"/>
                <a:cs typeface="Arial" panose="020B0604020202020204" pitchFamily="34" charset="0"/>
              </a:rPr>
              <a:t>cont</a:t>
            </a:r>
            <a:r>
              <a:rPr lang="en-US" sz="2400" b="1" i="1" dirty="0">
                <a:solidFill>
                  <a:schemeClr val="accent1">
                    <a:lumMod val="50000"/>
                  </a:schemeClr>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D91E4CFB-1976-49F1-B8B7-5D8F631A7588}"/>
              </a:ext>
            </a:extLst>
          </p:cNvPr>
          <p:cNvSpPr txBox="1"/>
          <p:nvPr/>
        </p:nvSpPr>
        <p:spPr>
          <a:xfrm>
            <a:off x="515408" y="891165"/>
            <a:ext cx="10138415"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Additional questions from A/Prof. Edmund Chiong</a:t>
            </a:r>
            <a:endParaRPr lang="en-US" sz="1600" b="1" dirty="0">
              <a:latin typeface="Arial" panose="020B0604020202020204" pitchFamily="34" charset="0"/>
              <a:cs typeface="Arial" panose="020B0604020202020204" pitchFamily="34" charset="0"/>
            </a:endParaRPr>
          </a:p>
        </p:txBody>
      </p:sp>
      <p:pic>
        <p:nvPicPr>
          <p:cNvPr id="5" name="Graphic 4" descr="Question Mark with solid fill">
            <a:extLst>
              <a:ext uri="{FF2B5EF4-FFF2-40B4-BE49-F238E27FC236}">
                <a16:creationId xmlns:a16="http://schemas.microsoft.com/office/drawing/2014/main" id="{9A4BEBF2-8C6E-4E2D-9BD7-4058241411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385" y="1359223"/>
            <a:ext cx="772632" cy="760407"/>
          </a:xfrm>
          <a:prstGeom prst="rect">
            <a:avLst/>
          </a:prstGeom>
        </p:spPr>
      </p:pic>
      <p:sp>
        <p:nvSpPr>
          <p:cNvPr id="9" name="TextBox 8">
            <a:extLst>
              <a:ext uri="{FF2B5EF4-FFF2-40B4-BE49-F238E27FC236}">
                <a16:creationId xmlns:a16="http://schemas.microsoft.com/office/drawing/2014/main" id="{A3D54C61-95C5-4D97-8C20-73D63EE2CBB7}"/>
              </a:ext>
            </a:extLst>
          </p:cNvPr>
          <p:cNvSpPr txBox="1"/>
          <p:nvPr/>
        </p:nvSpPr>
        <p:spPr>
          <a:xfrm>
            <a:off x="1186190" y="1393616"/>
            <a:ext cx="4668805" cy="646331"/>
          </a:xfrm>
          <a:prstGeom prst="rect">
            <a:avLst/>
          </a:prstGeom>
          <a:noFill/>
        </p:spPr>
        <p:txBody>
          <a:bodyPr wrap="square">
            <a:spAutoFit/>
          </a:bodyPr>
          <a:lstStyle/>
          <a:p>
            <a:r>
              <a:rPr lang="en-US" sz="1800" b="1" dirty="0">
                <a:solidFill>
                  <a:schemeClr val="tx1"/>
                </a:solidFill>
                <a:latin typeface="Arial" panose="020B0604020202020204" pitchFamily="34" charset="0"/>
                <a:cs typeface="Arial" panose="020B0604020202020204" pitchFamily="34" charset="0"/>
              </a:rPr>
              <a:t>What is your opinion on definitions of disease volume quantification? </a:t>
            </a:r>
          </a:p>
        </p:txBody>
      </p:sp>
      <p:pic>
        <p:nvPicPr>
          <p:cNvPr id="10" name="Picture 9" descr="Profile photo of Prof. Dr. Axel S. Merseburger">
            <a:extLst>
              <a:ext uri="{FF2B5EF4-FFF2-40B4-BE49-F238E27FC236}">
                <a16:creationId xmlns:a16="http://schemas.microsoft.com/office/drawing/2014/main" id="{FCEA10C1-F0EF-44A2-AD1C-1EA1809D6CB4}"/>
              </a:ext>
            </a:extLst>
          </p:cNvPr>
          <p:cNvPicPr/>
          <p:nvPr/>
        </p:nvPicPr>
        <p:blipFill rotWithShape="1">
          <a:blip r:embed="rId4" cstate="print">
            <a:extLst>
              <a:ext uri="{28A0092B-C50C-407E-A947-70E740481C1C}">
                <a14:useLocalDpi xmlns:a14="http://schemas.microsoft.com/office/drawing/2010/main" val="0"/>
              </a:ext>
            </a:extLst>
          </a:blip>
          <a:srcRect l="5652" r="7402"/>
          <a:stretch/>
        </p:blipFill>
        <p:spPr bwMode="auto">
          <a:xfrm>
            <a:off x="576050" y="2219569"/>
            <a:ext cx="914401" cy="942415"/>
          </a:xfrm>
          <a:prstGeom prst="ellipse">
            <a:avLst/>
          </a:prstGeom>
          <a:ln w="190500" cap="rnd">
            <a:noFill/>
            <a:prstDash val="solid"/>
          </a:ln>
          <a:effectLst>
            <a:outerShdw blurRad="127000" algn="bl" rotWithShape="0">
              <a:srgbClr val="000000"/>
            </a:outerShdw>
          </a:effectLst>
        </p:spPr>
      </p:pic>
      <p:pic>
        <p:nvPicPr>
          <p:cNvPr id="11" name="Graphic 10" descr="Chat bubble with solid fill">
            <a:extLst>
              <a:ext uri="{FF2B5EF4-FFF2-40B4-BE49-F238E27FC236}">
                <a16:creationId xmlns:a16="http://schemas.microsoft.com/office/drawing/2014/main" id="{5FE8C4B8-4681-423D-BBFA-10F8D24A1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5126" y="2186067"/>
            <a:ext cx="559290" cy="559290"/>
          </a:xfrm>
          <a:prstGeom prst="rect">
            <a:avLst/>
          </a:prstGeom>
        </p:spPr>
      </p:pic>
      <p:sp>
        <p:nvSpPr>
          <p:cNvPr id="12" name="TextBox 11">
            <a:extLst>
              <a:ext uri="{FF2B5EF4-FFF2-40B4-BE49-F238E27FC236}">
                <a16:creationId xmlns:a16="http://schemas.microsoft.com/office/drawing/2014/main" id="{CE84BBEB-4711-43C1-898F-6CB27265389E}"/>
              </a:ext>
            </a:extLst>
          </p:cNvPr>
          <p:cNvSpPr txBox="1"/>
          <p:nvPr/>
        </p:nvSpPr>
        <p:spPr>
          <a:xfrm>
            <a:off x="1834416" y="2068328"/>
            <a:ext cx="4892449" cy="1856125"/>
          </a:xfrm>
          <a:prstGeom prst="roundRect">
            <a:avLst>
              <a:gd name="adj" fmla="val 7980"/>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CHAARTED data is outdated for definition of high-risk patients</a:t>
            </a:r>
            <a:r>
              <a:rPr lang="en-US" sz="1200" dirty="0">
                <a:latin typeface="Arial" panose="020B0604020202020204" pitchFamily="34" charset="0"/>
                <a:cs typeface="Arial" panose="020B0604020202020204" pitchFamily="34" charset="0"/>
              </a:rPr>
              <a:t>, so we need to see individual patient specifically.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Here the patient is elderly, so the patient may not be the right candidate for docetaxel, so I would start with NHT and ADT combination and follow-up closely.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If this regimen fails, we can still give docetaxel as it is also approved to be given in second line and still works.</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Treatment with docetaxel is not age-dependent, but considering QoL, this would be an ideal candidate for ADT and NHT. </a:t>
            </a:r>
          </a:p>
        </p:txBody>
      </p:sp>
      <p:sp>
        <p:nvSpPr>
          <p:cNvPr id="13" name="TextBox 12">
            <a:extLst>
              <a:ext uri="{FF2B5EF4-FFF2-40B4-BE49-F238E27FC236}">
                <a16:creationId xmlns:a16="http://schemas.microsoft.com/office/drawing/2014/main" id="{86E2FB1F-49E0-41B5-8481-0E37E539999C}"/>
              </a:ext>
            </a:extLst>
          </p:cNvPr>
          <p:cNvSpPr txBox="1"/>
          <p:nvPr/>
        </p:nvSpPr>
        <p:spPr>
          <a:xfrm>
            <a:off x="327898" y="3241670"/>
            <a:ext cx="1455218" cy="430887"/>
          </a:xfrm>
          <a:prstGeom prst="rect">
            <a:avLst/>
          </a:prstGeom>
          <a:noFill/>
        </p:spPr>
        <p:txBody>
          <a:bodyPr wrap="square" rtlCol="0">
            <a:spAutoFit/>
          </a:bodyPr>
          <a:lstStyle/>
          <a:p>
            <a:pPr algn="ctr"/>
            <a:r>
              <a:rPr lang="en-US" sz="1100" b="1" dirty="0"/>
              <a:t>Prof. Axel S. </a:t>
            </a:r>
            <a:r>
              <a:rPr lang="en-US" sz="1100" b="1" dirty="0" err="1"/>
              <a:t>Merseburger</a:t>
            </a:r>
            <a:endParaRPr lang="en-US" sz="1100" b="1" dirty="0"/>
          </a:p>
        </p:txBody>
      </p:sp>
      <p:pic>
        <p:nvPicPr>
          <p:cNvPr id="15" name="Picture 2" descr="Dr Lee Lui Shiong from Sengkang General Hospital">
            <a:extLst>
              <a:ext uri="{FF2B5EF4-FFF2-40B4-BE49-F238E27FC236}">
                <a16:creationId xmlns:a16="http://schemas.microsoft.com/office/drawing/2014/main" id="{DB927B08-611C-41CA-8591-B61FB11EB2C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6891"/>
          <a:stretch/>
        </p:blipFill>
        <p:spPr bwMode="auto">
          <a:xfrm>
            <a:off x="581138" y="4112644"/>
            <a:ext cx="914401"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FF071E7-D422-4B1D-A2BA-057770B5F4DA}"/>
              </a:ext>
            </a:extLst>
          </p:cNvPr>
          <p:cNvSpPr txBox="1"/>
          <p:nvPr/>
        </p:nvSpPr>
        <p:spPr>
          <a:xfrm>
            <a:off x="1832945" y="3983922"/>
            <a:ext cx="4892449" cy="2442270"/>
          </a:xfrm>
          <a:prstGeom prst="roundRect">
            <a:avLst>
              <a:gd name="adj" fmla="val 7447"/>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 agree that </a:t>
            </a:r>
            <a:r>
              <a:rPr lang="en-US" sz="1200" b="1" dirty="0">
                <a:latin typeface="Arial" panose="020B0604020202020204" pitchFamily="34" charset="0"/>
                <a:cs typeface="Arial" panose="020B0604020202020204" pitchFamily="34" charset="0"/>
              </a:rPr>
              <a:t>current definition of high- vs low-volume disease has limitations</a:t>
            </a:r>
            <a:r>
              <a:rPr lang="en-US" sz="1200" dirty="0">
                <a:latin typeface="Arial" panose="020B0604020202020204" pitchFamily="34" charset="0"/>
                <a:cs typeface="Arial" panose="020B0604020202020204" pitchFamily="34" charset="0"/>
              </a:rPr>
              <a:t> and there is no marker beyond clinical indices to distinguish high vs low volume disease in precise manner.</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this patient, whose PSA response isn’t good, this would be indicative of imaging that can influence decision for monotherapy or even RT.</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Few patients might be geriatric according to age, but functionally they might not be geriatric, and MDT assessment here can be very precise in terms of QoL, physical and mental status.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Patient can benefit from all the data, but if he doesn't have the social support or the physical physiology to tolerate, then it would not be a very fruitful outcome.</a:t>
            </a:r>
          </a:p>
        </p:txBody>
      </p:sp>
      <p:pic>
        <p:nvPicPr>
          <p:cNvPr id="17" name="Graphic 16" descr="Chat bubble with solid fill">
            <a:extLst>
              <a:ext uri="{FF2B5EF4-FFF2-40B4-BE49-F238E27FC236}">
                <a16:creationId xmlns:a16="http://schemas.microsoft.com/office/drawing/2014/main" id="{A10F6EA9-A841-4C59-B2A1-87CE77C786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3666" y="4017966"/>
            <a:ext cx="559290" cy="559290"/>
          </a:xfrm>
          <a:prstGeom prst="rect">
            <a:avLst/>
          </a:prstGeom>
        </p:spPr>
      </p:pic>
      <p:sp>
        <p:nvSpPr>
          <p:cNvPr id="18" name="TextBox 17">
            <a:extLst>
              <a:ext uri="{FF2B5EF4-FFF2-40B4-BE49-F238E27FC236}">
                <a16:creationId xmlns:a16="http://schemas.microsoft.com/office/drawing/2014/main" id="{828191D5-D8EF-463E-91CE-44B1A754A9FC}"/>
              </a:ext>
            </a:extLst>
          </p:cNvPr>
          <p:cNvSpPr txBox="1"/>
          <p:nvPr/>
        </p:nvSpPr>
        <p:spPr>
          <a:xfrm>
            <a:off x="173775" y="5096018"/>
            <a:ext cx="1629181" cy="261610"/>
          </a:xfrm>
          <a:prstGeom prst="rect">
            <a:avLst/>
          </a:prstGeom>
          <a:noFill/>
        </p:spPr>
        <p:txBody>
          <a:bodyPr wrap="square" rtlCol="0">
            <a:spAutoFit/>
          </a:bodyPr>
          <a:lstStyle/>
          <a:p>
            <a:pPr algn="ctr"/>
            <a:r>
              <a:rPr lang="en-US" sz="1100" b="1" dirty="0"/>
              <a:t>A/Prof. Lee Lui </a:t>
            </a:r>
            <a:r>
              <a:rPr lang="en-US" sz="1100" b="1" dirty="0" err="1"/>
              <a:t>Shiong</a:t>
            </a:r>
            <a:endParaRPr lang="en-US" sz="1100" b="1" dirty="0"/>
          </a:p>
        </p:txBody>
      </p:sp>
      <p:sp>
        <p:nvSpPr>
          <p:cNvPr id="31" name="TextBox 30">
            <a:extLst>
              <a:ext uri="{FF2B5EF4-FFF2-40B4-BE49-F238E27FC236}">
                <a16:creationId xmlns:a16="http://schemas.microsoft.com/office/drawing/2014/main" id="{DC6AEDE9-8CDC-4B45-BC90-3C3F23817DB6}"/>
              </a:ext>
            </a:extLst>
          </p:cNvPr>
          <p:cNvSpPr txBox="1"/>
          <p:nvPr/>
        </p:nvSpPr>
        <p:spPr>
          <a:xfrm>
            <a:off x="515408" y="6515388"/>
            <a:ext cx="997151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ADT: androgen-deprivation therapy; MDT: multi-disciplinary team; NHT: novel hormonal therapy; QoL: quality of life; RT: radiation therapy; SOC: standard of care</a:t>
            </a:r>
          </a:p>
        </p:txBody>
      </p:sp>
      <p:pic>
        <p:nvPicPr>
          <p:cNvPr id="32" name="Graphic 31" descr="Question Mark with solid fill">
            <a:extLst>
              <a:ext uri="{FF2B5EF4-FFF2-40B4-BE49-F238E27FC236}">
                <a16:creationId xmlns:a16="http://schemas.microsoft.com/office/drawing/2014/main" id="{CE83907D-0356-4551-B88B-693FBDFFE8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2079" y="1390757"/>
            <a:ext cx="772632" cy="760407"/>
          </a:xfrm>
          <a:prstGeom prst="rect">
            <a:avLst/>
          </a:prstGeom>
        </p:spPr>
      </p:pic>
      <p:sp>
        <p:nvSpPr>
          <p:cNvPr id="33" name="TextBox 32">
            <a:extLst>
              <a:ext uri="{FF2B5EF4-FFF2-40B4-BE49-F238E27FC236}">
                <a16:creationId xmlns:a16="http://schemas.microsoft.com/office/drawing/2014/main" id="{41D44411-C89D-43D5-B1D2-CFBD0B8C97EB}"/>
              </a:ext>
            </a:extLst>
          </p:cNvPr>
          <p:cNvSpPr txBox="1"/>
          <p:nvPr/>
        </p:nvSpPr>
        <p:spPr>
          <a:xfrm>
            <a:off x="7828698" y="1359223"/>
            <a:ext cx="3905814" cy="923330"/>
          </a:xfrm>
          <a:prstGeom prst="rect">
            <a:avLst/>
          </a:prstGeom>
          <a:noFill/>
        </p:spPr>
        <p:txBody>
          <a:bodyPr wrap="square">
            <a:spAutoFit/>
          </a:bodyPr>
          <a:lstStyle/>
          <a:p>
            <a:r>
              <a:rPr lang="en-US" sz="1800" b="1" dirty="0">
                <a:solidFill>
                  <a:schemeClr val="tx1"/>
                </a:solidFill>
                <a:latin typeface="Arial" panose="020B0604020202020204" pitchFamily="34" charset="0"/>
                <a:cs typeface="Arial" panose="020B0604020202020204" pitchFamily="34" charset="0"/>
              </a:rPr>
              <a:t>Does low-volume disease actually benefit from triple intensification as described in PEACE-1 study? </a:t>
            </a:r>
          </a:p>
        </p:txBody>
      </p:sp>
      <p:pic>
        <p:nvPicPr>
          <p:cNvPr id="39" name="Picture 38" descr="Profile photo of Prof. Dr. Axel S. Merseburger">
            <a:extLst>
              <a:ext uri="{FF2B5EF4-FFF2-40B4-BE49-F238E27FC236}">
                <a16:creationId xmlns:a16="http://schemas.microsoft.com/office/drawing/2014/main" id="{A11DE8F0-8902-4472-81D6-E29F1A9D0ACB}"/>
              </a:ext>
            </a:extLst>
          </p:cNvPr>
          <p:cNvPicPr/>
          <p:nvPr/>
        </p:nvPicPr>
        <p:blipFill rotWithShape="1">
          <a:blip r:embed="rId4" cstate="print">
            <a:extLst>
              <a:ext uri="{28A0092B-C50C-407E-A947-70E740481C1C}">
                <a14:useLocalDpi xmlns:a14="http://schemas.microsoft.com/office/drawing/2010/main" val="0"/>
              </a:ext>
            </a:extLst>
          </a:blip>
          <a:srcRect l="5652" r="7402"/>
          <a:stretch/>
        </p:blipFill>
        <p:spPr bwMode="auto">
          <a:xfrm>
            <a:off x="7317511" y="2530500"/>
            <a:ext cx="914401" cy="942415"/>
          </a:xfrm>
          <a:prstGeom prst="ellipse">
            <a:avLst/>
          </a:prstGeom>
          <a:ln w="190500" cap="rnd">
            <a:noFill/>
            <a:prstDash val="solid"/>
          </a:ln>
          <a:effectLst>
            <a:outerShdw blurRad="127000" algn="bl" rotWithShape="0">
              <a:srgbClr val="000000"/>
            </a:outerShdw>
          </a:effectLst>
        </p:spPr>
      </p:pic>
      <p:pic>
        <p:nvPicPr>
          <p:cNvPr id="40" name="Graphic 39" descr="Chat bubble with solid fill">
            <a:extLst>
              <a:ext uri="{FF2B5EF4-FFF2-40B4-BE49-F238E27FC236}">
                <a16:creationId xmlns:a16="http://schemas.microsoft.com/office/drawing/2014/main" id="{410D25ED-E7B8-4F6A-AE08-4A6F4391A5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6587" y="2496998"/>
            <a:ext cx="559290" cy="559290"/>
          </a:xfrm>
          <a:prstGeom prst="rect">
            <a:avLst/>
          </a:prstGeom>
        </p:spPr>
      </p:pic>
      <p:sp>
        <p:nvSpPr>
          <p:cNvPr id="41" name="TextBox 40">
            <a:extLst>
              <a:ext uri="{FF2B5EF4-FFF2-40B4-BE49-F238E27FC236}">
                <a16:creationId xmlns:a16="http://schemas.microsoft.com/office/drawing/2014/main" id="{2CCC8466-9C6B-4719-AEBB-6242391860A5}"/>
              </a:ext>
            </a:extLst>
          </p:cNvPr>
          <p:cNvSpPr txBox="1"/>
          <p:nvPr/>
        </p:nvSpPr>
        <p:spPr>
          <a:xfrm>
            <a:off x="8575878" y="2563554"/>
            <a:ext cx="3034984" cy="1856125"/>
          </a:xfrm>
          <a:prstGeom prst="roundRect">
            <a:avLst>
              <a:gd name="adj" fmla="val 9595"/>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PEACE-1 data is not full published and is a long running trial with a lot of changes in SOC.</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Patients which are high-volume/high-risk, start with docetaxel and abiraterone can be considered as an add on treatment.</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 don’t think we can conclude that this is better in low-volume disease.</a:t>
            </a:r>
          </a:p>
        </p:txBody>
      </p:sp>
      <p:sp>
        <p:nvSpPr>
          <p:cNvPr id="42" name="TextBox 41">
            <a:extLst>
              <a:ext uri="{FF2B5EF4-FFF2-40B4-BE49-F238E27FC236}">
                <a16:creationId xmlns:a16="http://schemas.microsoft.com/office/drawing/2014/main" id="{77BFC0E3-A83E-400C-9410-028C8A504FE3}"/>
              </a:ext>
            </a:extLst>
          </p:cNvPr>
          <p:cNvSpPr txBox="1"/>
          <p:nvPr/>
        </p:nvSpPr>
        <p:spPr>
          <a:xfrm>
            <a:off x="7069359" y="3552601"/>
            <a:ext cx="1455218" cy="430887"/>
          </a:xfrm>
          <a:prstGeom prst="rect">
            <a:avLst/>
          </a:prstGeom>
          <a:noFill/>
        </p:spPr>
        <p:txBody>
          <a:bodyPr wrap="square" rtlCol="0">
            <a:spAutoFit/>
          </a:bodyPr>
          <a:lstStyle/>
          <a:p>
            <a:pPr algn="ctr"/>
            <a:r>
              <a:rPr lang="en-US" sz="1100" b="1" dirty="0"/>
              <a:t>Prof. Axel S. </a:t>
            </a:r>
            <a:r>
              <a:rPr lang="en-US" sz="1100" b="1" dirty="0" err="1"/>
              <a:t>Merseburger</a:t>
            </a:r>
            <a:endParaRPr lang="en-US" sz="1100" b="1" dirty="0"/>
          </a:p>
        </p:txBody>
      </p:sp>
      <p:pic>
        <p:nvPicPr>
          <p:cNvPr id="43" name="Picture 42" descr="Photo of A/Prof Edmund Chiong">
            <a:extLst>
              <a:ext uri="{FF2B5EF4-FFF2-40B4-BE49-F238E27FC236}">
                <a16:creationId xmlns:a16="http://schemas.microsoft.com/office/drawing/2014/main" id="{278DE0A3-54E3-459E-BB7D-3AB01E6606E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 b="10301"/>
          <a:stretch/>
        </p:blipFill>
        <p:spPr bwMode="auto">
          <a:xfrm>
            <a:off x="7381832" y="4480734"/>
            <a:ext cx="914400"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44" name="Graphic 43" descr="Chat bubble with solid fill">
            <a:extLst>
              <a:ext uri="{FF2B5EF4-FFF2-40B4-BE49-F238E27FC236}">
                <a16:creationId xmlns:a16="http://schemas.microsoft.com/office/drawing/2014/main" id="{28029FED-FDD5-45E1-87B2-87358D43E6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6587" y="4385664"/>
            <a:ext cx="559290" cy="559290"/>
          </a:xfrm>
          <a:prstGeom prst="rect">
            <a:avLst/>
          </a:prstGeom>
        </p:spPr>
      </p:pic>
      <p:sp>
        <p:nvSpPr>
          <p:cNvPr id="45" name="TextBox 44">
            <a:extLst>
              <a:ext uri="{FF2B5EF4-FFF2-40B4-BE49-F238E27FC236}">
                <a16:creationId xmlns:a16="http://schemas.microsoft.com/office/drawing/2014/main" id="{1075B263-8DF8-4C20-90A5-84EBF1A6C8D4}"/>
              </a:ext>
            </a:extLst>
          </p:cNvPr>
          <p:cNvSpPr txBox="1"/>
          <p:nvPr/>
        </p:nvSpPr>
        <p:spPr>
          <a:xfrm>
            <a:off x="7070347" y="5458273"/>
            <a:ext cx="1629181" cy="261610"/>
          </a:xfrm>
          <a:prstGeom prst="rect">
            <a:avLst/>
          </a:prstGeom>
          <a:noFill/>
        </p:spPr>
        <p:txBody>
          <a:bodyPr wrap="square" rtlCol="0">
            <a:spAutoFit/>
          </a:bodyPr>
          <a:lstStyle/>
          <a:p>
            <a:r>
              <a:rPr lang="en-US" sz="1100" b="1" dirty="0"/>
              <a:t>A/Prof. Edmund Chiong</a:t>
            </a:r>
          </a:p>
        </p:txBody>
      </p:sp>
      <p:sp>
        <p:nvSpPr>
          <p:cNvPr id="46" name="TextBox 45">
            <a:extLst>
              <a:ext uri="{FF2B5EF4-FFF2-40B4-BE49-F238E27FC236}">
                <a16:creationId xmlns:a16="http://schemas.microsoft.com/office/drawing/2014/main" id="{6C7295B1-5081-4F1B-B06D-4DCB333A0488}"/>
              </a:ext>
            </a:extLst>
          </p:cNvPr>
          <p:cNvSpPr txBox="1"/>
          <p:nvPr/>
        </p:nvSpPr>
        <p:spPr>
          <a:xfrm>
            <a:off x="8575878" y="4571497"/>
            <a:ext cx="3034984" cy="975658"/>
          </a:xfrm>
          <a:prstGeom prst="roundRect">
            <a:avLst>
              <a:gd name="adj" fmla="val 26036"/>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 agree with Prof. Axel and don’t think there is a clear head-to-head comparison between ADT + any oral agent or ADT + Abiraterone alone.</a:t>
            </a:r>
          </a:p>
        </p:txBody>
      </p:sp>
    </p:spTree>
    <p:extLst>
      <p:ext uri="{BB962C8B-B14F-4D97-AF65-F5344CB8AC3E}">
        <p14:creationId xmlns:p14="http://schemas.microsoft.com/office/powerpoint/2010/main" val="303658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file photo of Prof. Dr. Axel S. Merseburger">
            <a:extLst>
              <a:ext uri="{FF2B5EF4-FFF2-40B4-BE49-F238E27FC236}">
                <a16:creationId xmlns:a16="http://schemas.microsoft.com/office/drawing/2014/main" id="{6B9AB97F-12CF-45B6-BBA0-59B3D8DCF369}"/>
              </a:ext>
            </a:extLst>
          </p:cNvPr>
          <p:cNvPicPr/>
          <p:nvPr/>
        </p:nvPicPr>
        <p:blipFill rotWithShape="1">
          <a:blip r:embed="rId2" cstate="print">
            <a:extLst>
              <a:ext uri="{28A0092B-C50C-407E-A947-70E740481C1C}">
                <a14:useLocalDpi xmlns:a14="http://schemas.microsoft.com/office/drawing/2010/main" val="0"/>
              </a:ext>
            </a:extLst>
          </a:blip>
          <a:srcRect l="5652" r="7402"/>
          <a:stretch/>
        </p:blipFill>
        <p:spPr bwMode="auto">
          <a:xfrm>
            <a:off x="767595" y="1931709"/>
            <a:ext cx="958069" cy="935911"/>
          </a:xfrm>
          <a:prstGeom prst="ellipse">
            <a:avLst/>
          </a:prstGeom>
          <a:ln w="190500" cap="rnd">
            <a:noFill/>
            <a:prstDash val="solid"/>
          </a:ln>
          <a:effectLst>
            <a:outerShdw blurRad="127000" algn="bl" rotWithShape="0">
              <a:srgbClr val="000000"/>
            </a:outerShdw>
          </a:effectLst>
        </p:spPr>
      </p:pic>
      <p:sp>
        <p:nvSpPr>
          <p:cNvPr id="3" name="TextBox 2">
            <a:extLst>
              <a:ext uri="{FF2B5EF4-FFF2-40B4-BE49-F238E27FC236}">
                <a16:creationId xmlns:a16="http://schemas.microsoft.com/office/drawing/2014/main" id="{1D36E3F8-1840-4D78-8121-BDB5D9178EDB}"/>
              </a:ext>
            </a:extLst>
          </p:cNvPr>
          <p:cNvSpPr txBox="1"/>
          <p:nvPr/>
        </p:nvSpPr>
        <p:spPr>
          <a:xfrm>
            <a:off x="532314" y="353525"/>
            <a:ext cx="9628052" cy="461665"/>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Panelist insights – Discussion 3</a:t>
            </a:r>
          </a:p>
        </p:txBody>
      </p:sp>
      <p:sp>
        <p:nvSpPr>
          <p:cNvPr id="4" name="TextBox 3">
            <a:extLst>
              <a:ext uri="{FF2B5EF4-FFF2-40B4-BE49-F238E27FC236}">
                <a16:creationId xmlns:a16="http://schemas.microsoft.com/office/drawing/2014/main" id="{078F4509-6F02-4EDF-A4FF-2ED7F93E1044}"/>
              </a:ext>
            </a:extLst>
          </p:cNvPr>
          <p:cNvSpPr txBox="1"/>
          <p:nvPr/>
        </p:nvSpPr>
        <p:spPr>
          <a:xfrm>
            <a:off x="515408" y="939270"/>
            <a:ext cx="9879223" cy="584775"/>
          </a:xfrm>
          <a:prstGeom prst="rect">
            <a:avLst/>
          </a:prstGeom>
          <a:noFill/>
        </p:spPr>
        <p:txBody>
          <a:bodyPr wrap="square">
            <a:spAutoFit/>
          </a:bodyPr>
          <a:lstStyle/>
          <a:p>
            <a:r>
              <a:rPr lang="en-US" sz="1600" dirty="0">
                <a:solidFill>
                  <a:schemeClr val="tx1"/>
                </a:solidFill>
                <a:latin typeface="Arial" panose="020B0604020202020204" pitchFamily="34" charset="0"/>
                <a:cs typeface="Arial" panose="020B0604020202020204" pitchFamily="34" charset="0"/>
              </a:rPr>
              <a:t>Experts shared regional insights </a:t>
            </a:r>
            <a:r>
              <a:rPr lang="en-US" sz="1600" dirty="0">
                <a:latin typeface="Arial" panose="020B0604020202020204" pitchFamily="34" charset="0"/>
                <a:cs typeface="Arial" panose="020B0604020202020204" pitchFamily="34" charset="0"/>
              </a:rPr>
              <a:t>on </a:t>
            </a:r>
            <a:r>
              <a:rPr lang="en-US" sz="1600" dirty="0">
                <a:solidFill>
                  <a:schemeClr val="tx1"/>
                </a:solidFill>
                <a:latin typeface="Arial" panose="020B0604020202020204" pitchFamily="34" charset="0"/>
                <a:cs typeface="Arial" panose="020B0604020202020204" pitchFamily="34" charset="0"/>
              </a:rPr>
              <a:t>consideration patient progression after the patient chose Apalutamide as treatment</a:t>
            </a:r>
            <a:r>
              <a:rPr lang="en-US" sz="1600" i="1" dirty="0">
                <a:solidFill>
                  <a:schemeClr val="tx1"/>
                </a:solidFill>
                <a:latin typeface="Arial" panose="020B0604020202020204" pitchFamily="34" charset="0"/>
                <a:cs typeface="Arial" panose="020B0604020202020204" pitchFamily="34" charset="0"/>
              </a:rPr>
              <a:t>.</a:t>
            </a:r>
          </a:p>
        </p:txBody>
      </p:sp>
      <p:pic>
        <p:nvPicPr>
          <p:cNvPr id="5" name="Picture 2" descr="Dr Lee Lui Shiong from Sengkang General Hospital">
            <a:extLst>
              <a:ext uri="{FF2B5EF4-FFF2-40B4-BE49-F238E27FC236}">
                <a16:creationId xmlns:a16="http://schemas.microsoft.com/office/drawing/2014/main" id="{4CADE3AB-2889-4360-BD81-DDB12F1096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891"/>
          <a:stretch/>
        </p:blipFill>
        <p:spPr bwMode="auto">
          <a:xfrm>
            <a:off x="6487146" y="1933976"/>
            <a:ext cx="914401"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FEFE31-5A55-4AB5-BCBF-818E50F499BF}"/>
              </a:ext>
            </a:extLst>
          </p:cNvPr>
          <p:cNvSpPr txBox="1"/>
          <p:nvPr/>
        </p:nvSpPr>
        <p:spPr>
          <a:xfrm>
            <a:off x="8091548" y="1978727"/>
            <a:ext cx="3271112" cy="781526"/>
          </a:xfrm>
          <a:prstGeom prst="roundRect">
            <a:avLst>
              <a:gd name="adj" fmla="val 9595"/>
            </a:avLst>
          </a:prstGeom>
          <a:noFill/>
          <a:ln w="19050">
            <a:solidFill>
              <a:srgbClr val="7030A0"/>
            </a:solidFill>
          </a:ln>
        </p:spPr>
        <p:txBody>
          <a:bodyPr wrap="square" rtlCol="0">
            <a:spAutoFit/>
          </a:bodyPr>
          <a:lstStyle/>
          <a:p>
            <a:pPr lvl="0"/>
            <a:r>
              <a:rPr lang="en-US" sz="1400" dirty="0">
                <a:latin typeface="Arial" panose="020B0604020202020204" pitchFamily="34" charset="0"/>
                <a:cs typeface="Arial" panose="020B0604020202020204" pitchFamily="34" charset="0"/>
              </a:rPr>
              <a:t>Can GnRH antagonists can be considered for patients with very bad cardiovascular disease?</a:t>
            </a:r>
          </a:p>
        </p:txBody>
      </p:sp>
      <p:sp>
        <p:nvSpPr>
          <p:cNvPr id="8" name="TextBox 7">
            <a:extLst>
              <a:ext uri="{FF2B5EF4-FFF2-40B4-BE49-F238E27FC236}">
                <a16:creationId xmlns:a16="http://schemas.microsoft.com/office/drawing/2014/main" id="{95A92611-5914-49DF-B5AF-2D710D47A811}"/>
              </a:ext>
            </a:extLst>
          </p:cNvPr>
          <p:cNvSpPr txBox="1"/>
          <p:nvPr/>
        </p:nvSpPr>
        <p:spPr>
          <a:xfrm>
            <a:off x="6129755" y="2930617"/>
            <a:ext cx="1629181" cy="261610"/>
          </a:xfrm>
          <a:prstGeom prst="rect">
            <a:avLst/>
          </a:prstGeom>
          <a:noFill/>
        </p:spPr>
        <p:txBody>
          <a:bodyPr wrap="square" rtlCol="0">
            <a:spAutoFit/>
          </a:bodyPr>
          <a:lstStyle/>
          <a:p>
            <a:pPr algn="ctr"/>
            <a:r>
              <a:rPr lang="en-US" sz="1100" b="1" dirty="0"/>
              <a:t>A/Prof. Lee Lui </a:t>
            </a:r>
            <a:r>
              <a:rPr lang="en-US" sz="1100" b="1" dirty="0" err="1"/>
              <a:t>Shiong</a:t>
            </a:r>
            <a:endParaRPr lang="en-US" sz="1100" b="1" dirty="0"/>
          </a:p>
        </p:txBody>
      </p:sp>
      <p:sp>
        <p:nvSpPr>
          <p:cNvPr id="9" name="TextBox 8">
            <a:extLst>
              <a:ext uri="{FF2B5EF4-FFF2-40B4-BE49-F238E27FC236}">
                <a16:creationId xmlns:a16="http://schemas.microsoft.com/office/drawing/2014/main" id="{D2513597-6709-4AF5-8678-F3015F431D8D}"/>
              </a:ext>
            </a:extLst>
          </p:cNvPr>
          <p:cNvSpPr txBox="1"/>
          <p:nvPr/>
        </p:nvSpPr>
        <p:spPr>
          <a:xfrm>
            <a:off x="2075908" y="1996850"/>
            <a:ext cx="3661266" cy="1237417"/>
          </a:xfrm>
          <a:prstGeom prst="roundRect">
            <a:avLst>
              <a:gd name="adj" fmla="val 10399"/>
            </a:avLst>
          </a:prstGeom>
          <a:noFill/>
          <a:ln w="19050">
            <a:solidFill>
              <a:srgbClr val="7030A0"/>
            </a:solidFill>
          </a:ln>
        </p:spPr>
        <p:txBody>
          <a:bodyPr wrap="square" lIns="91440" tIns="45720" rIns="91440" bIns="45720" rtlCol="0" anchor="t">
            <a:spAutoFit/>
          </a:bodyPr>
          <a:lstStyle/>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graph showed that when apalutamide was started after COVID-lockdown, the PSA level increased. </a:t>
            </a:r>
          </a:p>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Therefore, baseline ADT is not enough, and therapy intensification makes sense.</a:t>
            </a:r>
          </a:p>
        </p:txBody>
      </p:sp>
      <p:pic>
        <p:nvPicPr>
          <p:cNvPr id="10" name="Graphic 9" descr="Chat bubble with solid fill">
            <a:extLst>
              <a:ext uri="{FF2B5EF4-FFF2-40B4-BE49-F238E27FC236}">
                <a16:creationId xmlns:a16="http://schemas.microsoft.com/office/drawing/2014/main" id="{C6CD50FD-6D78-485F-9F58-535D32C32B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2867" y="1941710"/>
            <a:ext cx="612709" cy="559290"/>
          </a:xfrm>
          <a:prstGeom prst="rect">
            <a:avLst/>
          </a:prstGeom>
        </p:spPr>
      </p:pic>
      <p:sp>
        <p:nvSpPr>
          <p:cNvPr id="11" name="TextBox 10">
            <a:extLst>
              <a:ext uri="{FF2B5EF4-FFF2-40B4-BE49-F238E27FC236}">
                <a16:creationId xmlns:a16="http://schemas.microsoft.com/office/drawing/2014/main" id="{224D6E02-77A0-4C3E-B35B-D4E5EF6BB23A}"/>
              </a:ext>
            </a:extLst>
          </p:cNvPr>
          <p:cNvSpPr txBox="1"/>
          <p:nvPr/>
        </p:nvSpPr>
        <p:spPr>
          <a:xfrm>
            <a:off x="581152" y="2928295"/>
            <a:ext cx="1187339" cy="430887"/>
          </a:xfrm>
          <a:prstGeom prst="rect">
            <a:avLst/>
          </a:prstGeom>
          <a:noFill/>
        </p:spPr>
        <p:txBody>
          <a:bodyPr wrap="square" rtlCol="0">
            <a:spAutoFit/>
          </a:bodyPr>
          <a:lstStyle/>
          <a:p>
            <a:pPr algn="ctr"/>
            <a:r>
              <a:rPr lang="en-US" sz="1100" b="1" dirty="0"/>
              <a:t>Prof. </a:t>
            </a:r>
            <a:r>
              <a:rPr lang="en-GB" sz="1100" b="1" dirty="0"/>
              <a:t>Axel S. </a:t>
            </a:r>
            <a:r>
              <a:rPr lang="en-GB" sz="1100" b="1" dirty="0" err="1"/>
              <a:t>Merseburger</a:t>
            </a:r>
            <a:endParaRPr lang="en-GB" sz="1100" b="1" dirty="0"/>
          </a:p>
        </p:txBody>
      </p:sp>
      <p:pic>
        <p:nvPicPr>
          <p:cNvPr id="12" name="Picture 2" descr="Dr. Loh Chit  Sin">
            <a:extLst>
              <a:ext uri="{FF2B5EF4-FFF2-40B4-BE49-F238E27FC236}">
                <a16:creationId xmlns:a16="http://schemas.microsoft.com/office/drawing/2014/main" id="{D317810B-743A-47A5-80B7-3AAE5248110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2433" r="8657" b="24727"/>
          <a:stretch/>
        </p:blipFill>
        <p:spPr bwMode="auto">
          <a:xfrm>
            <a:off x="804118" y="3816532"/>
            <a:ext cx="914400"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3" name="Graphic 12" descr="Chat bubble with solid fill">
            <a:extLst>
              <a:ext uri="{FF2B5EF4-FFF2-40B4-BE49-F238E27FC236}">
                <a16:creationId xmlns:a16="http://schemas.microsoft.com/office/drawing/2014/main" id="{6C9D54FA-53B0-4C7B-A10B-2B35FCB26F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6646" y="3807758"/>
            <a:ext cx="559290" cy="559290"/>
          </a:xfrm>
          <a:prstGeom prst="rect">
            <a:avLst/>
          </a:prstGeom>
        </p:spPr>
      </p:pic>
      <p:sp>
        <p:nvSpPr>
          <p:cNvPr id="14" name="TextBox 13">
            <a:extLst>
              <a:ext uri="{FF2B5EF4-FFF2-40B4-BE49-F238E27FC236}">
                <a16:creationId xmlns:a16="http://schemas.microsoft.com/office/drawing/2014/main" id="{5BA166BC-A938-4284-BB6A-87E71630D4DC}"/>
              </a:ext>
            </a:extLst>
          </p:cNvPr>
          <p:cNvSpPr txBox="1"/>
          <p:nvPr/>
        </p:nvSpPr>
        <p:spPr>
          <a:xfrm>
            <a:off x="2022976" y="3794314"/>
            <a:ext cx="3705156" cy="1532334"/>
          </a:xfrm>
          <a:prstGeom prst="roundRect">
            <a:avLst/>
          </a:prstGeom>
          <a:noFill/>
          <a:ln w="19050">
            <a:solidFill>
              <a:srgbClr val="7030A0"/>
            </a:solidFill>
          </a:ln>
        </p:spPr>
        <p:txBody>
          <a:bodyPr wrap="square" rtlCol="0">
            <a:spAutoFit/>
          </a:bodyPr>
          <a:lstStyle/>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I would consider the patient for chemotherapy, because if the patient is fit for chemotherapy, then the patient can be administered Lu-PSMA.</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VISION study describes data with patients who already had chemotherapy.</a:t>
            </a:r>
          </a:p>
        </p:txBody>
      </p:sp>
      <p:sp>
        <p:nvSpPr>
          <p:cNvPr id="15" name="TextBox 14">
            <a:extLst>
              <a:ext uri="{FF2B5EF4-FFF2-40B4-BE49-F238E27FC236}">
                <a16:creationId xmlns:a16="http://schemas.microsoft.com/office/drawing/2014/main" id="{16604317-406A-411A-BB0B-A584984DAF2A}"/>
              </a:ext>
            </a:extLst>
          </p:cNvPr>
          <p:cNvSpPr txBox="1"/>
          <p:nvPr/>
        </p:nvSpPr>
        <p:spPr>
          <a:xfrm>
            <a:off x="446727" y="4820978"/>
            <a:ext cx="1629181" cy="261610"/>
          </a:xfrm>
          <a:prstGeom prst="rect">
            <a:avLst/>
          </a:prstGeom>
          <a:noFill/>
        </p:spPr>
        <p:txBody>
          <a:bodyPr wrap="square" rtlCol="0">
            <a:spAutoFit/>
          </a:bodyPr>
          <a:lstStyle/>
          <a:p>
            <a:pPr algn="ctr"/>
            <a:r>
              <a:rPr lang="en-US" sz="1100" b="1" dirty="0"/>
              <a:t>Dr. </a:t>
            </a:r>
            <a:r>
              <a:rPr lang="en-US" sz="1100" b="1" dirty="0" err="1"/>
              <a:t>Loh</a:t>
            </a:r>
            <a:r>
              <a:rPr lang="en-US" sz="1100" b="1" dirty="0"/>
              <a:t> Chit Sin</a:t>
            </a:r>
          </a:p>
        </p:txBody>
      </p:sp>
      <p:pic>
        <p:nvPicPr>
          <p:cNvPr id="18" name="Graphic 17" descr="Question Mark with solid fill">
            <a:extLst>
              <a:ext uri="{FF2B5EF4-FFF2-40B4-BE49-F238E27FC236}">
                <a16:creationId xmlns:a16="http://schemas.microsoft.com/office/drawing/2014/main" id="{A93D5F38-738D-4E9A-94B0-2E309A20A5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7858" y="2025220"/>
            <a:ext cx="622155" cy="612311"/>
          </a:xfrm>
          <a:prstGeom prst="rect">
            <a:avLst/>
          </a:prstGeom>
        </p:spPr>
      </p:pic>
      <p:pic>
        <p:nvPicPr>
          <p:cNvPr id="19" name="Picture 18" descr="Photo of A/Prof Edmund Chiong">
            <a:extLst>
              <a:ext uri="{FF2B5EF4-FFF2-40B4-BE49-F238E27FC236}">
                <a16:creationId xmlns:a16="http://schemas.microsoft.com/office/drawing/2014/main" id="{89738CDB-D3AE-4714-9DF2-7D7AD976CAD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1" b="10301"/>
          <a:stretch/>
        </p:blipFill>
        <p:spPr bwMode="auto">
          <a:xfrm>
            <a:off x="7881542" y="3136406"/>
            <a:ext cx="745889" cy="781526"/>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20" name="Graphic 19" descr="Chat bubble with solid fill">
            <a:extLst>
              <a:ext uri="{FF2B5EF4-FFF2-40B4-BE49-F238E27FC236}">
                <a16:creationId xmlns:a16="http://schemas.microsoft.com/office/drawing/2014/main" id="{68606D88-5C98-43CE-AE7C-F22F06BDAC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7787" y="3041336"/>
            <a:ext cx="559290" cy="559290"/>
          </a:xfrm>
          <a:prstGeom prst="rect">
            <a:avLst/>
          </a:prstGeom>
        </p:spPr>
      </p:pic>
      <p:sp>
        <p:nvSpPr>
          <p:cNvPr id="21" name="TextBox 20">
            <a:extLst>
              <a:ext uri="{FF2B5EF4-FFF2-40B4-BE49-F238E27FC236}">
                <a16:creationId xmlns:a16="http://schemas.microsoft.com/office/drawing/2014/main" id="{542AC9EB-7909-42C9-8599-2E09FCF7585B}"/>
              </a:ext>
            </a:extLst>
          </p:cNvPr>
          <p:cNvSpPr txBox="1"/>
          <p:nvPr/>
        </p:nvSpPr>
        <p:spPr>
          <a:xfrm>
            <a:off x="7600022" y="4055671"/>
            <a:ext cx="1182473" cy="430887"/>
          </a:xfrm>
          <a:prstGeom prst="rect">
            <a:avLst/>
          </a:prstGeom>
          <a:noFill/>
        </p:spPr>
        <p:txBody>
          <a:bodyPr wrap="square" rtlCol="0">
            <a:spAutoFit/>
          </a:bodyPr>
          <a:lstStyle/>
          <a:p>
            <a:pPr algn="ctr"/>
            <a:r>
              <a:rPr lang="en-US" sz="1100" b="1" dirty="0"/>
              <a:t>A/Prof. Edmund Chiong</a:t>
            </a:r>
          </a:p>
        </p:txBody>
      </p:sp>
      <p:sp>
        <p:nvSpPr>
          <p:cNvPr id="22" name="TextBox 21">
            <a:extLst>
              <a:ext uri="{FF2B5EF4-FFF2-40B4-BE49-F238E27FC236}">
                <a16:creationId xmlns:a16="http://schemas.microsoft.com/office/drawing/2014/main" id="{E0FA3DBA-8F1B-42E7-91A8-1F521AFEE06B}"/>
              </a:ext>
            </a:extLst>
          </p:cNvPr>
          <p:cNvSpPr txBox="1"/>
          <p:nvPr/>
        </p:nvSpPr>
        <p:spPr>
          <a:xfrm>
            <a:off x="8958543" y="3144314"/>
            <a:ext cx="2429339" cy="1921252"/>
          </a:xfrm>
          <a:prstGeom prst="roundRect">
            <a:avLst>
              <a:gd name="adj" fmla="val 9595"/>
            </a:avLst>
          </a:prstGeom>
          <a:noFill/>
          <a:ln w="19050">
            <a:solidFill>
              <a:srgbClr val="7030A0"/>
            </a:solidFill>
          </a:ln>
        </p:spPr>
        <p:txBody>
          <a:bodyPr wrap="square" rtlCol="0">
            <a:spAutoFit/>
          </a:bodyPr>
          <a:lstStyle/>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patient did not have any significant cardiovascular issues.</a:t>
            </a:r>
          </a:p>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Theoretically, if the patient did have ischemic heart disease, GnRH Antagonist </a:t>
            </a:r>
            <a:r>
              <a:rPr lang="en-US" sz="1400" dirty="0" err="1">
                <a:latin typeface="Arial" panose="020B0604020202020204" pitchFamily="34" charset="0"/>
                <a:cs typeface="Arial" panose="020B0604020202020204" pitchFamily="34" charset="0"/>
              </a:rPr>
              <a:t>eg.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Degarelix</a:t>
            </a:r>
            <a:r>
              <a:rPr lang="en-US" sz="1400" dirty="0">
                <a:latin typeface="Arial" panose="020B0604020202020204" pitchFamily="34" charset="0"/>
                <a:cs typeface="Arial" panose="020B0604020202020204" pitchFamily="34" charset="0"/>
              </a:rPr>
              <a:t> is advisable.</a:t>
            </a:r>
          </a:p>
        </p:txBody>
      </p:sp>
      <p:sp>
        <p:nvSpPr>
          <p:cNvPr id="23" name="TextBox 22">
            <a:extLst>
              <a:ext uri="{FF2B5EF4-FFF2-40B4-BE49-F238E27FC236}">
                <a16:creationId xmlns:a16="http://schemas.microsoft.com/office/drawing/2014/main" id="{8EA3432C-7195-4CA5-B99B-182B1AD785AE}"/>
              </a:ext>
            </a:extLst>
          </p:cNvPr>
          <p:cNvSpPr txBox="1"/>
          <p:nvPr/>
        </p:nvSpPr>
        <p:spPr>
          <a:xfrm>
            <a:off x="515408" y="6438002"/>
            <a:ext cx="997151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ADT: androgen-deprivation therapy; GnRH: gonadotropin-releasing hormone; PSA: prostate-specific antigen</a:t>
            </a:r>
          </a:p>
        </p:txBody>
      </p:sp>
    </p:spTree>
    <p:extLst>
      <p:ext uri="{BB962C8B-B14F-4D97-AF65-F5344CB8AC3E}">
        <p14:creationId xmlns:p14="http://schemas.microsoft.com/office/powerpoint/2010/main" val="45051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7046BC-BD85-43DE-9EE1-F2A23D3E67D3}"/>
              </a:ext>
            </a:extLst>
          </p:cNvPr>
          <p:cNvSpPr txBox="1"/>
          <p:nvPr/>
        </p:nvSpPr>
        <p:spPr>
          <a:xfrm>
            <a:off x="535064" y="313800"/>
            <a:ext cx="9628052" cy="461665"/>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Clinical insights</a:t>
            </a:r>
          </a:p>
        </p:txBody>
      </p:sp>
      <p:sp>
        <p:nvSpPr>
          <p:cNvPr id="5" name="TextBox 4">
            <a:extLst>
              <a:ext uri="{FF2B5EF4-FFF2-40B4-BE49-F238E27FC236}">
                <a16:creationId xmlns:a16="http://schemas.microsoft.com/office/drawing/2014/main" id="{D8131C81-643B-4847-9C10-7C6D5CB586B0}"/>
              </a:ext>
            </a:extLst>
          </p:cNvPr>
          <p:cNvSpPr txBox="1"/>
          <p:nvPr/>
        </p:nvSpPr>
        <p:spPr>
          <a:xfrm>
            <a:off x="644587" y="1157521"/>
            <a:ext cx="10902826" cy="2628900"/>
          </a:xfrm>
          <a:prstGeom prst="roundRect">
            <a:avLst>
              <a:gd name="adj" fmla="val 9634"/>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marL="433705" marR="431800" lvl="0" indent="-342900" algn="l" defTabSz="914400" rtl="0" eaLnBrk="1" fontAlgn="auto" latinLnBrk="0" hangingPunct="1">
              <a:lnSpc>
                <a:spcPct val="100000"/>
              </a:lnSpc>
              <a:spcBef>
                <a:spcPts val="300"/>
              </a:spcBef>
              <a:spcAft>
                <a:spcPts val="300"/>
              </a:spcAft>
              <a:buClrTx/>
              <a:buSzTx/>
              <a:buFont typeface="Arial"/>
              <a:buChar char="•"/>
              <a:tabLst>
                <a:tab pos="433705" algn="l"/>
                <a:tab pos="434340" algn="l"/>
              </a:tabLst>
              <a:defRPr/>
            </a:pP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PFS2 does not actually compare sequencing with either 2</a:t>
            </a:r>
            <a:r>
              <a:rPr kumimoji="0" lang="en-US" sz="1600" i="0" strike="noStrike" kern="1200" cap="none" spc="-7" normalizeH="0" baseline="24305" noProof="0" dirty="0">
                <a:ln>
                  <a:noFill/>
                </a:ln>
                <a:solidFill>
                  <a:schemeClr val="tx1"/>
                </a:solidFill>
                <a:effectLst/>
                <a:uLnTx/>
                <a:uFillTx/>
                <a:latin typeface="Arial" panose="020B0604020202020204" pitchFamily="34" charset="0"/>
                <a:cs typeface="Arial" panose="020B0604020202020204" pitchFamily="34" charset="0"/>
              </a:rPr>
              <a:t>nd </a:t>
            </a:r>
            <a:r>
              <a:rPr lang="en-US" sz="1600" spc="-5" dirty="0">
                <a:solidFill>
                  <a:schemeClr val="tx1"/>
                </a:solidFill>
                <a:latin typeface="Arial" panose="020B0604020202020204" pitchFamily="34" charset="0"/>
                <a:cs typeface="Arial" panose="020B0604020202020204" pitchFamily="34" charset="0"/>
              </a:rPr>
              <a:t>n</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ovel hormonal therapy or </a:t>
            </a:r>
            <a:r>
              <a:rPr kumimoji="0" lang="en-US" sz="1600" i="0" strike="noStrike" kern="1200" cap="none" spc="-5" normalizeH="0" baseline="0" noProof="0" dirty="0">
                <a:ln>
                  <a:noFill/>
                </a:ln>
                <a:solidFill>
                  <a:schemeClr val="tx1"/>
                </a:solidFill>
                <a:effectLst/>
                <a:uLnTx/>
                <a:uFill>
                  <a:solidFill>
                    <a:srgbClr val="333399"/>
                  </a:solidFill>
                </a:uFill>
                <a:latin typeface="Arial" panose="020B0604020202020204" pitchFamily="34" charset="0"/>
                <a:cs typeface="Arial" panose="020B0604020202020204" pitchFamily="34" charset="0"/>
              </a:rPr>
              <a:t>subsequent chemotherapy</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prolong overall</a:t>
            </a:r>
            <a:r>
              <a:rPr kumimoji="0" lang="en-US" sz="1600" i="0" strike="noStrike" kern="1200" cap="none" spc="5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PFS.</a:t>
            </a:r>
            <a:endPar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33705" marR="114935" lvl="0" indent="-342900" algn="l" defTabSz="914400" rtl="0" eaLnBrk="1" fontAlgn="auto" latinLnBrk="0" hangingPunct="1">
              <a:lnSpc>
                <a:spcPct val="100000"/>
              </a:lnSpc>
              <a:spcBef>
                <a:spcPts val="0"/>
              </a:spcBef>
              <a:spcAft>
                <a:spcPts val="300"/>
              </a:spcAft>
              <a:buClrTx/>
              <a:buSzTx/>
              <a:buFont typeface="Arial"/>
              <a:buChar char="•"/>
              <a:tabLst>
                <a:tab pos="433705" algn="l"/>
                <a:tab pos="434340" algn="l"/>
              </a:tabLst>
              <a:defRPr/>
            </a:pP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In PFS2, early treatment with effective therapy is better </a:t>
            </a:r>
            <a:r>
              <a:rPr lang="en-US" sz="1600" dirty="0">
                <a:solidFill>
                  <a:schemeClr val="tx1"/>
                </a:solidFill>
                <a:latin typeface="Arial" panose="020B0604020202020204" pitchFamily="34" charset="0"/>
                <a:cs typeface="Arial" panose="020B0604020202020204" pitchFamily="34" charset="0"/>
              </a:rPr>
              <a:t>as compared to</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d</a:t>
            </a:r>
            <a:r>
              <a:rPr kumimoji="0" lang="en-US" sz="1600" i="0" strike="noStrike" kern="1200" cap="none" spc="-10" normalizeH="0" baseline="0" noProof="0" dirty="0" err="1">
                <a:ln>
                  <a:noFill/>
                </a:ln>
                <a:solidFill>
                  <a:schemeClr val="tx1"/>
                </a:solidFill>
                <a:effectLst/>
                <a:uLnTx/>
                <a:uFillTx/>
                <a:latin typeface="Arial" panose="020B0604020202020204" pitchFamily="34" charset="0"/>
                <a:cs typeface="Arial" panose="020B0604020202020204" pitchFamily="34" charset="0"/>
              </a:rPr>
              <a:t>elayed</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effective therapy</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a:t>
            </a:r>
          </a:p>
          <a:p>
            <a:pPr marL="433705" marR="114935" indent="-342900">
              <a:spcAft>
                <a:spcPts val="300"/>
              </a:spcAft>
              <a:buFont typeface="Arial"/>
              <a:buChar char="•"/>
              <a:tabLst>
                <a:tab pos="433705" algn="l"/>
                <a:tab pos="434340" algn="l"/>
              </a:tabLst>
              <a:defRPr/>
            </a:pPr>
            <a:r>
              <a:rPr lang="en-US" sz="1600" spc="-10" dirty="0">
                <a:solidFill>
                  <a:schemeClr val="tx1"/>
                </a:solidFill>
                <a:latin typeface="Arial" panose="020B0604020202020204" pitchFamily="34" charset="0"/>
                <a:cs typeface="Arial" panose="020B0604020202020204" pitchFamily="34" charset="0"/>
              </a:rPr>
              <a:t>Interestingly in TITAN study, </a:t>
            </a:r>
            <a:r>
              <a:rPr lang="en-US" sz="1600" dirty="0">
                <a:solidFill>
                  <a:schemeClr val="tx1"/>
                </a:solidFill>
                <a:latin typeface="Arial" panose="020B0604020202020204" pitchFamily="34" charset="0"/>
                <a:cs typeface="Arial" panose="020B0604020202020204" pitchFamily="34" charset="0"/>
              </a:rPr>
              <a:t>t</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he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frequency of </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AR </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aberrations detected </a:t>
            </a:r>
            <a:r>
              <a:rPr kumimoji="0" lang="en-US" sz="1600" i="0" strike="noStrike" kern="1200" cap="none" spc="-15" normalizeH="0" baseline="0" noProof="0" dirty="0">
                <a:ln>
                  <a:noFill/>
                </a:ln>
                <a:solidFill>
                  <a:schemeClr val="tx1"/>
                </a:solidFill>
                <a:effectLst/>
                <a:uLnTx/>
                <a:uFillTx/>
                <a:latin typeface="Arial" panose="020B0604020202020204" pitchFamily="34" charset="0"/>
                <a:cs typeface="Arial" panose="020B0604020202020204" pitchFamily="34" charset="0"/>
              </a:rPr>
              <a:t>at </a:t>
            </a:r>
            <a:r>
              <a:rPr kumimoji="0" lang="en-US" sz="1600" i="0" strike="noStrike" kern="1200" cap="none" spc="-25" normalizeH="0" baseline="0" noProof="0" dirty="0">
                <a:ln>
                  <a:noFill/>
                </a:ln>
                <a:solidFill>
                  <a:schemeClr val="tx1"/>
                </a:solidFill>
                <a:effectLst/>
                <a:uLnTx/>
                <a:uFillTx/>
                <a:latin typeface="Arial" panose="020B0604020202020204" pitchFamily="34" charset="0"/>
                <a:cs typeface="Arial" panose="020B0604020202020204" pitchFamily="34" charset="0"/>
              </a:rPr>
              <a:t>EOT </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was lower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in </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patients </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who </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received </a:t>
            </a:r>
            <a:r>
              <a:rPr kumimoji="0" lang="en-US" sz="1600" i="0" strike="noStrike" kern="1200" cap="none" spc="-50" normalizeH="0" baseline="0" noProof="0" dirty="0">
                <a:ln>
                  <a:noFill/>
                </a:ln>
                <a:solidFill>
                  <a:schemeClr val="tx1"/>
                </a:solidFill>
                <a:effectLst/>
                <a:uLnTx/>
                <a:uFillTx/>
                <a:latin typeface="Arial" panose="020B0604020202020204" pitchFamily="34" charset="0"/>
                <a:cs typeface="Arial" panose="020B0604020202020204" pitchFamily="34" charset="0"/>
              </a:rPr>
              <a:t>APA </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ADT </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than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in those </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who </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received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ADT</a:t>
            </a:r>
            <a:r>
              <a:rPr kumimoji="0" lang="en-US" sz="1600" i="0" strike="noStrike" kern="1200" cap="none" spc="4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alone.</a:t>
            </a:r>
          </a:p>
          <a:p>
            <a:pPr marL="433705" marR="114935" indent="-342900">
              <a:spcAft>
                <a:spcPts val="300"/>
              </a:spcAft>
              <a:buFont typeface="Arial"/>
              <a:buChar char="•"/>
              <a:tabLst>
                <a:tab pos="433705" algn="l"/>
                <a:tab pos="434340" algn="l"/>
              </a:tabLst>
              <a:defRPr/>
            </a:pPr>
            <a:r>
              <a:rPr kumimoji="0" lang="en-US" sz="1600" i="0" strike="noStrike" kern="1200" cap="none" spc="-15" normalizeH="0" baseline="0" noProof="0" dirty="0">
                <a:ln>
                  <a:noFill/>
                </a:ln>
                <a:solidFill>
                  <a:schemeClr val="tx1"/>
                </a:solidFill>
                <a:effectLst/>
                <a:uLnTx/>
                <a:uFillTx/>
                <a:latin typeface="Arial" panose="020B0604020202020204" pitchFamily="34" charset="0"/>
                <a:cs typeface="Arial" panose="020B0604020202020204" pitchFamily="34" charset="0"/>
              </a:rPr>
              <a:t>Patients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with  </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detectable </a:t>
            </a:r>
            <a:r>
              <a:rPr kumimoji="0" lang="en-US" sz="1600" i="0"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ctDNA</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or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AR </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aberration </a:t>
            </a:r>
            <a:r>
              <a:rPr kumimoji="0" lang="en-US" sz="1600" i="0" strike="noStrike" kern="1200" cap="none" spc="-15" normalizeH="0" baseline="0" noProof="0" dirty="0">
                <a:ln>
                  <a:noFill/>
                </a:ln>
                <a:solidFill>
                  <a:schemeClr val="tx1"/>
                </a:solidFill>
                <a:effectLst/>
                <a:uLnTx/>
                <a:uFillTx/>
                <a:latin typeface="Arial" panose="020B0604020202020204" pitchFamily="34" charset="0"/>
                <a:cs typeface="Arial" panose="020B0604020202020204" pitchFamily="34" charset="0"/>
              </a:rPr>
              <a:t>at </a:t>
            </a:r>
            <a:r>
              <a:rPr kumimoji="0" lang="en-US" sz="1600" i="0" strike="noStrike" kern="1200" cap="none" spc="-30" normalizeH="0" baseline="0" noProof="0" dirty="0">
                <a:ln>
                  <a:noFill/>
                </a:ln>
                <a:solidFill>
                  <a:schemeClr val="tx1"/>
                </a:solidFill>
                <a:effectLst/>
                <a:uLnTx/>
                <a:uFillTx/>
                <a:latin typeface="Arial" panose="020B0604020202020204" pitchFamily="34" charset="0"/>
                <a:cs typeface="Arial" panose="020B0604020202020204" pitchFamily="34" charset="0"/>
              </a:rPr>
              <a:t>EOT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had significantly shorter </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OS and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PFS2  </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than </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patients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without </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detectable </a:t>
            </a:r>
            <a:r>
              <a:rPr kumimoji="0" lang="en-US" sz="1600" i="0"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ctDNA</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strike="noStrike" kern="1200" cap="none" spc="-5" normalizeH="0" baseline="0" noProof="0" dirty="0">
                <a:ln>
                  <a:noFill/>
                </a:ln>
                <a:solidFill>
                  <a:schemeClr val="tx1"/>
                </a:solidFill>
                <a:effectLst/>
                <a:uLnTx/>
                <a:uFillTx/>
                <a:latin typeface="Arial" panose="020B0604020202020204" pitchFamily="34" charset="0"/>
                <a:cs typeface="Arial" panose="020B0604020202020204" pitchFamily="34" charset="0"/>
              </a:rPr>
              <a:t>or </a:t>
            </a:r>
            <a:r>
              <a:rPr kumimoji="0" lang="en-US" sz="160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AR</a:t>
            </a:r>
            <a:r>
              <a:rPr kumimoji="0" lang="en-US" sz="1600" i="0"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rPr>
              <a:t> aberration</a:t>
            </a:r>
            <a:r>
              <a:rPr lang="en-US" sz="1600" spc="-5" dirty="0">
                <a:solidFill>
                  <a:schemeClr val="tx1"/>
                </a:solidFill>
                <a:latin typeface="Arial" panose="020B0604020202020204" pitchFamily="34" charset="0"/>
                <a:cs typeface="Arial" panose="020B0604020202020204" pitchFamily="34" charset="0"/>
              </a:rPr>
              <a:t> (TITAN study).</a:t>
            </a:r>
          </a:p>
          <a:p>
            <a:pPr marL="433705" marR="114935" indent="-342900">
              <a:spcAft>
                <a:spcPts val="300"/>
              </a:spcAft>
              <a:buFont typeface="Arial"/>
              <a:buChar char="•"/>
              <a:tabLst>
                <a:tab pos="433705" algn="l"/>
                <a:tab pos="434340" algn="l"/>
              </a:tabLst>
              <a:defRPr/>
            </a:pPr>
            <a:r>
              <a:rPr lang="en-US" sz="1600" spc="-5" dirty="0">
                <a:solidFill>
                  <a:schemeClr val="tx1"/>
                </a:solidFill>
                <a:latin typeface="Arial" panose="020B0604020202020204" pitchFamily="34" charset="0"/>
                <a:cs typeface="Arial" panose="020B0604020202020204" pitchFamily="34" charset="0"/>
              </a:rPr>
              <a:t>Acquired cross resistance to NHA treatment remains a clinical challenge - mechanisms driving resistance to AR axis agents may include upregulation of CYP-17A1, AR overexpression, or AR splice variants etc.</a:t>
            </a:r>
            <a:endParaRPr lang="en-US" sz="1400" spc="-5" dirty="0">
              <a:solidFill>
                <a:schemeClr val="tx1"/>
              </a:solidFill>
              <a:latin typeface="Arial" panose="020B0604020202020204" pitchFamily="34" charset="0"/>
              <a:cs typeface="Arial" panose="020B0604020202020204" pitchFamily="34" charset="0"/>
            </a:endParaRPr>
          </a:p>
        </p:txBody>
      </p:sp>
      <p:sp>
        <p:nvSpPr>
          <p:cNvPr id="6" name="object 34">
            <a:extLst>
              <a:ext uri="{FF2B5EF4-FFF2-40B4-BE49-F238E27FC236}">
                <a16:creationId xmlns:a16="http://schemas.microsoft.com/office/drawing/2014/main" id="{9D887D0D-B0D3-44E5-9CCC-5794643DBA39}"/>
              </a:ext>
            </a:extLst>
          </p:cNvPr>
          <p:cNvSpPr/>
          <p:nvPr/>
        </p:nvSpPr>
        <p:spPr>
          <a:xfrm>
            <a:off x="2030756" y="4026070"/>
            <a:ext cx="3249273" cy="1983522"/>
          </a:xfrm>
          <a:prstGeom prst="roundRect">
            <a:avLst>
              <a:gd name="adj" fmla="val 6914"/>
            </a:avLst>
          </a:prstGeom>
          <a:blipFill>
            <a:blip r:embed="rId2" cstate="print"/>
            <a:stretch>
              <a:fillRect/>
            </a:stretch>
          </a:blipFill>
          <a:ln w="19050">
            <a:solidFill>
              <a:srgbClr val="7030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 name="TextBox 7">
            <a:extLst>
              <a:ext uri="{FF2B5EF4-FFF2-40B4-BE49-F238E27FC236}">
                <a16:creationId xmlns:a16="http://schemas.microsoft.com/office/drawing/2014/main" id="{56889D9D-CA30-4810-9000-13518A0BBF8B}"/>
              </a:ext>
            </a:extLst>
          </p:cNvPr>
          <p:cNvSpPr txBox="1"/>
          <p:nvPr/>
        </p:nvSpPr>
        <p:spPr>
          <a:xfrm>
            <a:off x="5505829" y="4026070"/>
            <a:ext cx="5212504" cy="1983522"/>
          </a:xfrm>
          <a:prstGeom prst="roundRect">
            <a:avLst>
              <a:gd name="adj" fmla="val 7598"/>
            </a:avLst>
          </a:prstGeom>
          <a:noFill/>
          <a:ln w="19050">
            <a:solidFill>
              <a:srgbClr val="7030A0"/>
            </a:solidFill>
          </a:ln>
        </p:spPr>
        <p:txBody>
          <a:bodyPr wrap="square">
            <a:spAutoFit/>
          </a:bodyPr>
          <a:lstStyle/>
          <a:p>
            <a:pPr marL="90805" marR="114935">
              <a:spcAft>
                <a:spcPts val="300"/>
              </a:spcAft>
              <a:tabLst>
                <a:tab pos="433705" algn="l"/>
                <a:tab pos="434340" algn="l"/>
              </a:tabLst>
              <a:defRPr/>
            </a:pPr>
            <a:r>
              <a:rPr lang="en-US" sz="1400" spc="-5" dirty="0" err="1">
                <a:solidFill>
                  <a:schemeClr val="tx1"/>
                </a:solidFill>
                <a:latin typeface="Arial" panose="020B0604020202020204" pitchFamily="34" charset="0"/>
                <a:cs typeface="Arial" panose="020B0604020202020204" pitchFamily="34" charset="0"/>
              </a:rPr>
              <a:t>mCRPC</a:t>
            </a:r>
            <a:r>
              <a:rPr lang="en-US" sz="1400" spc="-5" dirty="0">
                <a:solidFill>
                  <a:schemeClr val="tx1"/>
                </a:solidFill>
                <a:latin typeface="Arial" panose="020B0604020202020204" pitchFamily="34" charset="0"/>
                <a:cs typeface="Arial" panose="020B0604020202020204" pitchFamily="34" charset="0"/>
              </a:rPr>
              <a:t> options post-ARAT include:</a:t>
            </a:r>
          </a:p>
          <a:p>
            <a:pPr marL="538163" marR="114935" lvl="2" indent="-285750">
              <a:spcAft>
                <a:spcPts val="300"/>
              </a:spcAft>
              <a:buFont typeface="Wingdings" panose="05000000000000000000" pitchFamily="2" charset="2"/>
              <a:buChar char="§"/>
              <a:tabLst>
                <a:tab pos="433705" algn="l"/>
                <a:tab pos="434340" algn="l"/>
              </a:tabLst>
              <a:defRPr/>
            </a:pPr>
            <a:r>
              <a:rPr lang="en-US" sz="1400" spc="-5" dirty="0">
                <a:solidFill>
                  <a:schemeClr val="tx1"/>
                </a:solidFill>
                <a:latin typeface="Arial" panose="020B0604020202020204" pitchFamily="34" charset="0"/>
                <a:cs typeface="Arial" panose="020B0604020202020204" pitchFamily="34" charset="0"/>
              </a:rPr>
              <a:t>Docetaxel (? TAX-327 trial)</a:t>
            </a:r>
          </a:p>
          <a:p>
            <a:pPr marL="538163" marR="114935" lvl="2" indent="-285750">
              <a:spcAft>
                <a:spcPts val="300"/>
              </a:spcAft>
              <a:buFont typeface="Wingdings" panose="05000000000000000000" pitchFamily="2" charset="2"/>
              <a:buChar char="§"/>
              <a:tabLst>
                <a:tab pos="433705" algn="l"/>
                <a:tab pos="434340" algn="l"/>
              </a:tabLst>
              <a:defRPr/>
            </a:pPr>
            <a:r>
              <a:rPr lang="en-US" sz="1400" spc="-5" dirty="0">
                <a:solidFill>
                  <a:schemeClr val="tx1"/>
                </a:solidFill>
                <a:latin typeface="Arial" panose="020B0604020202020204" pitchFamily="34" charset="0"/>
                <a:cs typeface="Arial" panose="020B0604020202020204" pitchFamily="34" charset="0"/>
              </a:rPr>
              <a:t>Radium-223 (? ALSYMPCA trial)</a:t>
            </a:r>
          </a:p>
          <a:p>
            <a:pPr marL="538163" marR="114935" lvl="2" indent="-285750">
              <a:spcAft>
                <a:spcPts val="300"/>
              </a:spcAft>
              <a:buFont typeface="Wingdings" panose="05000000000000000000" pitchFamily="2" charset="2"/>
              <a:buChar char="§"/>
              <a:tabLst>
                <a:tab pos="433705" algn="l"/>
                <a:tab pos="434340" algn="l"/>
              </a:tabLst>
              <a:defRPr/>
            </a:pPr>
            <a:r>
              <a:rPr lang="en-US" sz="1400" spc="-5" dirty="0" err="1">
                <a:solidFill>
                  <a:schemeClr val="tx1"/>
                </a:solidFill>
                <a:latin typeface="Arial" panose="020B0604020202020204" pitchFamily="34" charset="0"/>
                <a:cs typeface="Arial" panose="020B0604020202020204" pitchFamily="34" charset="0"/>
              </a:rPr>
              <a:t>Cabazitaxel</a:t>
            </a:r>
            <a:r>
              <a:rPr lang="en-US" sz="1400" spc="-5" dirty="0">
                <a:solidFill>
                  <a:schemeClr val="tx1"/>
                </a:solidFill>
                <a:latin typeface="Arial" panose="020B0604020202020204" pitchFamily="34" charset="0"/>
                <a:cs typeface="Arial" panose="020B0604020202020204" pitchFamily="34" charset="0"/>
              </a:rPr>
              <a:t> (CARD study)</a:t>
            </a:r>
          </a:p>
          <a:p>
            <a:pPr marL="538163" marR="114935" lvl="2" indent="-285750">
              <a:spcAft>
                <a:spcPts val="300"/>
              </a:spcAft>
              <a:buFont typeface="Wingdings" panose="05000000000000000000" pitchFamily="2" charset="2"/>
              <a:buChar char="§"/>
              <a:tabLst>
                <a:tab pos="433705" algn="l"/>
                <a:tab pos="434340" algn="l"/>
              </a:tabLst>
              <a:defRPr/>
            </a:pPr>
            <a:r>
              <a:rPr lang="en-US" sz="1400" spc="-5" dirty="0">
                <a:solidFill>
                  <a:schemeClr val="tx1"/>
                </a:solidFill>
                <a:latin typeface="Arial" panose="020B0604020202020204" pitchFamily="34" charset="0"/>
                <a:cs typeface="Arial" panose="020B0604020202020204" pitchFamily="34" charset="0"/>
              </a:rPr>
              <a:t>Olaparib (Profound study)</a:t>
            </a:r>
          </a:p>
          <a:p>
            <a:pPr marL="538163" marR="114935" lvl="2" indent="-285750">
              <a:spcAft>
                <a:spcPts val="300"/>
              </a:spcAft>
              <a:buFont typeface="Wingdings" panose="05000000000000000000" pitchFamily="2" charset="2"/>
              <a:buChar char="§"/>
              <a:tabLst>
                <a:tab pos="433705" algn="l"/>
                <a:tab pos="434340" algn="l"/>
              </a:tabLst>
              <a:defRPr/>
            </a:pPr>
            <a:r>
              <a:rPr lang="en-US" sz="1400" spc="-5" dirty="0">
                <a:solidFill>
                  <a:schemeClr val="tx1"/>
                </a:solidFill>
                <a:latin typeface="Arial" panose="020B0604020202020204" pitchFamily="34" charset="0"/>
                <a:cs typeface="Arial" panose="020B0604020202020204" pitchFamily="34" charset="0"/>
              </a:rPr>
              <a:t>177Lu-PSMA-617 (VISION trial – post ARAT &amp; </a:t>
            </a:r>
            <a:r>
              <a:rPr lang="en-US" sz="1400" spc="-5" dirty="0" err="1">
                <a:solidFill>
                  <a:schemeClr val="tx1"/>
                </a:solidFill>
                <a:latin typeface="Arial" panose="020B0604020202020204" pitchFamily="34" charset="0"/>
                <a:cs typeface="Arial" panose="020B0604020202020204" pitchFamily="34" charset="0"/>
              </a:rPr>
              <a:t>ChemoRx</a:t>
            </a:r>
            <a:r>
              <a:rPr lang="en-US" sz="1400" spc="-5" dirty="0">
                <a:solidFill>
                  <a:schemeClr val="tx1"/>
                </a:solidFill>
                <a:latin typeface="Arial" panose="020B0604020202020204" pitchFamily="34" charset="0"/>
                <a:cs typeface="Arial" panose="020B0604020202020204" pitchFamily="34" charset="0"/>
              </a:rPr>
              <a:t>)</a:t>
            </a:r>
            <a:endParaRPr lang="en-US" sz="1600" dirty="0"/>
          </a:p>
        </p:txBody>
      </p:sp>
      <p:sp>
        <p:nvSpPr>
          <p:cNvPr id="9" name="TextBox 8">
            <a:extLst>
              <a:ext uri="{FF2B5EF4-FFF2-40B4-BE49-F238E27FC236}">
                <a16:creationId xmlns:a16="http://schemas.microsoft.com/office/drawing/2014/main" id="{B44512C3-C431-43A1-9D5F-13E0B4934E7F}"/>
              </a:ext>
            </a:extLst>
          </p:cNvPr>
          <p:cNvSpPr txBox="1"/>
          <p:nvPr/>
        </p:nvSpPr>
        <p:spPr>
          <a:xfrm>
            <a:off x="535064" y="6376818"/>
            <a:ext cx="997151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ADT: androgen-deprivation therapy; APA: Apalutamide; AR: androgen receptor; ARAT: androgen receptor axis-targeted; </a:t>
            </a:r>
            <a:r>
              <a:rPr lang="en-US" sz="1000" dirty="0" err="1">
                <a:latin typeface="Arial" panose="020B0604020202020204" pitchFamily="34" charset="0"/>
                <a:cs typeface="Arial" panose="020B0604020202020204" pitchFamily="34" charset="0"/>
              </a:rPr>
              <a:t>ctDNA</a:t>
            </a:r>
            <a:r>
              <a:rPr lang="en-US" sz="1000" dirty="0">
                <a:latin typeface="Arial" panose="020B0604020202020204" pitchFamily="34" charset="0"/>
                <a:cs typeface="Arial" panose="020B0604020202020204" pitchFamily="34" charset="0"/>
              </a:rPr>
              <a:t>: circulating tumor DNA; EOT: end of treatment; </a:t>
            </a:r>
            <a:r>
              <a:rPr lang="en-US" sz="1000" dirty="0" err="1">
                <a:latin typeface="Arial" panose="020B0604020202020204" pitchFamily="34" charset="0"/>
                <a:cs typeface="Arial" panose="020B0604020202020204" pitchFamily="34" charset="0"/>
              </a:rPr>
              <a:t>mCRPC</a:t>
            </a:r>
            <a:r>
              <a:rPr lang="en-US" sz="1000" dirty="0">
                <a:latin typeface="Arial" panose="020B0604020202020204" pitchFamily="34" charset="0"/>
                <a:cs typeface="Arial" panose="020B0604020202020204" pitchFamily="34" charset="0"/>
              </a:rPr>
              <a:t>: metastatic castration-resistant prostate cancer; NHA: novel hormonal agents; OS: overall survival</a:t>
            </a:r>
          </a:p>
        </p:txBody>
      </p:sp>
      <p:sp>
        <p:nvSpPr>
          <p:cNvPr id="10" name="object 35">
            <a:extLst>
              <a:ext uri="{FF2B5EF4-FFF2-40B4-BE49-F238E27FC236}">
                <a16:creationId xmlns:a16="http://schemas.microsoft.com/office/drawing/2014/main" id="{F85DB5D8-10FB-41CE-B120-537E24BB8FF0}"/>
              </a:ext>
            </a:extLst>
          </p:cNvPr>
          <p:cNvSpPr txBox="1"/>
          <p:nvPr/>
        </p:nvSpPr>
        <p:spPr>
          <a:xfrm>
            <a:off x="633754" y="6172619"/>
            <a:ext cx="9560923" cy="192425"/>
          </a:xfrm>
          <a:prstGeom prst="rect">
            <a:avLst/>
          </a:prstGeom>
        </p:spPr>
        <p:txBody>
          <a:bodyPr vert="horz" wrap="square" lIns="0" tIns="25400" rIns="0" bIns="0" rtlCol="0">
            <a:spAutoFit/>
          </a:bodyPr>
          <a:lstStyle/>
          <a:p>
            <a:pPr marL="12700" marR="5080" lvl="0" indent="0" algn="l" defTabSz="914400" rtl="0" eaLnBrk="1" fontAlgn="auto" latinLnBrk="0" hangingPunct="1">
              <a:lnSpc>
                <a:spcPts val="1370"/>
              </a:lnSpc>
              <a:spcBef>
                <a:spcPts val="2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Figure: </a:t>
            </a:r>
            <a:r>
              <a:rPr kumimoji="0"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Smith MR, </a:t>
            </a:r>
            <a:r>
              <a:rPr kumimoji="0" sz="10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et </a:t>
            </a:r>
            <a:r>
              <a:rPr kumimoji="0"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 </a:t>
            </a:r>
            <a:r>
              <a:rPr kumimoji="0" sz="10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Poster </a:t>
            </a:r>
            <a:r>
              <a:rPr kumimoji="0" sz="10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presented </a:t>
            </a:r>
            <a:r>
              <a:rPr kumimoji="0" sz="10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at </a:t>
            </a:r>
            <a:r>
              <a:rPr kumimoji="0"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2018 </a:t>
            </a:r>
            <a:r>
              <a:rPr kumimoji="0" sz="10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American Association </a:t>
            </a:r>
            <a:r>
              <a:rPr kumimoji="0" sz="10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for </a:t>
            </a:r>
            <a:r>
              <a:rPr kumimoji="0" sz="10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Cancer  </a:t>
            </a:r>
            <a:r>
              <a:rPr kumimoji="0" sz="10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Research </a:t>
            </a:r>
            <a:r>
              <a:rPr kumimoji="0"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Annual Meeting; April </a:t>
            </a:r>
            <a:r>
              <a:rPr kumimoji="0" sz="10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14-18, </a:t>
            </a:r>
            <a:r>
              <a:rPr kumimoji="0"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2018; </a:t>
            </a:r>
            <a:r>
              <a:rPr kumimoji="0" sz="10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Chicago, </a:t>
            </a:r>
            <a:r>
              <a:rPr kumimoji="0" sz="10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IL; Abstract</a:t>
            </a:r>
            <a:r>
              <a:rPr kumimoji="0" sz="1000" b="0" i="0" u="none" strike="noStrike" kern="1200" cap="none" spc="-3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2605.</a:t>
            </a:r>
          </a:p>
        </p:txBody>
      </p:sp>
    </p:spTree>
    <p:extLst>
      <p:ext uri="{BB962C8B-B14F-4D97-AF65-F5344CB8AC3E}">
        <p14:creationId xmlns:p14="http://schemas.microsoft.com/office/powerpoint/2010/main" val="2253087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3045</TotalTime>
  <Words>2606</Words>
  <Application>Microsoft Office PowerPoint</Application>
  <PresentationFormat>Widescreen</PresentationFormat>
  <Paragraphs>179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Adobe Heiti Std R</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Sophia Meow Cheng [JACMY]</dc:creator>
  <cp:lastModifiedBy>Ruzanna Mustafa</cp:lastModifiedBy>
  <cp:revision>511</cp:revision>
  <dcterms:created xsi:type="dcterms:W3CDTF">2021-09-08T01:57:49Z</dcterms:created>
  <dcterms:modified xsi:type="dcterms:W3CDTF">2022-03-04T08:49:44Z</dcterms:modified>
</cp:coreProperties>
</file>